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media/image1.jpeg" ContentType="image/jpeg"/>
  <Override PartName="/ppt/media/image2.jpeg" ContentType="image/jpeg"/>
  <Override PartName="/ppt/charts/chart3.xml" ContentType="application/vnd.openxmlformats-officedocument.drawingml.chart+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1523"/>
          <c:y val="0.0535871"/>
          <c:w val="0.893477"/>
          <c:h val="0.774825"/>
        </c:manualLayout>
      </c:layout>
      <c:barChart>
        <c:barDir val="col"/>
        <c:grouping val="clustered"/>
        <c:varyColors val="0"/>
        <c:ser>
          <c:idx val="0"/>
          <c:order val="0"/>
          <c:tx>
            <c:strRef>
              <c:f>Sheet1!$B$1</c:f>
              <c:strCache>
                <c:ptCount val="1"/>
                <c:pt idx="0">
                  <c:v>15</c:v>
                </c:pt>
              </c:strCache>
            </c:strRef>
          </c:tx>
          <c:spPr>
            <a:solidFill>
              <a:schemeClr val="accent1">
                <a:lumOff val="16847"/>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Sheet1!$B$2:$B$6</c:f>
              <c:numCache>
                <c:ptCount val="5"/>
                <c:pt idx="0">
                  <c:v>92.700000</c:v>
                </c:pt>
                <c:pt idx="1">
                  <c:v>99.300000</c:v>
                </c:pt>
                <c:pt idx="2">
                  <c:v>99.500000</c:v>
                </c:pt>
                <c:pt idx="3">
                  <c:v>99.800000</c:v>
                </c:pt>
                <c:pt idx="4">
                  <c:v>99.800000</c:v>
                </c:pt>
              </c:numCache>
            </c:numRef>
          </c:val>
        </c:ser>
        <c:ser>
          <c:idx val="1"/>
          <c:order val="1"/>
          <c:tx>
            <c:strRef>
              <c:f>Sheet1!$C$1</c:f>
              <c:strCache>
                <c:ptCount val="1"/>
                <c:pt idx="0">
                  <c:v>15</c:v>
                </c:pt>
              </c:strCache>
            </c:strRef>
          </c:tx>
          <c:spPr>
            <a:solidFill>
              <a:schemeClr val="accent1"/>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Sheet1!$C$2:$C$6</c:f>
              <c:numCache>
                <c:ptCount val="5"/>
                <c:pt idx="0">
                  <c:v>93.300000</c:v>
                </c:pt>
                <c:pt idx="1">
                  <c:v>99.000000</c:v>
                </c:pt>
                <c:pt idx="2">
                  <c:v>99.000000</c:v>
                </c:pt>
                <c:pt idx="3">
                  <c:v>99.800000</c:v>
                </c:pt>
                <c:pt idx="4">
                  <c:v>99.600000</c:v>
                </c:pt>
              </c:numCache>
            </c:numRef>
          </c:val>
        </c:ser>
        <c:ser>
          <c:idx val="2"/>
          <c:order val="2"/>
          <c:tx>
            <c:strRef>
              <c:f>Sheet1!$D$1</c:f>
              <c:strCache>
                <c:ptCount val="1"/>
                <c:pt idx="0">
                  <c:v>20</c:v>
                </c:pt>
              </c:strCache>
            </c:strRef>
          </c:tx>
          <c:spPr>
            <a:solidFill>
              <a:schemeClr val="accent1">
                <a:lumOff val="-13575"/>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Sheet1!$D$2:$D$6</c:f>
              <c:numCache>
                <c:ptCount val="5"/>
                <c:pt idx="0">
                  <c:v>74.700000</c:v>
                </c:pt>
                <c:pt idx="1">
                  <c:v>93.700000</c:v>
                </c:pt>
                <c:pt idx="2">
                  <c:v>94.000000</c:v>
                </c:pt>
                <c:pt idx="3">
                  <c:v>95.900000</c:v>
                </c:pt>
                <c:pt idx="4">
                  <c:v>95.800000</c:v>
                </c:pt>
              </c:numCache>
            </c:numRef>
          </c:val>
        </c:ser>
        <c:ser>
          <c:idx val="3"/>
          <c:order val="3"/>
          <c:tx>
            <c:strRef>
              <c:f>Sheet1!$E$1</c:f>
              <c:strCache>
                <c:ptCount val="1"/>
                <c:pt idx="0">
                  <c:v>20</c:v>
                </c:pt>
              </c:strCache>
            </c:strRef>
          </c:tx>
          <c:spPr>
            <a:solidFill>
              <a:schemeClr val="accent1">
                <a:hueOff val="114395"/>
                <a:lumOff val="-24975"/>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Sheet1!$E$2:$E$6</c:f>
              <c:numCache>
                <c:ptCount val="5"/>
                <c:pt idx="0">
                  <c:v>73.300000</c:v>
                </c:pt>
                <c:pt idx="1">
                  <c:v>90.200000</c:v>
                </c:pt>
                <c:pt idx="2">
                  <c:v>90.800000</c:v>
                </c:pt>
                <c:pt idx="3">
                  <c:v>95.600000</c:v>
                </c:pt>
                <c:pt idx="4">
                  <c:v>93.700000</c:v>
                </c:pt>
              </c:numCache>
            </c:numRef>
          </c:val>
        </c:ser>
        <c:ser>
          <c:idx val="4"/>
          <c:order val="4"/>
          <c:tx>
            <c:strRef>
              <c:f>Sheet1!$F$1</c:f>
              <c:strCache>
                <c:ptCount val="1"/>
                <c:pt idx="0">
                  <c:v>21</c:v>
                </c:pt>
              </c:strCache>
            </c:strRef>
          </c:tx>
          <c:spPr>
            <a:solidFill>
              <a:srgbClr val="003462"/>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Sheet1!$F$2:$F$6</c:f>
              <c:numCache>
                <c:ptCount val="5"/>
                <c:pt idx="0">
                  <c:v>68.000000</c:v>
                </c:pt>
                <c:pt idx="1">
                  <c:v>91.600000</c:v>
                </c:pt>
                <c:pt idx="2">
                  <c:v>91.900000</c:v>
                </c:pt>
                <c:pt idx="3">
                  <c:v>93.700000</c:v>
                </c:pt>
                <c:pt idx="4">
                  <c:v>93.300000</c:v>
                </c:pt>
              </c:numCache>
            </c:numRef>
          </c:val>
        </c:ser>
        <c:ser>
          <c:idx val="5"/>
          <c:order val="5"/>
          <c:tx>
            <c:strRef>
              <c:f>Sheet1!$G$1</c:f>
              <c:strCache>
                <c:ptCount val="1"/>
                <c:pt idx="0">
                  <c:v>21</c:v>
                </c:pt>
              </c:strCache>
            </c:strRef>
          </c:tx>
          <c:spPr>
            <a:solidFill>
              <a:srgbClr val="001837"/>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Sheet1!$G$2:$G$6</c:f>
              <c:numCache>
                <c:ptCount val="5"/>
                <c:pt idx="0">
                  <c:v>66.800000</c:v>
                </c:pt>
                <c:pt idx="1">
                  <c:v>87.100000</c:v>
                </c:pt>
                <c:pt idx="2">
                  <c:v>85.400000</c:v>
                </c:pt>
                <c:pt idx="3">
                  <c:v>93.500000</c:v>
                </c:pt>
                <c:pt idx="4">
                  <c:v>91.800000</c:v>
                </c:pt>
              </c:numCache>
            </c:numRef>
          </c:val>
        </c:ser>
        <c:ser>
          <c:idx val="6"/>
          <c:order val="6"/>
          <c:tx>
            <c:strRef>
              <c:f>Sheet1!$H$1</c:f>
              <c:strCache>
                <c:ptCount val="1"/>
                <c:pt idx="0">
                  <c:v>22</c:v>
                </c:pt>
              </c:strCache>
            </c:strRef>
          </c:tx>
          <c:spPr>
            <a:solidFill>
              <a:srgbClr val="6DC9FF"/>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Sheet1!$H$2:$H$6</c:f>
              <c:numCache>
                <c:ptCount val="5"/>
                <c:pt idx="0">
                  <c:v>62.400000</c:v>
                </c:pt>
                <c:pt idx="1">
                  <c:v>88.300000</c:v>
                </c:pt>
                <c:pt idx="2">
                  <c:v>89.000000</c:v>
                </c:pt>
                <c:pt idx="3">
                  <c:v>90.400000</c:v>
                </c:pt>
                <c:pt idx="4">
                  <c:v>89.200000</c:v>
                </c:pt>
              </c:numCache>
            </c:numRef>
          </c:val>
        </c:ser>
        <c:ser>
          <c:idx val="7"/>
          <c:order val="7"/>
          <c:tx>
            <c:strRef>
              <c:f>Sheet1!$I$1</c:f>
              <c:strCache>
                <c:ptCount val="1"/>
                <c:pt idx="0">
                  <c:v>22</c:v>
                </c:pt>
              </c:strCache>
            </c:strRef>
          </c:tx>
          <c:spPr>
            <a:solidFill>
              <a:srgbClr val="22AEFF"/>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Sheet1!$I$2:$I$6</c:f>
              <c:numCache>
                <c:ptCount val="5"/>
                <c:pt idx="0">
                  <c:v>61.100000</c:v>
                </c:pt>
                <c:pt idx="1">
                  <c:v>83.300000</c:v>
                </c:pt>
                <c:pt idx="2">
                  <c:v>80.200000</c:v>
                </c:pt>
                <c:pt idx="3">
                  <c:v>90.300000</c:v>
                </c:pt>
                <c:pt idx="4">
                  <c:v>87.400000</c:v>
                </c:pt>
              </c:numCache>
            </c:numRef>
          </c:val>
        </c:ser>
        <c:ser>
          <c:idx val="8"/>
          <c:order val="8"/>
          <c:tx>
            <c:strRef>
              <c:f>Sheet1!$J$1</c:f>
              <c:strCache>
                <c:ptCount val="1"/>
                <c:pt idx="0">
                  <c:v>23</c:v>
                </c:pt>
              </c:strCache>
            </c:strRef>
          </c:tx>
          <c:spPr>
            <a:solidFill>
              <a:srgbClr val="1A85C3"/>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Sheet1!$J$2:$J$6</c:f>
              <c:numCache>
                <c:ptCount val="5"/>
                <c:pt idx="0">
                  <c:v>54.500000</c:v>
                </c:pt>
                <c:pt idx="1">
                  <c:v>83.600000</c:v>
                </c:pt>
                <c:pt idx="2">
                  <c:v>82.700000</c:v>
                </c:pt>
                <c:pt idx="3">
                  <c:v>86.500000</c:v>
                </c:pt>
                <c:pt idx="4">
                  <c:v>84.400000</c:v>
                </c:pt>
              </c:numCache>
            </c:numRef>
          </c:val>
        </c:ser>
        <c:ser>
          <c:idx val="9"/>
          <c:order val="9"/>
          <c:tx>
            <c:strRef>
              <c:f>Sheet1!$K$1</c:f>
              <c:strCache>
                <c:ptCount val="1"/>
                <c:pt idx="0">
                  <c:v>23</c:v>
                </c:pt>
              </c:strCache>
            </c:strRef>
          </c:tx>
          <c:spPr>
            <a:solidFill>
              <a:srgbClr val="145F91"/>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Sheet1!$A$2:$A$6</c:f>
              <c:strCache>
                <c:ptCount val="5"/>
                <c:pt idx="0">
                  <c:v>4</c:v>
                </c:pt>
                <c:pt idx="1">
                  <c:v>8</c:v>
                </c:pt>
                <c:pt idx="2">
                  <c:v>12</c:v>
                </c:pt>
                <c:pt idx="3">
                  <c:v>16</c:v>
                </c:pt>
                <c:pt idx="4">
                  <c:v>29</c:v>
                </c:pt>
              </c:strCache>
            </c:strRef>
          </c:cat>
          <c:val>
            <c:numRef>
              <c:f>Sheet1!$K$2:$K$6</c:f>
              <c:numCache>
                <c:ptCount val="5"/>
                <c:pt idx="0">
                  <c:v>54.600000</c:v>
                </c:pt>
                <c:pt idx="1">
                  <c:v>76.300000</c:v>
                </c:pt>
                <c:pt idx="2">
                  <c:v>73.200000</c:v>
                </c:pt>
                <c:pt idx="3">
                  <c:v>84.300000</c:v>
                </c:pt>
                <c:pt idx="4">
                  <c:v>81.300000</c:v>
                </c:pt>
              </c:numCache>
            </c:numRef>
          </c:val>
        </c:ser>
        <c:gapWidth val="130"/>
        <c:overlap val="-10"/>
        <c:axId val="2094734552"/>
        <c:axId val="2094734553"/>
      </c:barChart>
      <c:catAx>
        <c:axId val="2094734552"/>
        <c:scaling>
          <c:orientation val="minMax"/>
        </c:scaling>
        <c:delete val="0"/>
        <c:axPos val="b"/>
        <c:title>
          <c:tx>
            <c:rich>
              <a:bodyPr rot="0"/>
              <a:lstStyle/>
              <a:p>
                <a:pPr>
                  <a:defRPr b="0" i="0" strike="noStrike" sz="3400" u="none">
                    <a:solidFill>
                      <a:srgbClr val="000000"/>
                    </a:solidFill>
                    <a:latin typeface="Helvetica Neue"/>
                  </a:defRPr>
                </a:pPr>
                <a:r>
                  <a:rPr b="0" i="0" strike="noStrike" sz="3400" u="none">
                    <a:solidFill>
                      <a:srgbClr val="000000"/>
                    </a:solidFill>
                    <a:latin typeface="Helvetica Neue"/>
                  </a:rPr>
                  <a:t>Model Depth</a:t>
                </a:r>
              </a:p>
            </c:rich>
          </c:tx>
          <c:layout/>
          <c:overlay val="1"/>
        </c:title>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Accuracy /%</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79684"/>
          <c:y val="0.0766701"/>
          <c:w val="0.927032"/>
          <c:h val="0.798218"/>
        </c:manualLayout>
      </c:layout>
      <c:barChart>
        <c:barDir val="col"/>
        <c:grouping val="clustered"/>
        <c:varyColors val="0"/>
        <c:ser>
          <c:idx val="0"/>
          <c:order val="0"/>
          <c:tx>
            <c:strRef>
              <c:f>Sheet1!$B$1</c:f>
              <c:strCache>
                <c:ptCount val="1"/>
                <c:pt idx="0">
                  <c:v>15</c:v>
                </c:pt>
              </c:strCache>
            </c:strRef>
          </c:tx>
          <c:spPr>
            <a:solidFill>
              <a:srgbClr val="F8BA00"/>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Sheet1!$B$2:$B$7</c:f>
              <c:numCache>
                <c:ptCount val="6"/>
                <c:pt idx="0">
                  <c:v>99.100000</c:v>
                </c:pt>
                <c:pt idx="1">
                  <c:v>99.700000</c:v>
                </c:pt>
                <c:pt idx="2">
                  <c:v>99.700000</c:v>
                </c:pt>
                <c:pt idx="3">
                  <c:v>99.900000</c:v>
                </c:pt>
                <c:pt idx="4">
                  <c:v>99.800000</c:v>
                </c:pt>
                <c:pt idx="5">
                  <c:v>99.900000</c:v>
                </c:pt>
              </c:numCache>
            </c:numRef>
          </c:val>
        </c:ser>
        <c:ser>
          <c:idx val="1"/>
          <c:order val="1"/>
          <c:tx>
            <c:strRef>
              <c:f>Sheet1!$C$1</c:f>
              <c:strCache>
                <c:ptCount val="1"/>
                <c:pt idx="0">
                  <c:v>Untitled 2</c:v>
                </c:pt>
              </c:strCache>
            </c:strRef>
          </c:tx>
          <c:spPr>
            <a:solidFill>
              <a:schemeClr val="accent4">
                <a:hueOff val="-858837"/>
                <a:lumOff val="-9791"/>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Sheet1!$C$2:$C$7</c:f>
              <c:numCache>
                <c:ptCount val="6"/>
                <c:pt idx="0">
                  <c:v>99.300000</c:v>
                </c:pt>
                <c:pt idx="1">
                  <c:v>99.400000</c:v>
                </c:pt>
                <c:pt idx="2">
                  <c:v>99.600000</c:v>
                </c:pt>
                <c:pt idx="3">
                  <c:v>99.800000</c:v>
                </c:pt>
                <c:pt idx="4">
                  <c:v>99.900000</c:v>
                </c:pt>
                <c:pt idx="5">
                  <c:v>99.900000</c:v>
                </c:pt>
              </c:numCache>
            </c:numRef>
          </c:val>
        </c:ser>
        <c:ser>
          <c:idx val="2"/>
          <c:order val="2"/>
          <c:tx>
            <c:strRef>
              <c:f>Sheet1!$D$1</c:f>
              <c:strCache>
                <c:ptCount val="1"/>
                <c:pt idx="0">
                  <c:v>20</c:v>
                </c:pt>
              </c:strCache>
            </c:strRef>
          </c:tx>
          <c:spPr>
            <a:solidFill>
              <a:srgbClr val="FF5400"/>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Sheet1!$D$2:$D$7</c:f>
              <c:numCache>
                <c:ptCount val="6"/>
                <c:pt idx="0">
                  <c:v>92.000000</c:v>
                </c:pt>
                <c:pt idx="1">
                  <c:v>94.800000</c:v>
                </c:pt>
                <c:pt idx="2">
                  <c:v>97.100000</c:v>
                </c:pt>
                <c:pt idx="3">
                  <c:v>97.900000</c:v>
                </c:pt>
                <c:pt idx="4">
                  <c:v>97.600000</c:v>
                </c:pt>
                <c:pt idx="5">
                  <c:v>98.300000</c:v>
                </c:pt>
              </c:numCache>
            </c:numRef>
          </c:val>
        </c:ser>
        <c:ser>
          <c:idx val="3"/>
          <c:order val="3"/>
          <c:tx>
            <c:strRef>
              <c:f>Sheet1!$E$1</c:f>
              <c:strCache>
                <c:ptCount val="1"/>
                <c:pt idx="0">
                  <c:v>Untitled 3</c:v>
                </c:pt>
              </c:strCache>
            </c:strRef>
          </c:tx>
          <c:spPr>
            <a:solidFill>
              <a:schemeClr val="accent5">
                <a:hueOff val="-82419"/>
                <a:satOff val="-9513"/>
                <a:lumOff val="-16343"/>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Sheet1!$E$2:$E$7</c:f>
              <c:numCache>
                <c:ptCount val="6"/>
                <c:pt idx="0">
                  <c:v>92.400000</c:v>
                </c:pt>
                <c:pt idx="1">
                  <c:v>93.300000</c:v>
                </c:pt>
                <c:pt idx="2">
                  <c:v>94.000000</c:v>
                </c:pt>
                <c:pt idx="3">
                  <c:v>96.700000</c:v>
                </c:pt>
                <c:pt idx="4">
                  <c:v>97.700000</c:v>
                </c:pt>
                <c:pt idx="5">
                  <c:v>98.700000</c:v>
                </c:pt>
              </c:numCache>
            </c:numRef>
          </c:val>
        </c:ser>
        <c:ser>
          <c:idx val="4"/>
          <c:order val="4"/>
          <c:tx>
            <c:strRef>
              <c:f>Sheet1!$F$1</c:f>
              <c:strCache>
                <c:ptCount val="1"/>
                <c:pt idx="0">
                  <c:v>21</c:v>
                </c:pt>
              </c:strCache>
            </c:strRef>
          </c:tx>
          <c:spPr>
            <a:solidFill>
              <a:schemeClr val="accent5">
                <a:lumOff val="-29866"/>
              </a:schemeClr>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Sheet1!$F$2:$F$7</c:f>
              <c:numCache>
                <c:ptCount val="6"/>
                <c:pt idx="0">
                  <c:v>88.400000</c:v>
                </c:pt>
                <c:pt idx="1">
                  <c:v>93.000000</c:v>
                </c:pt>
                <c:pt idx="2">
                  <c:v>95.800000</c:v>
                </c:pt>
                <c:pt idx="3">
                  <c:v>96.800000</c:v>
                </c:pt>
                <c:pt idx="4">
                  <c:v>95.800000</c:v>
                </c:pt>
                <c:pt idx="5">
                  <c:v>96.800000</c:v>
                </c:pt>
              </c:numCache>
            </c:numRef>
          </c:val>
        </c:ser>
        <c:ser>
          <c:idx val="5"/>
          <c:order val="5"/>
          <c:tx>
            <c:strRef>
              <c:f>Sheet1!$G$1</c:f>
              <c:strCache>
                <c:ptCount val="1"/>
                <c:pt idx="0">
                  <c:v>Untitled 4</c:v>
                </c:pt>
              </c:strCache>
            </c:strRef>
          </c:tx>
          <c:spPr>
            <a:solidFill>
              <a:srgbClr val="890F00"/>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Sheet1!$G$2:$G$7</c:f>
              <c:numCache>
                <c:ptCount val="6"/>
                <c:pt idx="0">
                  <c:v>89.900000</c:v>
                </c:pt>
                <c:pt idx="1">
                  <c:v>89.200000</c:v>
                </c:pt>
                <c:pt idx="2">
                  <c:v>90.600000</c:v>
                </c:pt>
                <c:pt idx="3">
                  <c:v>94.500000</c:v>
                </c:pt>
                <c:pt idx="4">
                  <c:v>95.400000</c:v>
                </c:pt>
                <c:pt idx="5">
                  <c:v>98.000000</c:v>
                </c:pt>
              </c:numCache>
            </c:numRef>
          </c:val>
        </c:ser>
        <c:ser>
          <c:idx val="6"/>
          <c:order val="6"/>
          <c:tx>
            <c:strRef>
              <c:f>Sheet1!$H$1</c:f>
              <c:strCache>
                <c:ptCount val="1"/>
                <c:pt idx="0">
                  <c:v>22</c:v>
                </c:pt>
              </c:strCache>
            </c:strRef>
          </c:tx>
          <c:spPr>
            <a:solidFill>
              <a:srgbClr val="F9C321"/>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Sheet1!$H$2:$H$7</c:f>
              <c:numCache>
                <c:ptCount val="6"/>
                <c:pt idx="0">
                  <c:v>84.500000</c:v>
                </c:pt>
                <c:pt idx="1">
                  <c:v>88.500000</c:v>
                </c:pt>
                <c:pt idx="2">
                  <c:v>93.300000</c:v>
                </c:pt>
                <c:pt idx="3">
                  <c:v>95.200000</c:v>
                </c:pt>
                <c:pt idx="4">
                  <c:v>94.300000</c:v>
                </c:pt>
                <c:pt idx="5">
                  <c:v>95.800000</c:v>
                </c:pt>
              </c:numCache>
            </c:numRef>
          </c:val>
        </c:ser>
        <c:ser>
          <c:idx val="7"/>
          <c:order val="7"/>
          <c:tx>
            <c:strRef>
              <c:f>Sheet1!$I$1</c:f>
              <c:strCache>
                <c:ptCount val="1"/>
                <c:pt idx="0">
                  <c:v>Untitled 5</c:v>
                </c:pt>
              </c:strCache>
            </c:strRef>
          </c:tx>
          <c:spPr>
            <a:solidFill>
              <a:srgbClr val="FFA222"/>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Sheet1!$I$2:$I$7</c:f>
              <c:numCache>
                <c:ptCount val="6"/>
                <c:pt idx="0">
                  <c:v>84.800000</c:v>
                </c:pt>
                <c:pt idx="1">
                  <c:v>85.700000</c:v>
                </c:pt>
                <c:pt idx="2">
                  <c:v>87.600000</c:v>
                </c:pt>
                <c:pt idx="3">
                  <c:v>92.000000</c:v>
                </c:pt>
                <c:pt idx="4">
                  <c:v>93.400000</c:v>
                </c:pt>
                <c:pt idx="5">
                  <c:v>96.900000</c:v>
                </c:pt>
              </c:numCache>
            </c:numRef>
          </c:val>
        </c:ser>
        <c:ser>
          <c:idx val="8"/>
          <c:order val="8"/>
          <c:tx>
            <c:strRef>
              <c:f>Sheet1!$J$1</c:f>
              <c:strCache>
                <c:ptCount val="1"/>
                <c:pt idx="0">
                  <c:v>23</c:v>
                </c:pt>
              </c:strCache>
            </c:strRef>
          </c:tx>
          <c:spPr>
            <a:solidFill>
              <a:srgbClr val="FF6A22"/>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Sheet1!$J$2:$J$7</c:f>
              <c:numCache>
                <c:ptCount val="6"/>
                <c:pt idx="0">
                  <c:v>77.700000</c:v>
                </c:pt>
                <c:pt idx="1">
                  <c:v>83.900000</c:v>
                </c:pt>
                <c:pt idx="2">
                  <c:v>90.600000</c:v>
                </c:pt>
                <c:pt idx="3">
                  <c:v>91.600000</c:v>
                </c:pt>
                <c:pt idx="4">
                  <c:v>90.600000</c:v>
                </c:pt>
                <c:pt idx="5">
                  <c:v>93.600000</c:v>
                </c:pt>
              </c:numCache>
            </c:numRef>
          </c:val>
        </c:ser>
        <c:ser>
          <c:idx val="9"/>
          <c:order val="9"/>
          <c:tx>
            <c:strRef>
              <c:f>Sheet1!$K$1</c:f>
              <c:strCache>
                <c:ptCount val="1"/>
                <c:pt idx="0">
                  <c:v>Untitled 6</c:v>
                </c:pt>
              </c:strCache>
            </c:strRef>
          </c:tx>
          <c:spPr>
            <a:solidFill>
              <a:srgbClr val="F03E2A"/>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Sheet1!$A$2:$A$7</c:f>
              <c:strCache>
                <c:ptCount val="6"/>
                <c:pt idx="0">
                  <c:v>original</c:v>
                </c:pt>
                <c:pt idx="1">
                  <c:v>0.05</c:v>
                </c:pt>
                <c:pt idx="2">
                  <c:v>0.1</c:v>
                </c:pt>
                <c:pt idx="3">
                  <c:v>0.2</c:v>
                </c:pt>
                <c:pt idx="4">
                  <c:v>0.4</c:v>
                </c:pt>
                <c:pt idx="5">
                  <c:v>0.5</c:v>
                </c:pt>
              </c:strCache>
            </c:strRef>
          </c:cat>
          <c:val>
            <c:numRef>
              <c:f>Sheet1!$K$2:$K$7</c:f>
              <c:numCache>
                <c:ptCount val="6"/>
                <c:pt idx="0">
                  <c:v>78.300000</c:v>
                </c:pt>
                <c:pt idx="1">
                  <c:v>78.800000</c:v>
                </c:pt>
                <c:pt idx="2">
                  <c:v>81.700000</c:v>
                </c:pt>
                <c:pt idx="3">
                  <c:v>88.300000</c:v>
                </c:pt>
                <c:pt idx="4">
                  <c:v>90.200000</c:v>
                </c:pt>
                <c:pt idx="5">
                  <c:v>94.500000</c:v>
                </c:pt>
              </c:numCache>
            </c:numRef>
          </c:val>
        </c:ser>
        <c:gapWidth val="16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05112"/>
          <c:y val="0.0800643"/>
          <c:w val="0.904489"/>
          <c:h val="0.789839"/>
        </c:manualLayout>
      </c:layout>
      <c:barChart>
        <c:barDir val="col"/>
        <c:grouping val="clustered"/>
        <c:varyColors val="0"/>
        <c:ser>
          <c:idx val="0"/>
          <c:order val="0"/>
          <c:tx>
            <c:strRef>
              <c:f>Sheet1!$A$2</c:f>
              <c:strCache>
                <c:ptCount val="1"/>
                <c:pt idx="0">
                  <c:v>Region 1</c:v>
                </c:pt>
              </c:strCache>
            </c:strRef>
          </c:tx>
          <c:spPr>
            <a:solidFill>
              <a:schemeClr val="accent1"/>
            </a:solidFill>
            <a:ln w="12700" cap="flat">
              <a:noFill/>
              <a:miter lim="400000"/>
            </a:ln>
            <a:effectLst/>
          </c:spPr>
          <c:invertIfNegative val="0"/>
          <c:dLbls>
            <c:numFmt formatCode="#,##0" sourceLinked="0"/>
            <c:txPr>
              <a:bodyPr/>
              <a:lstStyle/>
              <a:p>
                <a:pPr>
                  <a:defRPr b="0" i="0" strike="noStrike" sz="50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Sheet1!$B$1:$D$1</c:f>
              <c:strCache>
                <c:ptCount val="3"/>
                <c:pt idx="0">
                  <c:v>data</c:v>
                </c:pt>
                <c:pt idx="1">
                  <c:v>model size</c:v>
                </c:pt>
                <c:pt idx="2">
                  <c:v>training steps</c:v>
                </c:pt>
              </c:strCache>
            </c:strRef>
          </c:cat>
          <c:val>
            <c:numRef>
              <c:f>Sheet1!$B$2:$D$2</c:f>
              <c:numCache>
                <c:ptCount val="3"/>
                <c:pt idx="0">
                  <c:v>17.000000</c:v>
                </c:pt>
                <c:pt idx="1">
                  <c:v>26.000000</c:v>
                </c:pt>
                <c:pt idx="2">
                  <c:v>53.000000</c:v>
                </c:pt>
              </c:numCache>
            </c:numRef>
          </c:val>
        </c:ser>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between"/>
        <c:majorUnit val="15"/>
        <c:minorUnit val="7.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more detailed</a:t>
            </a:r>
          </a:p>
          <a:p>
            <a:pPr/>
            <a:r>
              <a:t>requirement from learning or side effect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8" name="Shape 1028"/>
          <p:cNvSpPr/>
          <p:nvPr>
            <p:ph type="sldImg"/>
          </p:nvPr>
        </p:nvSpPr>
        <p:spPr>
          <a:prstGeom prst="rect">
            <a:avLst/>
          </a:prstGeom>
        </p:spPr>
        <p:txBody>
          <a:bodyPr/>
          <a:lstStyle/>
          <a:p>
            <a:pPr/>
          </a:p>
        </p:txBody>
      </p:sp>
      <p:sp>
        <p:nvSpPr>
          <p:cNvPr id="1029" name="Shape 1029"/>
          <p:cNvSpPr/>
          <p:nvPr>
            <p:ph type="body" sz="quarter" idx="1"/>
          </p:nvPr>
        </p:nvSpPr>
        <p:spPr>
          <a:prstGeom prst="rect">
            <a:avLst/>
          </a:prstGeom>
        </p:spPr>
        <p:txBody>
          <a:bodyPr/>
          <a:lstStyle/>
          <a:p>
            <a:pPr/>
            <a:r>
              <a:t>specificity</a:t>
            </a:r>
          </a:p>
          <a:p>
            <a:pPr/>
            <a:r>
              <a:t>editing</a:t>
            </a:r>
          </a:p>
          <a:p>
            <a:pPr/>
            <a:r>
              <a:t>expression?</a:t>
            </a:r>
          </a:p>
          <a:p>
            <a:pPr/>
            <a:r>
              <a:t>bias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2" name="Shape 1672"/>
          <p:cNvSpPr/>
          <p:nvPr>
            <p:ph type="sldImg"/>
          </p:nvPr>
        </p:nvSpPr>
        <p:spPr>
          <a:prstGeom prst="rect">
            <a:avLst/>
          </a:prstGeom>
        </p:spPr>
        <p:txBody>
          <a:bodyPr/>
          <a:lstStyle/>
          <a:p>
            <a:pPr/>
          </a:p>
        </p:txBody>
      </p:sp>
      <p:sp>
        <p:nvSpPr>
          <p:cNvPr id="1673" name="Shape 1673"/>
          <p:cNvSpPr/>
          <p:nvPr>
            <p:ph type="body" sz="quarter" idx="1"/>
          </p:nvPr>
        </p:nvSpPr>
        <p:spPr>
          <a:prstGeom prst="rect">
            <a:avLst/>
          </a:prstGeom>
        </p:spPr>
        <p:txBody>
          <a:bodyPr/>
          <a:lstStyle/>
          <a:p>
            <a:pPr/>
            <a:r>
              <a:t>The chinchilla scaling law describes the relationship between model size, data size and language modeling loss. Directly predicting downstream performance is not feasible due to the presence of emergence (the transition point is unpredictable and the performance increases drastically after the transition point). To circumvent this, we need to find an intermediate loss metric that follows the Chinchilla scaling law and then map this intermediate loss to the target metric that we care about.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laciohound.github.io/Science-of-LLMs-Tutorial/" TargetMode="External"/><Relationship Id="rId3" Type="http://schemas.openxmlformats.org/officeDocument/2006/relationships/hyperlink" Target="https://glaciohound.github.io/" TargetMode="External"/><Relationship Id="rId4" Type="http://schemas.openxmlformats.org/officeDocument/2006/relationships/hyperlink" Target="http://blender.cs.illinois.edu/hengji.html" TargetMode="External"/><Relationship Id="rId5" Type="http://schemas.openxmlformats.org/officeDocument/2006/relationships/image" Target="../media/image1.tif"/><Relationship Id="rId6" Type="http://schemas.openxmlformats.org/officeDocument/2006/relationships/image" Target="../media/image2.tif"/><Relationship Id="rId7" Type="http://schemas.openxmlformats.org/officeDocument/2006/relationships/image" Target="../media/image3.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1.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2.png"/><Relationship Id="rId3" Type="http://schemas.openxmlformats.org/officeDocument/2006/relationships/image" Target="../media/image73.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4.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5.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tif"/><Relationship Id="rId3" Type="http://schemas.openxmlformats.org/officeDocument/2006/relationships/image" Target="../media/image13.tif"/><Relationship Id="rId4" Type="http://schemas.openxmlformats.org/officeDocument/2006/relationships/image" Target="../media/image14.tif"/><Relationship Id="rId5" Type="http://schemas.openxmlformats.org/officeDocument/2006/relationships/image" Target="../media/image1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tif"/><Relationship Id="rId3" Type="http://schemas.openxmlformats.org/officeDocument/2006/relationships/image" Target="../media/image6.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 Id="rId3"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 Id="rId3"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 Id="rId3" Type="http://schemas.openxmlformats.org/officeDocument/2006/relationships/image" Target="../media/image3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png"/><Relationship Id="rId3" Type="http://schemas.openxmlformats.org/officeDocument/2006/relationships/chart" Target="../charts/char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 Id="rId3" Type="http://schemas.openxmlformats.org/officeDocument/2006/relationships/image" Target="../media/image3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 Id="rId3" Type="http://schemas.openxmlformats.org/officeDocument/2006/relationships/image" Target="../media/image9.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 Id="rId3" Type="http://schemas.openxmlformats.org/officeDocument/2006/relationships/image" Target="../media/image4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3.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60.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png"/><Relationship Id="rId3" Type="http://schemas.openxmlformats.org/officeDocument/2006/relationships/image" Target="../media/image62.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6.png"/><Relationship Id="rId3" Type="http://schemas.openxmlformats.org/officeDocument/2006/relationships/image" Target="../media/image67.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8.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9.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0.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utorial Homepage: https://glaciohound.github.io/Science-of-LLMs-Tutorial/…"/>
          <p:cNvSpPr txBox="1"/>
          <p:nvPr>
            <p:ph type="body" idx="21"/>
          </p:nvPr>
        </p:nvSpPr>
        <p:spPr>
          <a:xfrm>
            <a:off x="1206499" y="11632923"/>
            <a:ext cx="21971002" cy="1905001"/>
          </a:xfrm>
          <a:prstGeom prst="rect">
            <a:avLst/>
          </a:prstGeom>
          <a:extLst>
            <a:ext uri="{C572A759-6A51-4108-AA02-DFA0A04FC94B}">
              <ma14:wrappingTextBoxFlag xmlns:ma14="http://schemas.microsoft.com/office/mac/drawingml/2011/main" val="1"/>
            </a:ext>
          </a:extLst>
        </p:spPr>
        <p:txBody>
          <a:bodyPr/>
          <a:lstStyle/>
          <a:p>
            <a:pPr/>
            <a:r>
              <a:t>Tutorial Homepage:</a:t>
            </a:r>
            <a:r>
              <a:rPr b="0"/>
              <a:t> </a:t>
            </a:r>
            <a:r>
              <a:rPr b="0" u="sng">
                <a:hlinkClick r:id="rId2" invalidUrl="" action="" tgtFrame="" tooltip="" history="1" highlightClick="0" endSnd="0"/>
              </a:rPr>
              <a:t>https://glaciohound.github.io/Science-of-LLMs-Tutorial/</a:t>
            </a:r>
            <a:r>
              <a:rPr b="0"/>
              <a:t> </a:t>
            </a:r>
          </a:p>
          <a:p>
            <a:pPr/>
            <a:r>
              <a:t>Chi Han, Ph.D. Student @ UIUC, </a:t>
            </a:r>
            <a:r>
              <a:rPr b="0" u="sng">
                <a:hlinkClick r:id="rId3" invalidUrl="" action="" tgtFrame="" tooltip="" history="1" highlightClick="0" endSnd="0"/>
              </a:rPr>
              <a:t>https://glaciohound.github.io/</a:t>
            </a:r>
          </a:p>
          <a:p>
            <a:pPr/>
            <a:r>
              <a:t>Heng Ji, Professor @ UIUC,</a:t>
            </a:r>
            <a:r>
              <a:rPr b="0"/>
              <a:t> </a:t>
            </a:r>
            <a:r>
              <a:rPr b="0" u="sng">
                <a:hlinkClick r:id="rId4" invalidUrl="" action="" tgtFrame="" tooltip="" history="1" highlightClick="0" endSnd="0"/>
              </a:rPr>
              <a:t>http://blender.cs.illinois.edu/hengji.html</a:t>
            </a:r>
            <a:r>
              <a:rPr b="0"/>
              <a:t> </a:t>
            </a:r>
          </a:p>
        </p:txBody>
      </p:sp>
      <p:sp>
        <p:nvSpPr>
          <p:cNvPr id="172" name="The Quest for A Science of Language Models"/>
          <p:cNvSpPr txBox="1"/>
          <p:nvPr>
            <p:ph type="ctrTitle"/>
          </p:nvPr>
        </p:nvSpPr>
        <p:spPr>
          <a:xfrm>
            <a:off x="1206496" y="2136640"/>
            <a:ext cx="21971004" cy="4648201"/>
          </a:xfrm>
          <a:prstGeom prst="rect">
            <a:avLst/>
          </a:prstGeom>
        </p:spPr>
        <p:txBody>
          <a:bodyPr/>
          <a:lstStyle/>
          <a:p>
            <a:pPr/>
            <a:r>
              <a:t>The Quest for</a:t>
            </a:r>
            <a:br/>
            <a:r>
              <a:rPr>
                <a:solidFill>
                  <a:schemeClr val="accent1">
                    <a:lumOff val="-13575"/>
                  </a:schemeClr>
                </a:solidFill>
              </a:rPr>
              <a:t>A Science of Language Models</a:t>
            </a:r>
          </a:p>
        </p:txBody>
      </p:sp>
      <p:sp>
        <p:nvSpPr>
          <p:cNvPr id="173" name="AAAI 2025 Tutorial…"/>
          <p:cNvSpPr txBox="1"/>
          <p:nvPr>
            <p:ph type="subTitle" sz="quarter" idx="1"/>
          </p:nvPr>
        </p:nvSpPr>
        <p:spPr>
          <a:xfrm>
            <a:off x="1206500" y="6706382"/>
            <a:ext cx="21971000" cy="1905001"/>
          </a:xfrm>
          <a:prstGeom prst="rect">
            <a:avLst/>
          </a:prstGeom>
        </p:spPr>
        <p:txBody>
          <a:bodyPr/>
          <a:lstStyle/>
          <a:p>
            <a:pPr defTabSz="594360">
              <a:defRPr sz="3960"/>
            </a:pPr>
            <a:r>
              <a:t>AAAI 2025 Tutorial</a:t>
            </a:r>
          </a:p>
          <a:p>
            <a:pPr defTabSz="594360">
              <a:defRPr b="0" i="1" sz="3960"/>
            </a:pPr>
            <a:r>
              <a:t>February 26, 2025, 2:00pm-3:45pm</a:t>
            </a:r>
            <a:br/>
            <a:r>
              <a:t>Pennsylvania Convention Center Room 113A, Philadelphia, PA, U.S.A.</a:t>
            </a:r>
          </a:p>
        </p:txBody>
      </p:sp>
      <p:pic>
        <p:nvPicPr>
          <p:cNvPr id="174" name="Image" descr="Image"/>
          <p:cNvPicPr>
            <a:picLocks noChangeAspect="1"/>
          </p:cNvPicPr>
          <p:nvPr/>
        </p:nvPicPr>
        <p:blipFill>
          <a:blip r:embed="rId5">
            <a:extLst/>
          </a:blip>
          <a:stretch>
            <a:fillRect/>
          </a:stretch>
        </p:blipFill>
        <p:spPr>
          <a:xfrm>
            <a:off x="17641616" y="11730328"/>
            <a:ext cx="6427950" cy="1710190"/>
          </a:xfrm>
          <a:prstGeom prst="rect">
            <a:avLst/>
          </a:prstGeom>
          <a:ln w="12700">
            <a:miter lim="400000"/>
          </a:ln>
        </p:spPr>
      </p:pic>
      <p:pic>
        <p:nvPicPr>
          <p:cNvPr id="175" name="Image" descr="Image"/>
          <p:cNvPicPr>
            <a:picLocks noChangeAspect="1"/>
          </p:cNvPicPr>
          <p:nvPr/>
        </p:nvPicPr>
        <p:blipFill>
          <a:blip r:embed="rId6">
            <a:extLst/>
          </a:blip>
          <a:stretch>
            <a:fillRect/>
          </a:stretch>
        </p:blipFill>
        <p:spPr>
          <a:xfrm>
            <a:off x="1304304" y="9262743"/>
            <a:ext cx="2322723" cy="2322723"/>
          </a:xfrm>
          <a:prstGeom prst="rect">
            <a:avLst/>
          </a:prstGeom>
          <a:ln w="12700">
            <a:miter lim="400000"/>
          </a:ln>
        </p:spPr>
      </p:pic>
      <p:pic>
        <p:nvPicPr>
          <p:cNvPr id="176" name="Image" descr="Image"/>
          <p:cNvPicPr>
            <a:picLocks noChangeAspect="1"/>
          </p:cNvPicPr>
          <p:nvPr/>
        </p:nvPicPr>
        <p:blipFill>
          <a:blip r:embed="rId7">
            <a:extLst/>
          </a:blip>
          <a:srcRect l="0" t="0" r="0" b="33328"/>
          <a:stretch>
            <a:fillRect/>
          </a:stretch>
        </p:blipFill>
        <p:spPr>
          <a:xfrm>
            <a:off x="4349693" y="9262847"/>
            <a:ext cx="2322549" cy="232244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How Do LMs Behave?"/>
          <p:cNvSpPr txBox="1"/>
          <p:nvPr>
            <p:ph type="title"/>
          </p:nvPr>
        </p:nvSpPr>
        <p:spPr>
          <a:xfrm>
            <a:off x="932527" y="3602405"/>
            <a:ext cx="21971005" cy="4648201"/>
          </a:xfrm>
          <a:prstGeom prst="rect">
            <a:avLst/>
          </a:prstGeom>
        </p:spPr>
        <p:txBody>
          <a:bodyPr/>
          <a:lstStyle/>
          <a:p>
            <a:pPr/>
            <a:r>
              <a:t>How Do LMs Behave?</a:t>
            </a:r>
          </a:p>
        </p:txBody>
      </p:sp>
      <p:sp>
        <p:nvSpPr>
          <p:cNvPr id="369" name="Part 1: Ethology"/>
          <p:cNvSpPr txBox="1"/>
          <p:nvPr/>
        </p:nvSpPr>
        <p:spPr>
          <a:xfrm>
            <a:off x="824980" y="870525"/>
            <a:ext cx="7946074"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170" sz="8500">
                <a:solidFill>
                  <a:schemeClr val="accent4">
                    <a:hueOff val="-1247790"/>
                    <a:lumOff val="-12326"/>
                  </a:schemeClr>
                </a:solidFill>
              </a:defRPr>
            </a:lvl1pPr>
          </a:lstStyle>
          <a:p>
            <a:pPr/>
            <a:r>
              <a:t>Part 1: Ethology</a:t>
            </a:r>
          </a:p>
        </p:txBody>
      </p:sp>
      <p:sp>
        <p:nvSpPr>
          <p:cNvPr id="370" name="Topics:…"/>
          <p:cNvSpPr txBox="1"/>
          <p:nvPr/>
        </p:nvSpPr>
        <p:spPr>
          <a:xfrm>
            <a:off x="1333189" y="8436682"/>
            <a:ext cx="11945418" cy="45176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Topics:</a:t>
            </a:r>
          </a:p>
          <a:p>
            <a:pPr marL="609600" indent="-609600">
              <a:buSzPct val="123000"/>
              <a:buChar char="•"/>
            </a:pPr>
            <a:r>
              <a:rPr b="1"/>
              <a:t>Syntax</a:t>
            </a:r>
            <a:r>
              <a:t>: How do LMs work with syntax</a:t>
            </a:r>
          </a:p>
          <a:p>
            <a:pPr marL="609600" indent="-609600">
              <a:buSzPct val="123000"/>
              <a:buChar char="•"/>
            </a:pPr>
            <a:r>
              <a:rPr b="1"/>
              <a:t>Knowledge</a:t>
            </a:r>
            <a:r>
              <a:t>: Where is knowledge stored</a:t>
            </a:r>
          </a:p>
          <a:p>
            <a:pPr marL="609600" indent="-609600">
              <a:buSzPct val="123000"/>
              <a:buChar char="•"/>
            </a:pPr>
            <a:r>
              <a:rPr b="1"/>
              <a:t>Reasoning</a:t>
            </a:r>
            <a:r>
              <a:t>: How is reasoning conducted</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2" name="Calibrated Language Models Must Hallucinate"/>
          <p:cNvSpPr txBox="1"/>
          <p:nvPr>
            <p:ph type="title"/>
          </p:nvPr>
        </p:nvSpPr>
        <p:spPr>
          <a:xfrm>
            <a:off x="1206500" y="1079500"/>
            <a:ext cx="21971000" cy="1831444"/>
          </a:xfrm>
          <a:prstGeom prst="rect">
            <a:avLst/>
          </a:prstGeom>
        </p:spPr>
        <p:txBody>
          <a:bodyPr/>
          <a:lstStyle>
            <a:lvl1pPr defTabSz="2316421">
              <a:defRPr spc="-161" sz="8075"/>
            </a:lvl1pPr>
          </a:lstStyle>
          <a:p>
            <a:pPr/>
            <a:r>
              <a:t>Calibrated Language Models Must Hallucinate</a:t>
            </a:r>
          </a:p>
        </p:txBody>
      </p:sp>
      <p:sp>
        <p:nvSpPr>
          <p:cNvPr id="1703" name="Achiam, Josh, et al. &quot;Gpt-4 technical report.&quot; arXiv preprint arXiv:2303.08774 (2023)."/>
          <p:cNvSpPr txBox="1"/>
          <p:nvPr/>
        </p:nvSpPr>
        <p:spPr>
          <a:xfrm>
            <a:off x="7845056" y="13145529"/>
            <a:ext cx="8693888"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Achiam, Josh, et al. "Gpt-4 technical report." </a:t>
            </a:r>
            <a:r>
              <a:rPr i="1"/>
              <a:t>arXiv preprint arXiv:2303.08774</a:t>
            </a:r>
            <a:r>
              <a:t> (2023).</a:t>
            </a:r>
          </a:p>
        </p:txBody>
      </p:sp>
      <p:pic>
        <p:nvPicPr>
          <p:cNvPr id="1704" name="Image" descr="Image"/>
          <p:cNvPicPr>
            <a:picLocks noChangeAspect="1"/>
          </p:cNvPicPr>
          <p:nvPr/>
        </p:nvPicPr>
        <p:blipFill>
          <a:blip r:embed="rId2">
            <a:extLst/>
          </a:blip>
          <a:stretch>
            <a:fillRect/>
          </a:stretch>
        </p:blipFill>
        <p:spPr>
          <a:xfrm>
            <a:off x="1143000" y="2696756"/>
            <a:ext cx="22097932" cy="9214758"/>
          </a:xfrm>
          <a:prstGeom prst="rect">
            <a:avLst/>
          </a:prstGeom>
          <a:ln w="12700">
            <a:miter lim="400000"/>
          </a:ln>
        </p:spPr>
      </p:pic>
      <p:sp>
        <p:nvSpPr>
          <p:cNvPr id="1705" name="before alignment, LM is calibrated"/>
          <p:cNvSpPr txBox="1"/>
          <p:nvPr/>
        </p:nvSpPr>
        <p:spPr>
          <a:xfrm>
            <a:off x="1994526" y="11762648"/>
            <a:ext cx="937351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before alignment, LM is calibrated</a:t>
            </a:r>
          </a:p>
        </p:txBody>
      </p:sp>
      <p:sp>
        <p:nvSpPr>
          <p:cNvPr id="1706" name="alignment sacrifices calibration"/>
          <p:cNvSpPr txBox="1"/>
          <p:nvPr/>
        </p:nvSpPr>
        <p:spPr>
          <a:xfrm>
            <a:off x="13979644" y="11762648"/>
            <a:ext cx="852495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alignment sacrifices calibration</a:t>
            </a:r>
          </a:p>
        </p:txBody>
      </p:sp>
      <p:sp>
        <p:nvSpPr>
          <p:cNvPr id="1707"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9" name="“Hallucination is inevitable”"/>
          <p:cNvSpPr txBox="1"/>
          <p:nvPr>
            <p:ph type="title"/>
          </p:nvPr>
        </p:nvSpPr>
        <p:spPr>
          <a:xfrm>
            <a:off x="1206500" y="1079500"/>
            <a:ext cx="21971000" cy="1831444"/>
          </a:xfrm>
          <a:prstGeom prst="rect">
            <a:avLst/>
          </a:prstGeom>
        </p:spPr>
        <p:txBody>
          <a:bodyPr/>
          <a:lstStyle/>
          <a:p>
            <a:pPr/>
            <a:r>
              <a:t>“Hallucination is inevitable”</a:t>
            </a:r>
          </a:p>
        </p:txBody>
      </p:sp>
      <p:sp>
        <p:nvSpPr>
          <p:cNvPr id="1710" name="Xu, Ziwei, Sanjay Jain, and Mohan Kankanhalli. &quot;Hallucination is inevitable: An innate limitation of large language models.&quot; arXiv preprint arXiv:2401.11817 (2024)."/>
          <p:cNvSpPr txBox="1"/>
          <p:nvPr/>
        </p:nvSpPr>
        <p:spPr>
          <a:xfrm>
            <a:off x="3914965" y="13120722"/>
            <a:ext cx="1655407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Xu, Ziwei, Sanjay Jain, and Mohan Kankanhalli. "Hallucination is inevitable: An innate limitation of large language models." arXiv preprint arXiv:2401.11817 (2024).</a:t>
            </a:r>
          </a:p>
        </p:txBody>
      </p:sp>
      <p:sp>
        <p:nvSpPr>
          <p:cNvPr id="1711" name="(disclaimer: simplified claims)"/>
          <p:cNvSpPr txBox="1"/>
          <p:nvPr/>
        </p:nvSpPr>
        <p:spPr>
          <a:xfrm>
            <a:off x="8070951" y="12252761"/>
            <a:ext cx="824209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solidFill>
                  <a:srgbClr val="5E5E5E"/>
                </a:solidFill>
              </a:defRPr>
            </a:pPr>
            <a:r>
              <a:t>(</a:t>
            </a:r>
            <a:r>
              <a:rPr b="1"/>
              <a:t>disclaimer</a:t>
            </a:r>
            <a:r>
              <a:t>: simplified claims)</a:t>
            </a:r>
          </a:p>
        </p:txBody>
      </p:sp>
      <p:sp>
        <p:nvSpPr>
          <p:cNvPr id="1712" name="Assumption: hallucination is defined as inconsistencies between a computable LLM and a ground truth function in (any) world."/>
          <p:cNvSpPr txBox="1"/>
          <p:nvPr>
            <p:ph type="body" sz="quarter" idx="1"/>
          </p:nvPr>
        </p:nvSpPr>
        <p:spPr>
          <a:xfrm>
            <a:off x="1206500" y="3305809"/>
            <a:ext cx="21971000" cy="2933785"/>
          </a:xfrm>
          <a:prstGeom prst="rect">
            <a:avLst/>
          </a:prstGeom>
        </p:spPr>
        <p:txBody>
          <a:bodyPr/>
          <a:lstStyle/>
          <a:p>
            <a:pPr/>
            <a:r>
              <a:rPr b="1"/>
              <a:t>Assumption</a:t>
            </a:r>
            <a:r>
              <a:t>: hallucination is defined as </a:t>
            </a:r>
            <a:r>
              <a:rPr>
                <a:solidFill>
                  <a:schemeClr val="accent5">
                    <a:lumOff val="-29866"/>
                  </a:schemeClr>
                </a:solidFill>
              </a:rPr>
              <a:t>inconsistencies between a computable LLM and a ground truth function in (any) world</a:t>
            </a:r>
            <a:r>
              <a:t>.</a:t>
            </a:r>
          </a:p>
        </p:txBody>
      </p:sp>
      <p:sp>
        <p:nvSpPr>
          <p:cNvPr id="1713" name="Theorem: Even if LLMs learn computable functions, they will inevitably hallucinate due to infinitely possible worlds."/>
          <p:cNvSpPr txBox="1"/>
          <p:nvPr/>
        </p:nvSpPr>
        <p:spPr>
          <a:xfrm>
            <a:off x="2789352" y="6910540"/>
            <a:ext cx="18805296" cy="4097803"/>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825500">
              <a:lnSpc>
                <a:spcPct val="100000"/>
              </a:lnSpc>
              <a:spcBef>
                <a:spcPts val="1800"/>
              </a:spcBef>
              <a:defRPr spc="-55" sz="5500"/>
            </a:pPr>
            <a:r>
              <a:rPr b="1"/>
              <a:t>Theorem</a:t>
            </a:r>
            <a:r>
              <a:t>: Even if LLMs learn </a:t>
            </a:r>
            <a:r>
              <a:rPr i="1"/>
              <a:t>computable functions</a:t>
            </a:r>
            <a:r>
              <a:t>, they will inevitably hallucinate due to infinitely possible worlds.</a:t>
            </a:r>
          </a:p>
        </p:txBody>
      </p:sp>
      <p:sp>
        <p:nvSpPr>
          <p:cNvPr id="1714"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3" grpId="1"/>
    </p:bld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6" name="Strong Watermarking Is Impossible for LMs"/>
          <p:cNvSpPr txBox="1"/>
          <p:nvPr>
            <p:ph type="title"/>
          </p:nvPr>
        </p:nvSpPr>
        <p:spPr>
          <a:xfrm>
            <a:off x="1206500" y="1079500"/>
            <a:ext cx="21971000" cy="1831444"/>
          </a:xfrm>
          <a:prstGeom prst="rect">
            <a:avLst/>
          </a:prstGeom>
        </p:spPr>
        <p:txBody>
          <a:bodyPr/>
          <a:lstStyle/>
          <a:p>
            <a:pPr/>
            <a:r>
              <a:t>Strong Watermarking Is Impossible for LMs</a:t>
            </a:r>
          </a:p>
        </p:txBody>
      </p:sp>
      <p:sp>
        <p:nvSpPr>
          <p:cNvPr id="1717" name="Zhang, Hanlin, et al. &quot;Watermarks in the sand: impossibility of strong watermarking for language models.&quot; Forty-first International Conference on Machine Learning. 2024."/>
          <p:cNvSpPr txBox="1"/>
          <p:nvPr/>
        </p:nvSpPr>
        <p:spPr>
          <a:xfrm>
            <a:off x="3093605" y="13219953"/>
            <a:ext cx="174024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Zhang, Hanlin, et al. "Watermarks in the sand: impossibility of strong watermarking for language models." Forty-first International Conference on Machine Learning. 2024.</a:t>
            </a:r>
          </a:p>
        </p:txBody>
      </p:sp>
      <p:sp>
        <p:nvSpPr>
          <p:cNvPr id="1718" name="(disclaimer: simplified claims)"/>
          <p:cNvSpPr txBox="1"/>
          <p:nvPr/>
        </p:nvSpPr>
        <p:spPr>
          <a:xfrm>
            <a:off x="8070951" y="12252761"/>
            <a:ext cx="824209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solidFill>
                  <a:srgbClr val="5E5E5E"/>
                </a:solidFill>
              </a:defRPr>
            </a:pPr>
            <a:r>
              <a:t>(</a:t>
            </a:r>
            <a:r>
              <a:rPr b="1"/>
              <a:t>disclaimer</a:t>
            </a:r>
            <a:r>
              <a:t>: simplified claims)</a:t>
            </a:r>
          </a:p>
        </p:txBody>
      </p:sp>
      <p:sp>
        <p:nvSpPr>
          <p:cNvPr id="1719" name="Definitions Watermark: a set of outputs   detectable by   Strong watermarking: for any prompt  , and a (watermarked) output  , there is no efficient attacker to obtain   without watermark that the  ."/>
          <p:cNvSpPr txBox="1"/>
          <p:nvPr>
            <p:ph type="body" sz="half" idx="1"/>
          </p:nvPr>
        </p:nvSpPr>
        <p:spPr>
          <a:xfrm>
            <a:off x="1206500" y="3305809"/>
            <a:ext cx="21971000" cy="5204278"/>
          </a:xfrm>
          <a:prstGeom prst="rect">
            <a:avLst/>
          </a:prstGeom>
        </p:spPr>
        <p:txBody>
          <a:bodyPr/>
          <a:lstStyle/>
          <a:p>
            <a:pPr/>
            <a:r>
              <a:rPr b="1"/>
              <a:t>Definitions</a:t>
            </a:r>
            <a:br>
              <a:rPr b="1"/>
            </a:br>
            <a:r>
              <a:rPr b="1"/>
              <a:t>Watermark</a:t>
            </a:r>
            <a:r>
              <a:t>: a set of outputs </a:t>
            </a:r>
            <a14:m>
              <m:oMath>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D</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1</m:t>
                </m:r>
                <m:r>
                  <a:rPr xmlns:a="http://schemas.openxmlformats.org/drawingml/2006/main" sz="6600" i="1">
                    <a:solidFill>
                      <a:srgbClr val="000000"/>
                    </a:solidFill>
                    <a:latin typeface="Cambria Math" panose="02040503050406030204" pitchFamily="18" charset="0"/>
                  </a:rPr>
                  <m:t>}</m:t>
                </m:r>
              </m:oMath>
            </a14:m>
            <a:r>
              <a:t> detectable by </a:t>
            </a:r>
            <a14:m>
              <m:oMath>
                <m:r>
                  <a:rPr xmlns:a="http://schemas.openxmlformats.org/drawingml/2006/main" sz="6600" i="1">
                    <a:solidFill>
                      <a:srgbClr val="000000"/>
                    </a:solidFill>
                    <a:latin typeface="Cambria Math" panose="02040503050406030204" pitchFamily="18" charset="0"/>
                  </a:rPr>
                  <m:t>D</m:t>
                </m:r>
              </m:oMath>
            </a14:m>
            <a:br>
              <a:rPr b="1"/>
            </a:br>
            <a:r>
              <a:rPr b="1"/>
              <a:t>Strong watermarking:</a:t>
            </a:r>
            <a:r>
              <a:t> for any prompt </a:t>
            </a:r>
            <a14:m>
              <m:oMath>
                <m:r>
                  <a:rPr xmlns:a="http://schemas.openxmlformats.org/drawingml/2006/main" sz="6600" i="1">
                    <a:solidFill>
                      <a:srgbClr val="000000"/>
                    </a:solidFill>
                    <a:latin typeface="Cambria Math" panose="02040503050406030204" pitchFamily="18" charset="0"/>
                  </a:rPr>
                  <m:t>x</m:t>
                </m:r>
              </m:oMath>
            </a14:m>
            <a:r>
              <a:t>, and a (watermarked) output </a:t>
            </a:r>
            <a14:m>
              <m:oMath>
                <m:r>
                  <a:rPr xmlns:a="http://schemas.openxmlformats.org/drawingml/2006/main" sz="6600" i="1">
                    <a:solidFill>
                      <a:srgbClr val="000000"/>
                    </a:solidFill>
                    <a:latin typeface="Cambria Math" panose="02040503050406030204" pitchFamily="18" charset="0"/>
                  </a:rPr>
                  <m:t>y</m:t>
                </m:r>
              </m:oMath>
            </a14:m>
            <a:r>
              <a:t>, there is no efficient attacker to obtain </a:t>
            </a:r>
            <a14:m>
              <m:oMath>
                <m:sSup>
                  <m:e>
                    <m:r>
                      <a:rPr xmlns:a="http://schemas.openxmlformats.org/drawingml/2006/main" sz="6600" i="1">
                        <a:solidFill>
                          <a:srgbClr val="000000"/>
                        </a:solidFill>
                        <a:latin typeface="Cambria Math" panose="02040503050406030204" pitchFamily="18" charset="0"/>
                      </a:rPr>
                      <m:t>y</m:t>
                    </m:r>
                  </m:e>
                  <m:sup>
                    <m:r>
                      <a:rPr xmlns:a="http://schemas.openxmlformats.org/drawingml/2006/main" sz="6600" i="1">
                        <a:solidFill>
                          <a:srgbClr val="000000"/>
                        </a:solidFill>
                        <a:latin typeface="Cambria Math" panose="02040503050406030204" pitchFamily="18" charset="0"/>
                      </a:rPr>
                      <m:t>′</m:t>
                    </m:r>
                  </m:sup>
                </m:sSup>
              </m:oMath>
            </a14:m>
            <a:r>
              <a:t> without watermark that the </a:t>
            </a:r>
            <a14:m>
              <m:oMath>
                <m:r>
                  <a:rPr xmlns:a="http://schemas.openxmlformats.org/drawingml/2006/main" sz="6600" i="1">
                    <a:solidFill>
                      <a:srgbClr val="000000"/>
                    </a:solidFill>
                    <a:latin typeface="Cambria Math" panose="02040503050406030204" pitchFamily="18" charset="0"/>
                  </a:rPr>
                  <m:t>L</m:t>
                </m:r>
                <m:r>
                  <a:rPr xmlns:a="http://schemas.openxmlformats.org/drawingml/2006/main" sz="6600" i="1">
                    <a:solidFill>
                      <a:srgbClr val="000000"/>
                    </a:solidFill>
                    <a:latin typeface="Cambria Math" panose="02040503050406030204" pitchFamily="18" charset="0"/>
                  </a:rPr>
                  <m:t>M</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y</m:t>
                    </m:r>
                  </m:e>
                  <m:sup>
                    <m:r>
                      <a:rPr xmlns:a="http://schemas.openxmlformats.org/drawingml/2006/main" sz="6600" i="1">
                        <a:solidFill>
                          <a:srgbClr val="000000"/>
                        </a:solidFill>
                        <a:latin typeface="Cambria Math" panose="02040503050406030204" pitchFamily="18" charset="0"/>
                      </a:rPr>
                      <m:t>′</m:t>
                    </m:r>
                  </m:sup>
                </m:sSup>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L</m:t>
                </m:r>
                <m:r>
                  <a:rPr xmlns:a="http://schemas.openxmlformats.org/drawingml/2006/main" sz="6600" i="1">
                    <a:solidFill>
                      <a:srgbClr val="000000"/>
                    </a:solidFill>
                    <a:latin typeface="Cambria Math" panose="02040503050406030204" pitchFamily="18" charset="0"/>
                  </a:rPr>
                  <m:t>M</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oMath>
            </a14:m>
            <a:r>
              <a:t>.</a:t>
            </a:r>
          </a:p>
        </p:txBody>
      </p:sp>
      <p:sp>
        <p:nvSpPr>
          <p:cNvPr id="1720" name="Theorem: with a perturbation oracle, a strong watermarking is impossible. i.e., there always exists an efficient attacker"/>
          <p:cNvSpPr txBox="1"/>
          <p:nvPr/>
        </p:nvSpPr>
        <p:spPr>
          <a:xfrm>
            <a:off x="1851404" y="8569271"/>
            <a:ext cx="20681192" cy="3306667"/>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825500">
              <a:lnSpc>
                <a:spcPct val="100000"/>
              </a:lnSpc>
              <a:spcBef>
                <a:spcPts val="1800"/>
              </a:spcBef>
              <a:defRPr spc="-55" sz="5500"/>
            </a:pPr>
            <a:r>
              <a:rPr b="1"/>
              <a:t>Theorem</a:t>
            </a:r>
            <a:r>
              <a:t>: with a </a:t>
            </a:r>
            <a:r>
              <a:rPr i="1" u="sng"/>
              <a:t>perturbation oracle</a:t>
            </a:r>
            <a:r>
              <a:t>, a strong watermarking is impossible. i.e., there always exists an efficient attacker </a:t>
            </a:r>
            <a14:m>
              <m:oMath>
                <m:r>
                  <a:rPr xmlns:a="http://schemas.openxmlformats.org/drawingml/2006/main" sz="6600" i="1">
                    <a:solidFill>
                      <a:srgbClr val="000000"/>
                    </a:solidFill>
                    <a:latin typeface="Cambria Math" panose="02040503050406030204" pitchFamily="18" charset="0"/>
                  </a:rPr>
                  <m:t>f</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sSup>
                  <m:e>
                    <m:r>
                      <a:rPr xmlns:a="http://schemas.openxmlformats.org/drawingml/2006/main" sz="6600" i="1">
                        <a:solidFill>
                          <a:srgbClr val="000000"/>
                        </a:solidFill>
                        <a:latin typeface="Cambria Math" panose="02040503050406030204" pitchFamily="18" charset="0"/>
                      </a:rPr>
                      <m:t>y</m:t>
                    </m:r>
                  </m:e>
                  <m:sup>
                    <m:r>
                      <a:rPr xmlns:a="http://schemas.openxmlformats.org/drawingml/2006/main" sz="6600" i="1">
                        <a:solidFill>
                          <a:srgbClr val="000000"/>
                        </a:solidFill>
                        <a:latin typeface="Cambria Math" panose="02040503050406030204" pitchFamily="18" charset="0"/>
                      </a:rPr>
                      <m:t>′</m:t>
                    </m:r>
                  </m:sup>
                </m:sSup>
              </m:oMath>
            </a14:m>
          </a:p>
        </p:txBody>
      </p:sp>
      <p:sp>
        <p:nvSpPr>
          <p:cNvPr id="1721"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0" grpId="1"/>
    </p:bldLst>
  </p:timing>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3" name="Strong Watermarking Is Impossible for LMs"/>
          <p:cNvSpPr txBox="1"/>
          <p:nvPr>
            <p:ph type="title"/>
          </p:nvPr>
        </p:nvSpPr>
        <p:spPr>
          <a:xfrm>
            <a:off x="1206500" y="1079500"/>
            <a:ext cx="21971000" cy="1831444"/>
          </a:xfrm>
          <a:prstGeom prst="rect">
            <a:avLst/>
          </a:prstGeom>
        </p:spPr>
        <p:txBody>
          <a:bodyPr/>
          <a:lstStyle/>
          <a:p>
            <a:pPr/>
            <a:r>
              <a:t>Strong Watermarking Is Impossible for LMs</a:t>
            </a:r>
          </a:p>
        </p:txBody>
      </p:sp>
      <p:sp>
        <p:nvSpPr>
          <p:cNvPr id="1724" name="Zhang, Hanlin, et al. &quot;Watermarks in the sand: impossibility of strong watermarking for language models.&quot; Forty-first International Conference on Machine Learning. 2024."/>
          <p:cNvSpPr txBox="1"/>
          <p:nvPr/>
        </p:nvSpPr>
        <p:spPr>
          <a:xfrm>
            <a:off x="3093605" y="13219953"/>
            <a:ext cx="174024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Zhang, Hanlin, et al. "Watermarks in the sand: impossibility of strong watermarking for language models." Forty-first International Conference on Machine Learning. 2024.</a:t>
            </a:r>
          </a:p>
        </p:txBody>
      </p:sp>
      <p:pic>
        <p:nvPicPr>
          <p:cNvPr id="1725" name="Image" descr="Image"/>
          <p:cNvPicPr>
            <a:picLocks noChangeAspect="1"/>
          </p:cNvPicPr>
          <p:nvPr/>
        </p:nvPicPr>
        <p:blipFill>
          <a:blip r:embed="rId2">
            <a:extLst/>
          </a:blip>
          <a:stretch>
            <a:fillRect/>
          </a:stretch>
        </p:blipFill>
        <p:spPr>
          <a:xfrm>
            <a:off x="1642978" y="3126953"/>
            <a:ext cx="9745802" cy="7862809"/>
          </a:xfrm>
          <a:prstGeom prst="rect">
            <a:avLst/>
          </a:prstGeom>
          <a:ln w="12700">
            <a:miter lim="400000"/>
          </a:ln>
        </p:spPr>
      </p:pic>
      <p:sp>
        <p:nvSpPr>
          <p:cNvPr id="1726" name="proposed attack algorithm by rejection sampling"/>
          <p:cNvSpPr txBox="1"/>
          <p:nvPr/>
        </p:nvSpPr>
        <p:spPr>
          <a:xfrm>
            <a:off x="1975541" y="11374033"/>
            <a:ext cx="9080676"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proposed attack algorithm by rejection sampling</a:t>
            </a:r>
          </a:p>
        </p:txBody>
      </p:sp>
      <p:pic>
        <p:nvPicPr>
          <p:cNvPr id="1727" name="Image" descr="Image"/>
          <p:cNvPicPr>
            <a:picLocks noChangeAspect="1"/>
          </p:cNvPicPr>
          <p:nvPr/>
        </p:nvPicPr>
        <p:blipFill>
          <a:blip r:embed="rId3">
            <a:extLst/>
          </a:blip>
          <a:srcRect l="0" t="0" r="49540" b="0"/>
          <a:stretch>
            <a:fillRect/>
          </a:stretch>
        </p:blipFill>
        <p:spPr>
          <a:xfrm>
            <a:off x="14869816" y="2756035"/>
            <a:ext cx="6772004" cy="3730392"/>
          </a:xfrm>
          <a:prstGeom prst="rect">
            <a:avLst/>
          </a:prstGeom>
          <a:ln w="12700">
            <a:miter lim="400000"/>
          </a:ln>
        </p:spPr>
      </p:pic>
      <p:pic>
        <p:nvPicPr>
          <p:cNvPr id="1728" name="Image" descr="Image"/>
          <p:cNvPicPr>
            <a:picLocks noChangeAspect="1"/>
          </p:cNvPicPr>
          <p:nvPr/>
        </p:nvPicPr>
        <p:blipFill>
          <a:blip r:embed="rId3">
            <a:extLst/>
          </a:blip>
          <a:srcRect l="49908" t="0" r="0" b="0"/>
          <a:stretch>
            <a:fillRect/>
          </a:stretch>
        </p:blipFill>
        <p:spPr>
          <a:xfrm>
            <a:off x="14869816" y="7974302"/>
            <a:ext cx="6772042" cy="3757768"/>
          </a:xfrm>
          <a:prstGeom prst="rect">
            <a:avLst/>
          </a:prstGeom>
          <a:ln w="12700">
            <a:miter lim="400000"/>
          </a:ln>
        </p:spPr>
      </p:pic>
      <p:sp>
        <p:nvSpPr>
          <p:cNvPr id="1729" name="detection score decreases"/>
          <p:cNvSpPr txBox="1"/>
          <p:nvPr/>
        </p:nvSpPr>
        <p:spPr>
          <a:xfrm>
            <a:off x="14602575" y="6453784"/>
            <a:ext cx="730636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detection score decreases</a:t>
            </a:r>
          </a:p>
        </p:txBody>
      </p:sp>
      <p:sp>
        <p:nvSpPr>
          <p:cNvPr id="1730" name="GPT-4 score (quality) remains stable"/>
          <p:cNvSpPr txBox="1"/>
          <p:nvPr/>
        </p:nvSpPr>
        <p:spPr>
          <a:xfrm>
            <a:off x="13303822" y="11700641"/>
            <a:ext cx="990386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GPT-4 score (quality) remains stable</a:t>
            </a:r>
          </a:p>
        </p:txBody>
      </p:sp>
      <p:sp>
        <p:nvSpPr>
          <p:cNvPr id="1731"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3" name="Strong Watermarking Is Impossible for LMs"/>
          <p:cNvSpPr txBox="1"/>
          <p:nvPr>
            <p:ph type="title"/>
          </p:nvPr>
        </p:nvSpPr>
        <p:spPr>
          <a:xfrm>
            <a:off x="1206500" y="1079500"/>
            <a:ext cx="21971000" cy="1831444"/>
          </a:xfrm>
          <a:prstGeom prst="rect">
            <a:avLst/>
          </a:prstGeom>
        </p:spPr>
        <p:txBody>
          <a:bodyPr/>
          <a:lstStyle/>
          <a:p>
            <a:pPr/>
            <a:r>
              <a:t>Strong Watermarking Is Impossible for LMs</a:t>
            </a:r>
          </a:p>
        </p:txBody>
      </p:sp>
      <p:sp>
        <p:nvSpPr>
          <p:cNvPr id="1734" name="Zhang, Hanlin, et al. &quot;Watermarks in the sand: impossibility of strong watermarking for language models.&quot; Forty-first International Conference on Machine Learning. 2024."/>
          <p:cNvSpPr txBox="1"/>
          <p:nvPr/>
        </p:nvSpPr>
        <p:spPr>
          <a:xfrm>
            <a:off x="3093605" y="13219953"/>
            <a:ext cx="1740240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Zhang, Hanlin, et al. "Watermarks in the sand: impossibility of strong watermarking for language models." Forty-first International Conference on Machine Learning. 2024.</a:t>
            </a:r>
          </a:p>
        </p:txBody>
      </p:sp>
      <p:pic>
        <p:nvPicPr>
          <p:cNvPr id="1735" name="Image" descr="Image"/>
          <p:cNvPicPr>
            <a:picLocks noChangeAspect="1"/>
          </p:cNvPicPr>
          <p:nvPr/>
        </p:nvPicPr>
        <p:blipFill>
          <a:blip r:embed="rId2">
            <a:extLst/>
          </a:blip>
          <a:stretch>
            <a:fillRect/>
          </a:stretch>
        </p:blipFill>
        <p:spPr>
          <a:xfrm>
            <a:off x="1017002" y="3671015"/>
            <a:ext cx="14785029" cy="7945402"/>
          </a:xfrm>
          <a:prstGeom prst="rect">
            <a:avLst/>
          </a:prstGeom>
          <a:ln w="12700">
            <a:miter lim="400000"/>
          </a:ln>
        </p:spPr>
      </p:pic>
      <p:sp>
        <p:nvSpPr>
          <p:cNvPr id="1736" name="Line"/>
          <p:cNvSpPr/>
          <p:nvPr/>
        </p:nvSpPr>
        <p:spPr>
          <a:xfrm flipH="1" flipV="1">
            <a:off x="7821449" y="6378711"/>
            <a:ext cx="560156" cy="3930635"/>
          </a:xfrm>
          <a:prstGeom prst="line">
            <a:avLst/>
          </a:prstGeom>
          <a:ln w="63500">
            <a:solidFill>
              <a:srgbClr val="000000"/>
            </a:solidFill>
            <a:miter lim="400000"/>
            <a:headEnd type="triangle"/>
          </a:ln>
        </p:spPr>
        <p:txBody>
          <a:bodyPr lIns="50800" tIns="50800" rIns="50800" bIns="50800" anchor="ctr"/>
          <a:lstStyle/>
          <a:p>
            <a:pPr/>
          </a:p>
        </p:txBody>
      </p:sp>
      <p:sp>
        <p:nvSpPr>
          <p:cNvPr id="1737" name="Line"/>
          <p:cNvSpPr/>
          <p:nvPr/>
        </p:nvSpPr>
        <p:spPr>
          <a:xfrm flipH="1" flipV="1">
            <a:off x="5418056" y="6604942"/>
            <a:ext cx="3085607" cy="1570505"/>
          </a:xfrm>
          <a:prstGeom prst="line">
            <a:avLst/>
          </a:prstGeom>
          <a:ln w="63500">
            <a:solidFill>
              <a:srgbClr val="000000"/>
            </a:solidFill>
            <a:miter lim="400000"/>
            <a:headEnd type="triangle"/>
          </a:ln>
        </p:spPr>
        <p:txBody>
          <a:bodyPr lIns="50800" tIns="50800" rIns="50800" bIns="50800" anchor="ctr"/>
          <a:lstStyle/>
          <a:p>
            <a:pPr/>
          </a:p>
        </p:txBody>
      </p:sp>
      <p:sp>
        <p:nvSpPr>
          <p:cNvPr id="1738" name="Line"/>
          <p:cNvSpPr/>
          <p:nvPr/>
        </p:nvSpPr>
        <p:spPr>
          <a:xfrm flipV="1">
            <a:off x="15961361" y="4056204"/>
            <a:ext cx="1" cy="7175024"/>
          </a:xfrm>
          <a:prstGeom prst="line">
            <a:avLst/>
          </a:prstGeom>
          <a:ln w="101600">
            <a:solidFill>
              <a:srgbClr val="000000"/>
            </a:solidFill>
            <a:custDash>
              <a:ds d="200000" sp="200000"/>
            </a:custDash>
            <a:miter lim="400000"/>
            <a:headEnd type="triangle"/>
          </a:ln>
        </p:spPr>
        <p:txBody>
          <a:bodyPr lIns="50800" tIns="50800" rIns="50800" bIns="50800" anchor="ctr"/>
          <a:lstStyle/>
          <a:p>
            <a:pPr/>
          </a:p>
        </p:txBody>
      </p:sp>
      <p:sp>
        <p:nvSpPr>
          <p:cNvPr id="1739" name="during sampling, the text is less detectable but quality remains"/>
          <p:cNvSpPr txBox="1"/>
          <p:nvPr/>
        </p:nvSpPr>
        <p:spPr>
          <a:xfrm>
            <a:off x="17200443" y="5992005"/>
            <a:ext cx="5618569" cy="2768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during sampling, the text is less detectable but quality remains</a:t>
            </a:r>
          </a:p>
        </p:txBody>
      </p:sp>
      <p:sp>
        <p:nvSpPr>
          <p:cNvPr id="1740"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2" name="Strong Watermarking Is Impossible for LMs"/>
          <p:cNvSpPr txBox="1"/>
          <p:nvPr>
            <p:ph type="title"/>
          </p:nvPr>
        </p:nvSpPr>
        <p:spPr>
          <a:xfrm>
            <a:off x="1206500" y="1079500"/>
            <a:ext cx="21971000" cy="1831444"/>
          </a:xfrm>
          <a:prstGeom prst="rect">
            <a:avLst/>
          </a:prstGeom>
        </p:spPr>
        <p:txBody>
          <a:bodyPr/>
          <a:lstStyle/>
          <a:p>
            <a:pPr/>
            <a:r>
              <a:t>Strong Watermarking Is Impossible for LMs</a:t>
            </a:r>
          </a:p>
        </p:txBody>
      </p:sp>
      <p:sp>
        <p:nvSpPr>
          <p:cNvPr id="1743" name="Zhang, Hanlin, et al. &quot;Watermarks in the sand: impossibility of strong watermarking for language models.&quot; Forty-first International Conference on Machine Learning. 2024.…"/>
          <p:cNvSpPr txBox="1"/>
          <p:nvPr/>
        </p:nvSpPr>
        <p:spPr>
          <a:xfrm>
            <a:off x="3330435" y="12692475"/>
            <a:ext cx="17723130" cy="9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Zhang, Hanlin, et al. "Watermarks in the sand: impossibility of strong watermarking for language models." Forty-first International Conference on Machine Learning. 2024.</a:t>
            </a:r>
          </a:p>
          <a:p>
            <a:pPr>
              <a:lnSpc>
                <a:spcPct val="100000"/>
              </a:lnSpc>
              <a:spcBef>
                <a:spcPts val="0"/>
              </a:spcBef>
              <a:defRPr sz="1800">
                <a:solidFill>
                  <a:srgbClr val="5E5E5E"/>
                </a:solidFill>
              </a:defRPr>
            </a:pPr>
            <a:r>
              <a:t>Fernandez, P., Couairon, G., J´ egou, H., Douze, M., and Furon, T. The stable signature: Rooting watermarks in latent diffusion models. arXiv preprint arXiv:2303.15435, 2023.</a:t>
            </a:r>
          </a:p>
          <a:p>
            <a:pPr>
              <a:lnSpc>
                <a:spcPct val="100000"/>
              </a:lnSpc>
              <a:spcBef>
                <a:spcPts val="0"/>
              </a:spcBef>
              <a:defRPr sz="1800">
                <a:solidFill>
                  <a:srgbClr val="5E5E5E"/>
                </a:solidFill>
              </a:defRPr>
            </a:pPr>
            <a:r>
              <a:t>Mountain, S. Invisible watermark, 2021. URL https://github.com/ShieldMnt/invisible-watermark#supported-algorithms.</a:t>
            </a:r>
          </a:p>
        </p:txBody>
      </p:sp>
      <p:pic>
        <p:nvPicPr>
          <p:cNvPr id="1744" name="Image" descr="Image"/>
          <p:cNvPicPr>
            <a:picLocks noChangeAspect="1"/>
          </p:cNvPicPr>
          <p:nvPr/>
        </p:nvPicPr>
        <p:blipFill>
          <a:blip r:embed="rId2">
            <a:extLst/>
          </a:blip>
          <a:stretch>
            <a:fillRect/>
          </a:stretch>
        </p:blipFill>
        <p:spPr>
          <a:xfrm>
            <a:off x="1197903" y="4206701"/>
            <a:ext cx="21988194" cy="5550118"/>
          </a:xfrm>
          <a:prstGeom prst="rect">
            <a:avLst/>
          </a:prstGeom>
          <a:ln w="12700">
            <a:miter lim="400000"/>
          </a:ln>
        </p:spPr>
      </p:pic>
      <p:sp>
        <p:nvSpPr>
          <p:cNvPr id="1745" name="p-value: (lower = deeper watermark)"/>
          <p:cNvSpPr txBox="1"/>
          <p:nvPr/>
        </p:nvSpPr>
        <p:spPr>
          <a:xfrm>
            <a:off x="133301" y="11052577"/>
            <a:ext cx="7958891"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p-value:</a:t>
            </a:r>
            <a:br/>
            <a:r>
              <a:t>(lower = deeper watermark)</a:t>
            </a:r>
          </a:p>
        </p:txBody>
      </p:sp>
      <p:sp>
        <p:nvSpPr>
          <p:cNvPr id="1746" name="4e-15"/>
          <p:cNvSpPr txBox="1"/>
          <p:nvPr/>
        </p:nvSpPr>
        <p:spPr>
          <a:xfrm>
            <a:off x="3264945" y="10065896"/>
            <a:ext cx="169560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4e-15</a:t>
            </a:r>
          </a:p>
        </p:txBody>
      </p:sp>
      <p:sp>
        <p:nvSpPr>
          <p:cNvPr id="1747" name="0.24"/>
          <p:cNvSpPr txBox="1"/>
          <p:nvPr/>
        </p:nvSpPr>
        <p:spPr>
          <a:xfrm>
            <a:off x="8800040" y="10092650"/>
            <a:ext cx="130058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0.24</a:t>
            </a:r>
          </a:p>
        </p:txBody>
      </p:sp>
      <p:sp>
        <p:nvSpPr>
          <p:cNvPr id="1748" name="1e-5"/>
          <p:cNvSpPr txBox="1"/>
          <p:nvPr/>
        </p:nvSpPr>
        <p:spPr>
          <a:xfrm>
            <a:off x="14158520" y="10092650"/>
            <a:ext cx="135666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1e-5</a:t>
            </a:r>
          </a:p>
        </p:txBody>
      </p:sp>
      <p:sp>
        <p:nvSpPr>
          <p:cNvPr id="1749" name="0.47"/>
          <p:cNvSpPr txBox="1"/>
          <p:nvPr/>
        </p:nvSpPr>
        <p:spPr>
          <a:xfrm>
            <a:off x="19768038" y="10092650"/>
            <a:ext cx="130058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0.47</a:t>
            </a:r>
          </a:p>
        </p:txBody>
      </p:sp>
      <p:sp>
        <p:nvSpPr>
          <p:cNvPr id="1750" name="Line"/>
          <p:cNvSpPr/>
          <p:nvPr/>
        </p:nvSpPr>
        <p:spPr>
          <a:xfrm rot="20460595">
            <a:off x="18181153" y="10098915"/>
            <a:ext cx="1254397" cy="493737"/>
          </a:xfrm>
          <a:custGeom>
            <a:avLst/>
            <a:gdLst/>
            <a:ahLst/>
            <a:cxnLst>
              <a:cxn ang="0">
                <a:pos x="wd2" y="hd2"/>
              </a:cxn>
              <a:cxn ang="5400000">
                <a:pos x="wd2" y="hd2"/>
              </a:cxn>
              <a:cxn ang="10800000">
                <a:pos x="wd2" y="hd2"/>
              </a:cxn>
              <a:cxn ang="16200000">
                <a:pos x="wd2" y="hd2"/>
              </a:cxn>
            </a:cxnLst>
            <a:rect l="0" t="0" r="r" b="b"/>
            <a:pathLst>
              <a:path w="21600" h="20015" fill="norm" stroke="1" extrusionOk="0">
                <a:moveTo>
                  <a:pt x="0" y="18685"/>
                </a:moveTo>
                <a:cubicBezTo>
                  <a:pt x="5214" y="21600"/>
                  <a:pt x="10705" y="19683"/>
                  <a:pt x="15335" y="13330"/>
                </a:cubicBezTo>
                <a:cubicBezTo>
                  <a:pt x="17793" y="9957"/>
                  <a:pt x="19927" y="5418"/>
                  <a:pt x="21600" y="0"/>
                </a:cubicBezTo>
              </a:path>
            </a:pathLst>
          </a:custGeom>
          <a:ln w="63500">
            <a:solidFill>
              <a:srgbClr val="000000"/>
            </a:solidFill>
            <a:miter lim="400000"/>
            <a:tailEnd type="triangle"/>
          </a:ln>
        </p:spPr>
        <p:txBody>
          <a:bodyPr lIns="50800" tIns="50800" rIns="50800" bIns="50800" anchor="ctr"/>
          <a:lstStyle/>
          <a:p>
            <a:pPr/>
          </a:p>
        </p:txBody>
      </p:sp>
      <p:sp>
        <p:nvSpPr>
          <p:cNvPr id="1751" name="Line"/>
          <p:cNvSpPr/>
          <p:nvPr/>
        </p:nvSpPr>
        <p:spPr>
          <a:xfrm rot="20460595">
            <a:off x="7715232" y="10137562"/>
            <a:ext cx="1254397" cy="493737"/>
          </a:xfrm>
          <a:custGeom>
            <a:avLst/>
            <a:gdLst/>
            <a:ahLst/>
            <a:cxnLst>
              <a:cxn ang="0">
                <a:pos x="wd2" y="hd2"/>
              </a:cxn>
              <a:cxn ang="5400000">
                <a:pos x="wd2" y="hd2"/>
              </a:cxn>
              <a:cxn ang="10800000">
                <a:pos x="wd2" y="hd2"/>
              </a:cxn>
              <a:cxn ang="16200000">
                <a:pos x="wd2" y="hd2"/>
              </a:cxn>
            </a:cxnLst>
            <a:rect l="0" t="0" r="r" b="b"/>
            <a:pathLst>
              <a:path w="21600" h="20015" fill="norm" stroke="1" extrusionOk="0">
                <a:moveTo>
                  <a:pt x="0" y="18685"/>
                </a:moveTo>
                <a:cubicBezTo>
                  <a:pt x="5214" y="21600"/>
                  <a:pt x="10705" y="19683"/>
                  <a:pt x="15335" y="13330"/>
                </a:cubicBezTo>
                <a:cubicBezTo>
                  <a:pt x="17793" y="9957"/>
                  <a:pt x="19927" y="5418"/>
                  <a:pt x="21600" y="0"/>
                </a:cubicBezTo>
              </a:path>
            </a:pathLst>
          </a:custGeom>
          <a:ln w="63500">
            <a:solidFill>
              <a:srgbClr val="000000"/>
            </a:solidFill>
            <a:miter lim="400000"/>
            <a:tailEnd type="triangle"/>
          </a:ln>
        </p:spPr>
        <p:txBody>
          <a:bodyPr lIns="50800" tIns="50800" rIns="50800" bIns="50800" anchor="ctr"/>
          <a:lstStyle/>
          <a:p>
            <a:pPr/>
          </a:p>
        </p:txBody>
      </p:sp>
      <p:sp>
        <p:nvSpPr>
          <p:cNvPr id="1752"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
        <p:nvSpPr>
          <p:cNvPr id="1753" name="Arrow"/>
          <p:cNvSpPr/>
          <p:nvPr/>
        </p:nvSpPr>
        <p:spPr>
          <a:xfrm>
            <a:off x="5850213" y="6655365"/>
            <a:ext cx="1744971" cy="1211337"/>
          </a:xfrm>
          <a:prstGeom prst="rightArrow">
            <a:avLst>
              <a:gd name="adj1" fmla="val 43293"/>
              <a:gd name="adj2" fmla="val 47449"/>
            </a:avLst>
          </a:prstGeom>
          <a:solidFill>
            <a:schemeClr val="accent1">
              <a:lumOff val="16847"/>
            </a:schemeClr>
          </a:solidFill>
          <a:ln w="635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54" name="Arrow"/>
          <p:cNvSpPr/>
          <p:nvPr/>
        </p:nvSpPr>
        <p:spPr>
          <a:xfrm>
            <a:off x="16861259" y="6655365"/>
            <a:ext cx="1744971" cy="1211337"/>
          </a:xfrm>
          <a:prstGeom prst="rightArrow">
            <a:avLst>
              <a:gd name="adj1" fmla="val 43293"/>
              <a:gd name="adj2" fmla="val 47449"/>
            </a:avLst>
          </a:prstGeom>
          <a:solidFill>
            <a:schemeClr val="accent1">
              <a:lumOff val="16847"/>
            </a:schemeClr>
          </a:solidFill>
          <a:ln w="635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6"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
        <p:nvSpPr>
          <p:cNvPr id="1757" name="More natural settings and more realistic assumptions…"/>
          <p:cNvSpPr txBox="1"/>
          <p:nvPr/>
        </p:nvSpPr>
        <p:spPr>
          <a:xfrm>
            <a:off x="1136751" y="4453534"/>
            <a:ext cx="21776672" cy="4808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nSpc>
                <a:spcPct val="100000"/>
              </a:lnSpc>
              <a:spcBef>
                <a:spcPts val="7200"/>
              </a:spcBef>
              <a:buSzPct val="123000"/>
              <a:buChar char="•"/>
            </a:pPr>
            <a:r>
              <a:t>More natural settings and more realistic assumptions</a:t>
            </a:r>
          </a:p>
          <a:p>
            <a:pPr marL="609600" indent="-609600">
              <a:lnSpc>
                <a:spcPct val="100000"/>
              </a:lnSpc>
              <a:spcBef>
                <a:spcPts val="7200"/>
              </a:spcBef>
              <a:buSzPct val="123000"/>
              <a:buChar char="•"/>
            </a:pPr>
            <a:r>
              <a:t>Obtaining tighter bounds for LM limitations</a:t>
            </a:r>
          </a:p>
          <a:p>
            <a:pPr marL="609600" indent="-609600">
              <a:lnSpc>
                <a:spcPct val="100000"/>
              </a:lnSpc>
              <a:spcBef>
                <a:spcPts val="7200"/>
              </a:spcBef>
              <a:buSzPct val="123000"/>
              <a:buChar char="•"/>
            </a:pPr>
            <a:r>
              <a:t>Involving and unifying the effect of model architectures, data distribution and linguistic structure?</a:t>
            </a:r>
          </a:p>
        </p:txBody>
      </p:sp>
      <p:sp>
        <p:nvSpPr>
          <p:cNvPr id="1758" name="Room for Future Efforts"/>
          <p:cNvSpPr txBox="1"/>
          <p:nvPr>
            <p:ph type="title"/>
          </p:nvPr>
        </p:nvSpPr>
        <p:spPr>
          <a:prstGeom prst="rect">
            <a:avLst/>
          </a:prstGeom>
        </p:spPr>
        <p:txBody>
          <a:bodyPr/>
          <a:lstStyle/>
          <a:p>
            <a:pPr/>
            <a:r>
              <a:t>Room for Future Efforts</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0" name="Rectangle"/>
          <p:cNvSpPr/>
          <p:nvPr/>
        </p:nvSpPr>
        <p:spPr>
          <a:xfrm>
            <a:off x="1173541" y="2425460"/>
            <a:ext cx="22036918" cy="11244094"/>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1" name="A Retrospect of Science of LMs"/>
          <p:cNvSpPr txBox="1"/>
          <p:nvPr>
            <p:ph type="title"/>
          </p:nvPr>
        </p:nvSpPr>
        <p:spPr>
          <a:prstGeom prst="rect">
            <a:avLst/>
          </a:prstGeom>
        </p:spPr>
        <p:txBody>
          <a:bodyPr/>
          <a:lstStyle/>
          <a:p>
            <a:pPr/>
            <a:r>
              <a:t>A Retrospect of Science of LMs</a:t>
            </a:r>
          </a:p>
        </p:txBody>
      </p:sp>
      <p:sp>
        <p:nvSpPr>
          <p:cNvPr id="1762" name="Shape"/>
          <p:cNvSpPr/>
          <p:nvPr/>
        </p:nvSpPr>
        <p:spPr>
          <a:xfrm>
            <a:off x="5264705" y="8646328"/>
            <a:ext cx="3108026" cy="4644470"/>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7651" y="0"/>
                </a:moveTo>
                <a:cubicBezTo>
                  <a:pt x="7487" y="0"/>
                  <a:pt x="7338" y="45"/>
                  <a:pt x="7230" y="117"/>
                </a:cubicBezTo>
                <a:cubicBezTo>
                  <a:pt x="7123" y="189"/>
                  <a:pt x="7056" y="288"/>
                  <a:pt x="7056" y="398"/>
                </a:cubicBezTo>
                <a:lnTo>
                  <a:pt x="7056" y="1269"/>
                </a:lnTo>
                <a:cubicBezTo>
                  <a:pt x="7056" y="1315"/>
                  <a:pt x="7029" y="1356"/>
                  <a:pt x="6984" y="1386"/>
                </a:cubicBezTo>
                <a:cubicBezTo>
                  <a:pt x="6939" y="1416"/>
                  <a:pt x="6877" y="1434"/>
                  <a:pt x="6809" y="1434"/>
                </a:cubicBezTo>
                <a:lnTo>
                  <a:pt x="6456" y="1434"/>
                </a:lnTo>
                <a:cubicBezTo>
                  <a:pt x="6388" y="1434"/>
                  <a:pt x="6327" y="1453"/>
                  <a:pt x="6282" y="1483"/>
                </a:cubicBezTo>
                <a:cubicBezTo>
                  <a:pt x="6237" y="1513"/>
                  <a:pt x="6209" y="1554"/>
                  <a:pt x="6209" y="1600"/>
                </a:cubicBezTo>
                <a:lnTo>
                  <a:pt x="6209" y="2450"/>
                </a:lnTo>
                <a:cubicBezTo>
                  <a:pt x="6209" y="2496"/>
                  <a:pt x="6237" y="2537"/>
                  <a:pt x="6282" y="2566"/>
                </a:cubicBezTo>
                <a:cubicBezTo>
                  <a:pt x="6327" y="2596"/>
                  <a:pt x="6388" y="2614"/>
                  <a:pt x="6456" y="2614"/>
                </a:cubicBezTo>
                <a:lnTo>
                  <a:pt x="6809" y="2614"/>
                </a:lnTo>
                <a:cubicBezTo>
                  <a:pt x="6877" y="2614"/>
                  <a:pt x="6939" y="2632"/>
                  <a:pt x="6984" y="2662"/>
                </a:cubicBezTo>
                <a:cubicBezTo>
                  <a:pt x="7029" y="2692"/>
                  <a:pt x="7056" y="2734"/>
                  <a:pt x="7056" y="2779"/>
                </a:cubicBezTo>
                <a:lnTo>
                  <a:pt x="7056" y="4048"/>
                </a:lnTo>
                <a:lnTo>
                  <a:pt x="4717" y="4048"/>
                </a:lnTo>
                <a:cubicBezTo>
                  <a:pt x="4550" y="4048"/>
                  <a:pt x="4398" y="4094"/>
                  <a:pt x="4288" y="4167"/>
                </a:cubicBezTo>
                <a:cubicBezTo>
                  <a:pt x="4178" y="4241"/>
                  <a:pt x="4110" y="4343"/>
                  <a:pt x="4110" y="4455"/>
                </a:cubicBezTo>
                <a:lnTo>
                  <a:pt x="4110" y="5592"/>
                </a:lnTo>
                <a:lnTo>
                  <a:pt x="3477" y="5592"/>
                </a:lnTo>
                <a:lnTo>
                  <a:pt x="3477" y="5198"/>
                </a:lnTo>
                <a:cubicBezTo>
                  <a:pt x="3477" y="5102"/>
                  <a:pt x="3419" y="5015"/>
                  <a:pt x="3325" y="4952"/>
                </a:cubicBezTo>
                <a:cubicBezTo>
                  <a:pt x="3231" y="4889"/>
                  <a:pt x="3101" y="4850"/>
                  <a:pt x="2958" y="4850"/>
                </a:cubicBezTo>
                <a:lnTo>
                  <a:pt x="577" y="4850"/>
                </a:lnTo>
                <a:cubicBezTo>
                  <a:pt x="433" y="4850"/>
                  <a:pt x="304" y="4889"/>
                  <a:pt x="210" y="4952"/>
                </a:cubicBezTo>
                <a:cubicBezTo>
                  <a:pt x="116" y="5015"/>
                  <a:pt x="57" y="5102"/>
                  <a:pt x="57" y="5198"/>
                </a:cubicBezTo>
                <a:lnTo>
                  <a:pt x="57" y="9364"/>
                </a:lnTo>
                <a:cubicBezTo>
                  <a:pt x="57" y="9447"/>
                  <a:pt x="101" y="9523"/>
                  <a:pt x="174" y="9583"/>
                </a:cubicBezTo>
                <a:cubicBezTo>
                  <a:pt x="247" y="9643"/>
                  <a:pt x="350" y="9686"/>
                  <a:pt x="466" y="9703"/>
                </a:cubicBezTo>
                <a:lnTo>
                  <a:pt x="466" y="10395"/>
                </a:lnTo>
                <a:cubicBezTo>
                  <a:pt x="350" y="10412"/>
                  <a:pt x="247" y="10456"/>
                  <a:pt x="174" y="10515"/>
                </a:cubicBezTo>
                <a:cubicBezTo>
                  <a:pt x="101" y="10575"/>
                  <a:pt x="57" y="10651"/>
                  <a:pt x="57" y="10734"/>
                </a:cubicBezTo>
                <a:lnTo>
                  <a:pt x="57" y="13326"/>
                </a:lnTo>
                <a:cubicBezTo>
                  <a:pt x="57" y="13422"/>
                  <a:pt x="116" y="13508"/>
                  <a:pt x="210" y="13571"/>
                </a:cubicBezTo>
                <a:cubicBezTo>
                  <a:pt x="304" y="13634"/>
                  <a:pt x="433" y="13672"/>
                  <a:pt x="577" y="13672"/>
                </a:cubicBezTo>
                <a:lnTo>
                  <a:pt x="773" y="13672"/>
                </a:lnTo>
                <a:lnTo>
                  <a:pt x="118" y="14205"/>
                </a:lnTo>
                <a:cubicBezTo>
                  <a:pt x="64" y="14249"/>
                  <a:pt x="28" y="14301"/>
                  <a:pt x="11" y="14355"/>
                </a:cubicBezTo>
                <a:cubicBezTo>
                  <a:pt x="-6" y="14409"/>
                  <a:pt x="-4" y="14466"/>
                  <a:pt x="20" y="14521"/>
                </a:cubicBezTo>
                <a:lnTo>
                  <a:pt x="481" y="15614"/>
                </a:lnTo>
                <a:cubicBezTo>
                  <a:pt x="494" y="15645"/>
                  <a:pt x="522" y="15671"/>
                  <a:pt x="558" y="15690"/>
                </a:cubicBezTo>
                <a:cubicBezTo>
                  <a:pt x="594" y="15708"/>
                  <a:pt x="640" y="15719"/>
                  <a:pt x="687" y="15719"/>
                </a:cubicBezTo>
                <a:lnTo>
                  <a:pt x="1023" y="15719"/>
                </a:lnTo>
                <a:cubicBezTo>
                  <a:pt x="1082" y="15719"/>
                  <a:pt x="1135" y="15703"/>
                  <a:pt x="1174" y="15677"/>
                </a:cubicBezTo>
                <a:cubicBezTo>
                  <a:pt x="1213" y="15651"/>
                  <a:pt x="1237" y="15615"/>
                  <a:pt x="1237" y="15576"/>
                </a:cubicBezTo>
                <a:lnTo>
                  <a:pt x="1237" y="14788"/>
                </a:lnTo>
                <a:cubicBezTo>
                  <a:pt x="1237" y="14591"/>
                  <a:pt x="1475" y="14431"/>
                  <a:pt x="1769" y="14432"/>
                </a:cubicBezTo>
                <a:cubicBezTo>
                  <a:pt x="2062" y="14432"/>
                  <a:pt x="2298" y="14591"/>
                  <a:pt x="2298" y="14788"/>
                </a:cubicBezTo>
                <a:lnTo>
                  <a:pt x="2298" y="15576"/>
                </a:lnTo>
                <a:cubicBezTo>
                  <a:pt x="2298" y="15615"/>
                  <a:pt x="2322" y="15651"/>
                  <a:pt x="2361" y="15677"/>
                </a:cubicBezTo>
                <a:cubicBezTo>
                  <a:pt x="2400" y="15703"/>
                  <a:pt x="2453" y="15719"/>
                  <a:pt x="2512" y="15719"/>
                </a:cubicBezTo>
                <a:lnTo>
                  <a:pt x="2847" y="15719"/>
                </a:lnTo>
                <a:cubicBezTo>
                  <a:pt x="2895" y="15719"/>
                  <a:pt x="2940" y="15708"/>
                  <a:pt x="2977" y="15690"/>
                </a:cubicBezTo>
                <a:cubicBezTo>
                  <a:pt x="3013" y="15671"/>
                  <a:pt x="3041" y="15645"/>
                  <a:pt x="3054" y="15614"/>
                </a:cubicBezTo>
                <a:lnTo>
                  <a:pt x="3515" y="14521"/>
                </a:lnTo>
                <a:cubicBezTo>
                  <a:pt x="3538" y="14466"/>
                  <a:pt x="3541" y="14409"/>
                  <a:pt x="3524" y="14355"/>
                </a:cubicBezTo>
                <a:cubicBezTo>
                  <a:pt x="3507" y="14301"/>
                  <a:pt x="3471" y="14249"/>
                  <a:pt x="3417" y="14205"/>
                </a:cubicBezTo>
                <a:lnTo>
                  <a:pt x="2762" y="13672"/>
                </a:lnTo>
                <a:lnTo>
                  <a:pt x="2958" y="13672"/>
                </a:lnTo>
                <a:cubicBezTo>
                  <a:pt x="3101" y="13672"/>
                  <a:pt x="3231" y="13634"/>
                  <a:pt x="3325" y="13571"/>
                </a:cubicBezTo>
                <a:cubicBezTo>
                  <a:pt x="3419" y="13508"/>
                  <a:pt x="3477" y="13422"/>
                  <a:pt x="3477" y="13326"/>
                </a:cubicBezTo>
                <a:lnTo>
                  <a:pt x="3477" y="10734"/>
                </a:lnTo>
                <a:cubicBezTo>
                  <a:pt x="3477" y="10651"/>
                  <a:pt x="3434" y="10575"/>
                  <a:pt x="3362" y="10515"/>
                </a:cubicBezTo>
                <a:cubicBezTo>
                  <a:pt x="3289" y="10456"/>
                  <a:pt x="3188" y="10412"/>
                  <a:pt x="3072" y="10395"/>
                </a:cubicBezTo>
                <a:lnTo>
                  <a:pt x="3072" y="9703"/>
                </a:lnTo>
                <a:cubicBezTo>
                  <a:pt x="3188" y="9686"/>
                  <a:pt x="3289" y="9643"/>
                  <a:pt x="3362" y="9583"/>
                </a:cubicBezTo>
                <a:cubicBezTo>
                  <a:pt x="3434" y="9523"/>
                  <a:pt x="3477" y="9447"/>
                  <a:pt x="3477" y="9364"/>
                </a:cubicBezTo>
                <a:lnTo>
                  <a:pt x="3477" y="7843"/>
                </a:lnTo>
                <a:lnTo>
                  <a:pt x="4110" y="7843"/>
                </a:lnTo>
                <a:lnTo>
                  <a:pt x="4110" y="13265"/>
                </a:lnTo>
                <a:cubicBezTo>
                  <a:pt x="4110" y="13378"/>
                  <a:pt x="4178" y="13480"/>
                  <a:pt x="4288" y="13553"/>
                </a:cubicBezTo>
                <a:cubicBezTo>
                  <a:pt x="4398" y="13627"/>
                  <a:pt x="4550" y="13672"/>
                  <a:pt x="4717" y="13672"/>
                </a:cubicBezTo>
                <a:lnTo>
                  <a:pt x="5378" y="13672"/>
                </a:lnTo>
                <a:lnTo>
                  <a:pt x="5378" y="19636"/>
                </a:lnTo>
                <a:cubicBezTo>
                  <a:pt x="5378" y="19700"/>
                  <a:pt x="5361" y="19763"/>
                  <a:pt x="5331" y="19824"/>
                </a:cubicBezTo>
                <a:cubicBezTo>
                  <a:pt x="5300" y="19884"/>
                  <a:pt x="5254" y="19941"/>
                  <a:pt x="5196" y="19992"/>
                </a:cubicBezTo>
                <a:lnTo>
                  <a:pt x="4334" y="20751"/>
                </a:lnTo>
                <a:cubicBezTo>
                  <a:pt x="4276" y="20802"/>
                  <a:pt x="4231" y="20859"/>
                  <a:pt x="4200" y="20919"/>
                </a:cubicBezTo>
                <a:cubicBezTo>
                  <a:pt x="4169" y="20980"/>
                  <a:pt x="4153" y="21043"/>
                  <a:pt x="4153" y="21107"/>
                </a:cubicBezTo>
                <a:lnTo>
                  <a:pt x="4153" y="21327"/>
                </a:lnTo>
                <a:cubicBezTo>
                  <a:pt x="4153" y="21402"/>
                  <a:pt x="4199" y="21470"/>
                  <a:pt x="4273" y="21520"/>
                </a:cubicBezTo>
                <a:cubicBezTo>
                  <a:pt x="4347" y="21569"/>
                  <a:pt x="4449" y="21600"/>
                  <a:pt x="4561" y="21600"/>
                </a:cubicBezTo>
                <a:lnTo>
                  <a:pt x="9057" y="21600"/>
                </a:lnTo>
                <a:cubicBezTo>
                  <a:pt x="9170" y="21600"/>
                  <a:pt x="9272" y="21569"/>
                  <a:pt x="9346" y="21520"/>
                </a:cubicBezTo>
                <a:cubicBezTo>
                  <a:pt x="9420" y="21470"/>
                  <a:pt x="9466" y="21402"/>
                  <a:pt x="9466" y="21327"/>
                </a:cubicBezTo>
                <a:lnTo>
                  <a:pt x="9466" y="13672"/>
                </a:lnTo>
                <a:lnTo>
                  <a:pt x="12122" y="13672"/>
                </a:lnTo>
                <a:lnTo>
                  <a:pt x="12122" y="21327"/>
                </a:lnTo>
                <a:cubicBezTo>
                  <a:pt x="12122" y="21402"/>
                  <a:pt x="12168" y="21470"/>
                  <a:pt x="12242" y="21520"/>
                </a:cubicBezTo>
                <a:cubicBezTo>
                  <a:pt x="12316" y="21569"/>
                  <a:pt x="12418" y="21600"/>
                  <a:pt x="12530" y="21600"/>
                </a:cubicBezTo>
                <a:lnTo>
                  <a:pt x="17027" y="21600"/>
                </a:lnTo>
                <a:cubicBezTo>
                  <a:pt x="17139" y="21600"/>
                  <a:pt x="17241" y="21569"/>
                  <a:pt x="17314" y="21520"/>
                </a:cubicBezTo>
                <a:cubicBezTo>
                  <a:pt x="17387" y="21470"/>
                  <a:pt x="17433" y="21402"/>
                  <a:pt x="17433" y="21327"/>
                </a:cubicBezTo>
                <a:lnTo>
                  <a:pt x="17433" y="21107"/>
                </a:lnTo>
                <a:cubicBezTo>
                  <a:pt x="17433" y="21043"/>
                  <a:pt x="17417" y="20980"/>
                  <a:pt x="17387" y="20919"/>
                </a:cubicBezTo>
                <a:cubicBezTo>
                  <a:pt x="17356" y="20859"/>
                  <a:pt x="17312" y="20802"/>
                  <a:pt x="17254" y="20751"/>
                </a:cubicBezTo>
                <a:lnTo>
                  <a:pt x="16389" y="19992"/>
                </a:lnTo>
                <a:cubicBezTo>
                  <a:pt x="16331" y="19941"/>
                  <a:pt x="16286" y="19884"/>
                  <a:pt x="16256" y="19824"/>
                </a:cubicBezTo>
                <a:cubicBezTo>
                  <a:pt x="16226" y="19763"/>
                  <a:pt x="16210" y="19700"/>
                  <a:pt x="16210" y="19636"/>
                </a:cubicBezTo>
                <a:lnTo>
                  <a:pt x="16210" y="13672"/>
                </a:lnTo>
                <a:lnTo>
                  <a:pt x="16870" y="13672"/>
                </a:lnTo>
                <a:cubicBezTo>
                  <a:pt x="17038" y="13672"/>
                  <a:pt x="17190" y="13627"/>
                  <a:pt x="17300" y="13553"/>
                </a:cubicBezTo>
                <a:cubicBezTo>
                  <a:pt x="17410" y="13480"/>
                  <a:pt x="17478" y="13378"/>
                  <a:pt x="17478" y="13265"/>
                </a:cubicBezTo>
                <a:lnTo>
                  <a:pt x="17478" y="7843"/>
                </a:lnTo>
                <a:lnTo>
                  <a:pt x="18110" y="7843"/>
                </a:lnTo>
                <a:lnTo>
                  <a:pt x="18110" y="9364"/>
                </a:lnTo>
                <a:cubicBezTo>
                  <a:pt x="18110" y="9447"/>
                  <a:pt x="18154" y="9523"/>
                  <a:pt x="18226" y="9583"/>
                </a:cubicBezTo>
                <a:cubicBezTo>
                  <a:pt x="18299" y="9643"/>
                  <a:pt x="18400" y="9686"/>
                  <a:pt x="18516" y="9703"/>
                </a:cubicBezTo>
                <a:lnTo>
                  <a:pt x="18516" y="10395"/>
                </a:lnTo>
                <a:cubicBezTo>
                  <a:pt x="18400" y="10412"/>
                  <a:pt x="18299" y="10456"/>
                  <a:pt x="18226" y="10515"/>
                </a:cubicBezTo>
                <a:cubicBezTo>
                  <a:pt x="18154" y="10575"/>
                  <a:pt x="18110" y="10651"/>
                  <a:pt x="18110" y="10734"/>
                </a:cubicBezTo>
                <a:lnTo>
                  <a:pt x="18110" y="13326"/>
                </a:lnTo>
                <a:cubicBezTo>
                  <a:pt x="18110" y="13422"/>
                  <a:pt x="18169" y="13508"/>
                  <a:pt x="18263" y="13571"/>
                </a:cubicBezTo>
                <a:cubicBezTo>
                  <a:pt x="18357" y="13634"/>
                  <a:pt x="18487" y="13672"/>
                  <a:pt x="18630" y="13672"/>
                </a:cubicBezTo>
                <a:lnTo>
                  <a:pt x="18826" y="13672"/>
                </a:lnTo>
                <a:lnTo>
                  <a:pt x="18171" y="14205"/>
                </a:lnTo>
                <a:cubicBezTo>
                  <a:pt x="18117" y="14249"/>
                  <a:pt x="18081" y="14301"/>
                  <a:pt x="18064" y="14355"/>
                </a:cubicBezTo>
                <a:cubicBezTo>
                  <a:pt x="18047" y="14409"/>
                  <a:pt x="18050" y="14466"/>
                  <a:pt x="18073" y="14521"/>
                </a:cubicBezTo>
                <a:lnTo>
                  <a:pt x="18534" y="15614"/>
                </a:lnTo>
                <a:cubicBezTo>
                  <a:pt x="18547" y="15645"/>
                  <a:pt x="18575" y="15671"/>
                  <a:pt x="18611" y="15690"/>
                </a:cubicBezTo>
                <a:cubicBezTo>
                  <a:pt x="18648" y="15708"/>
                  <a:pt x="18693" y="15719"/>
                  <a:pt x="18741" y="15719"/>
                </a:cubicBezTo>
                <a:lnTo>
                  <a:pt x="19076" y="15719"/>
                </a:lnTo>
                <a:cubicBezTo>
                  <a:pt x="19135" y="15719"/>
                  <a:pt x="19188" y="15703"/>
                  <a:pt x="19226" y="15677"/>
                </a:cubicBezTo>
                <a:cubicBezTo>
                  <a:pt x="19264" y="15651"/>
                  <a:pt x="19287" y="15615"/>
                  <a:pt x="19287" y="15576"/>
                </a:cubicBezTo>
                <a:lnTo>
                  <a:pt x="19287" y="14788"/>
                </a:lnTo>
                <a:cubicBezTo>
                  <a:pt x="19287" y="14591"/>
                  <a:pt x="19526" y="14431"/>
                  <a:pt x="19819" y="14432"/>
                </a:cubicBezTo>
                <a:cubicBezTo>
                  <a:pt x="20113" y="14432"/>
                  <a:pt x="20351" y="14591"/>
                  <a:pt x="20351" y="14788"/>
                </a:cubicBezTo>
                <a:lnTo>
                  <a:pt x="20351" y="15576"/>
                </a:lnTo>
                <a:cubicBezTo>
                  <a:pt x="20351" y="15615"/>
                  <a:pt x="20375" y="15651"/>
                  <a:pt x="20414" y="15677"/>
                </a:cubicBezTo>
                <a:cubicBezTo>
                  <a:pt x="20453" y="15703"/>
                  <a:pt x="20506" y="15719"/>
                  <a:pt x="20565" y="15719"/>
                </a:cubicBezTo>
                <a:lnTo>
                  <a:pt x="20900" y="15719"/>
                </a:lnTo>
                <a:cubicBezTo>
                  <a:pt x="20948" y="15719"/>
                  <a:pt x="20993" y="15708"/>
                  <a:pt x="21029" y="15690"/>
                </a:cubicBezTo>
                <a:cubicBezTo>
                  <a:pt x="21064" y="15671"/>
                  <a:pt x="21092" y="15645"/>
                  <a:pt x="21105" y="15614"/>
                </a:cubicBezTo>
                <a:lnTo>
                  <a:pt x="21568" y="14521"/>
                </a:lnTo>
                <a:cubicBezTo>
                  <a:pt x="21592" y="14466"/>
                  <a:pt x="21594" y="14409"/>
                  <a:pt x="21577" y="14355"/>
                </a:cubicBezTo>
                <a:cubicBezTo>
                  <a:pt x="21560" y="14301"/>
                  <a:pt x="21524" y="14249"/>
                  <a:pt x="21470" y="14205"/>
                </a:cubicBezTo>
                <a:lnTo>
                  <a:pt x="20815" y="13672"/>
                </a:lnTo>
                <a:lnTo>
                  <a:pt x="21011" y="13672"/>
                </a:lnTo>
                <a:cubicBezTo>
                  <a:pt x="21154" y="13672"/>
                  <a:pt x="21284" y="13634"/>
                  <a:pt x="21378" y="13571"/>
                </a:cubicBezTo>
                <a:cubicBezTo>
                  <a:pt x="21472" y="13508"/>
                  <a:pt x="21531" y="13422"/>
                  <a:pt x="21531" y="13326"/>
                </a:cubicBezTo>
                <a:lnTo>
                  <a:pt x="21531" y="10734"/>
                </a:lnTo>
                <a:cubicBezTo>
                  <a:pt x="21531" y="10651"/>
                  <a:pt x="21487" y="10575"/>
                  <a:pt x="21413" y="10515"/>
                </a:cubicBezTo>
                <a:cubicBezTo>
                  <a:pt x="21340" y="10456"/>
                  <a:pt x="21238" y="10412"/>
                  <a:pt x="21122" y="10395"/>
                </a:cubicBezTo>
                <a:lnTo>
                  <a:pt x="21122" y="9703"/>
                </a:lnTo>
                <a:cubicBezTo>
                  <a:pt x="21238" y="9686"/>
                  <a:pt x="21340" y="9643"/>
                  <a:pt x="21413" y="9583"/>
                </a:cubicBezTo>
                <a:cubicBezTo>
                  <a:pt x="21487" y="9523"/>
                  <a:pt x="21531" y="9447"/>
                  <a:pt x="21531" y="9364"/>
                </a:cubicBezTo>
                <a:lnTo>
                  <a:pt x="21531" y="5198"/>
                </a:lnTo>
                <a:cubicBezTo>
                  <a:pt x="21531" y="5102"/>
                  <a:pt x="21472" y="5015"/>
                  <a:pt x="21378" y="4952"/>
                </a:cubicBezTo>
                <a:cubicBezTo>
                  <a:pt x="21284" y="4889"/>
                  <a:pt x="21154" y="4850"/>
                  <a:pt x="21011" y="4850"/>
                </a:cubicBezTo>
                <a:lnTo>
                  <a:pt x="18630" y="4850"/>
                </a:lnTo>
                <a:cubicBezTo>
                  <a:pt x="18487" y="4850"/>
                  <a:pt x="18357" y="4889"/>
                  <a:pt x="18263" y="4952"/>
                </a:cubicBezTo>
                <a:cubicBezTo>
                  <a:pt x="18169" y="5015"/>
                  <a:pt x="18110" y="5102"/>
                  <a:pt x="18110" y="5198"/>
                </a:cubicBezTo>
                <a:lnTo>
                  <a:pt x="18110" y="5592"/>
                </a:lnTo>
                <a:lnTo>
                  <a:pt x="17478" y="5592"/>
                </a:lnTo>
                <a:lnTo>
                  <a:pt x="17478" y="4455"/>
                </a:lnTo>
                <a:cubicBezTo>
                  <a:pt x="17478" y="4343"/>
                  <a:pt x="17410" y="4241"/>
                  <a:pt x="17300" y="4167"/>
                </a:cubicBezTo>
                <a:cubicBezTo>
                  <a:pt x="17190" y="4094"/>
                  <a:pt x="17038" y="4048"/>
                  <a:pt x="16870" y="4048"/>
                </a:cubicBezTo>
                <a:lnTo>
                  <a:pt x="14532" y="4048"/>
                </a:lnTo>
                <a:lnTo>
                  <a:pt x="14532" y="2779"/>
                </a:lnTo>
                <a:cubicBezTo>
                  <a:pt x="14532" y="2734"/>
                  <a:pt x="14559" y="2692"/>
                  <a:pt x="14604" y="2662"/>
                </a:cubicBezTo>
                <a:cubicBezTo>
                  <a:pt x="14649" y="2632"/>
                  <a:pt x="14710" y="2614"/>
                  <a:pt x="14779" y="2614"/>
                </a:cubicBezTo>
                <a:lnTo>
                  <a:pt x="15131" y="2614"/>
                </a:lnTo>
                <a:cubicBezTo>
                  <a:pt x="15200" y="2614"/>
                  <a:pt x="15261" y="2596"/>
                  <a:pt x="15306" y="2566"/>
                </a:cubicBezTo>
                <a:cubicBezTo>
                  <a:pt x="15351" y="2537"/>
                  <a:pt x="15378" y="2496"/>
                  <a:pt x="15378" y="2450"/>
                </a:cubicBezTo>
                <a:lnTo>
                  <a:pt x="15378" y="1600"/>
                </a:lnTo>
                <a:cubicBezTo>
                  <a:pt x="15378" y="1554"/>
                  <a:pt x="15351" y="1513"/>
                  <a:pt x="15306" y="1483"/>
                </a:cubicBezTo>
                <a:cubicBezTo>
                  <a:pt x="15261" y="1453"/>
                  <a:pt x="15200" y="1434"/>
                  <a:pt x="15131" y="1434"/>
                </a:cubicBezTo>
                <a:lnTo>
                  <a:pt x="14779" y="1434"/>
                </a:lnTo>
                <a:cubicBezTo>
                  <a:pt x="14710" y="1434"/>
                  <a:pt x="14649" y="1416"/>
                  <a:pt x="14604" y="1386"/>
                </a:cubicBezTo>
                <a:cubicBezTo>
                  <a:pt x="14559" y="1356"/>
                  <a:pt x="14532" y="1315"/>
                  <a:pt x="14532" y="1269"/>
                </a:cubicBezTo>
                <a:lnTo>
                  <a:pt x="14532" y="398"/>
                </a:lnTo>
                <a:cubicBezTo>
                  <a:pt x="14532" y="288"/>
                  <a:pt x="14465" y="189"/>
                  <a:pt x="14358" y="117"/>
                </a:cubicBezTo>
                <a:cubicBezTo>
                  <a:pt x="14250" y="45"/>
                  <a:pt x="14101" y="0"/>
                  <a:pt x="13937" y="0"/>
                </a:cubicBezTo>
                <a:lnTo>
                  <a:pt x="7651" y="0"/>
                </a:lnTo>
                <a:close/>
                <a:moveTo>
                  <a:pt x="9246" y="1434"/>
                </a:moveTo>
                <a:cubicBezTo>
                  <a:pt x="9732" y="1434"/>
                  <a:pt x="10126" y="1700"/>
                  <a:pt x="10126" y="2025"/>
                </a:cubicBezTo>
                <a:cubicBezTo>
                  <a:pt x="10126" y="2350"/>
                  <a:pt x="9732" y="2614"/>
                  <a:pt x="9246" y="2614"/>
                </a:cubicBezTo>
                <a:cubicBezTo>
                  <a:pt x="8760" y="2614"/>
                  <a:pt x="8367" y="2350"/>
                  <a:pt x="8367" y="2025"/>
                </a:cubicBezTo>
                <a:cubicBezTo>
                  <a:pt x="8367" y="1700"/>
                  <a:pt x="8760" y="1434"/>
                  <a:pt x="9246" y="1434"/>
                </a:cubicBezTo>
                <a:close/>
                <a:moveTo>
                  <a:pt x="12341" y="1434"/>
                </a:moveTo>
                <a:cubicBezTo>
                  <a:pt x="12827" y="1434"/>
                  <a:pt x="13221" y="1700"/>
                  <a:pt x="13221" y="2025"/>
                </a:cubicBezTo>
                <a:cubicBezTo>
                  <a:pt x="13221" y="2350"/>
                  <a:pt x="12827" y="2614"/>
                  <a:pt x="12341" y="2614"/>
                </a:cubicBezTo>
                <a:cubicBezTo>
                  <a:pt x="11856" y="2614"/>
                  <a:pt x="11462" y="2350"/>
                  <a:pt x="11462" y="2025"/>
                </a:cubicBezTo>
                <a:cubicBezTo>
                  <a:pt x="11462" y="1700"/>
                  <a:pt x="11855" y="1434"/>
                  <a:pt x="12341" y="1434"/>
                </a:cubicBezTo>
                <a:close/>
                <a:moveTo>
                  <a:pt x="8107" y="5474"/>
                </a:moveTo>
                <a:lnTo>
                  <a:pt x="13481" y="5474"/>
                </a:lnTo>
                <a:lnTo>
                  <a:pt x="13481" y="7795"/>
                </a:lnTo>
                <a:lnTo>
                  <a:pt x="8107" y="7795"/>
                </a:lnTo>
                <a:lnTo>
                  <a:pt x="8107" y="5474"/>
                </a:lnTo>
                <a:close/>
                <a:moveTo>
                  <a:pt x="8705" y="8716"/>
                </a:moveTo>
                <a:cubicBezTo>
                  <a:pt x="9034" y="8716"/>
                  <a:pt x="9299" y="8895"/>
                  <a:pt x="9299" y="9116"/>
                </a:cubicBezTo>
                <a:cubicBezTo>
                  <a:pt x="9299" y="9336"/>
                  <a:pt x="9034" y="9514"/>
                  <a:pt x="8705" y="9514"/>
                </a:cubicBezTo>
                <a:cubicBezTo>
                  <a:pt x="8375" y="9514"/>
                  <a:pt x="8107" y="9336"/>
                  <a:pt x="8107" y="9116"/>
                </a:cubicBezTo>
                <a:cubicBezTo>
                  <a:pt x="8107" y="8895"/>
                  <a:pt x="8375" y="8716"/>
                  <a:pt x="8705" y="8716"/>
                </a:cubicBezTo>
                <a:close/>
                <a:moveTo>
                  <a:pt x="10794" y="8716"/>
                </a:moveTo>
                <a:cubicBezTo>
                  <a:pt x="11123" y="8716"/>
                  <a:pt x="11391" y="8895"/>
                  <a:pt x="11391" y="9116"/>
                </a:cubicBezTo>
                <a:cubicBezTo>
                  <a:pt x="11391" y="9336"/>
                  <a:pt x="11123" y="9514"/>
                  <a:pt x="10794" y="9514"/>
                </a:cubicBezTo>
                <a:cubicBezTo>
                  <a:pt x="10465" y="9514"/>
                  <a:pt x="10197" y="9336"/>
                  <a:pt x="10197" y="9116"/>
                </a:cubicBezTo>
                <a:cubicBezTo>
                  <a:pt x="10197" y="8895"/>
                  <a:pt x="10465" y="8716"/>
                  <a:pt x="10794" y="8716"/>
                </a:cubicBezTo>
                <a:close/>
                <a:moveTo>
                  <a:pt x="12883" y="8716"/>
                </a:moveTo>
                <a:cubicBezTo>
                  <a:pt x="13213" y="8716"/>
                  <a:pt x="13481" y="8895"/>
                  <a:pt x="13481" y="9116"/>
                </a:cubicBezTo>
                <a:cubicBezTo>
                  <a:pt x="13481" y="9336"/>
                  <a:pt x="13213" y="9514"/>
                  <a:pt x="12883" y="9514"/>
                </a:cubicBezTo>
                <a:cubicBezTo>
                  <a:pt x="12554" y="9514"/>
                  <a:pt x="12289" y="9336"/>
                  <a:pt x="12289" y="9116"/>
                </a:cubicBezTo>
                <a:cubicBezTo>
                  <a:pt x="12289" y="8895"/>
                  <a:pt x="12554" y="8716"/>
                  <a:pt x="12883" y="8716"/>
                </a:cubicBezTo>
                <a:close/>
                <a:moveTo>
                  <a:pt x="10794" y="10277"/>
                </a:moveTo>
                <a:cubicBezTo>
                  <a:pt x="11824" y="10277"/>
                  <a:pt x="12792" y="10545"/>
                  <a:pt x="13521" y="11033"/>
                </a:cubicBezTo>
                <a:lnTo>
                  <a:pt x="11941" y="12093"/>
                </a:lnTo>
                <a:cubicBezTo>
                  <a:pt x="11635" y="11888"/>
                  <a:pt x="11227" y="11774"/>
                  <a:pt x="10794" y="11774"/>
                </a:cubicBezTo>
                <a:cubicBezTo>
                  <a:pt x="10361" y="11774"/>
                  <a:pt x="9953" y="11888"/>
                  <a:pt x="9647" y="12093"/>
                </a:cubicBezTo>
                <a:lnTo>
                  <a:pt x="8067" y="11033"/>
                </a:lnTo>
                <a:cubicBezTo>
                  <a:pt x="8796" y="10545"/>
                  <a:pt x="9764" y="10277"/>
                  <a:pt x="10794" y="10277"/>
                </a:cubicBezTo>
                <a:close/>
              </a:path>
            </a:pathLst>
          </a:custGeom>
          <a:solidFill>
            <a:schemeClr val="accent1">
              <a:hueOff val="114395"/>
              <a:lumOff val="-24975"/>
              <a:alpha val="30741"/>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3" name="Shape"/>
          <p:cNvSpPr/>
          <p:nvPr/>
        </p:nvSpPr>
        <p:spPr>
          <a:xfrm>
            <a:off x="2052212" y="8648016"/>
            <a:ext cx="3108026" cy="4644472"/>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7651" y="0"/>
                </a:moveTo>
                <a:cubicBezTo>
                  <a:pt x="7487" y="0"/>
                  <a:pt x="7338" y="45"/>
                  <a:pt x="7230" y="117"/>
                </a:cubicBezTo>
                <a:cubicBezTo>
                  <a:pt x="7123" y="189"/>
                  <a:pt x="7056" y="288"/>
                  <a:pt x="7056" y="398"/>
                </a:cubicBezTo>
                <a:lnTo>
                  <a:pt x="7056" y="1269"/>
                </a:lnTo>
                <a:cubicBezTo>
                  <a:pt x="7056" y="1315"/>
                  <a:pt x="7029" y="1356"/>
                  <a:pt x="6984" y="1386"/>
                </a:cubicBezTo>
                <a:cubicBezTo>
                  <a:pt x="6939" y="1416"/>
                  <a:pt x="6877" y="1434"/>
                  <a:pt x="6809" y="1434"/>
                </a:cubicBezTo>
                <a:lnTo>
                  <a:pt x="6456" y="1434"/>
                </a:lnTo>
                <a:cubicBezTo>
                  <a:pt x="6388" y="1434"/>
                  <a:pt x="6327" y="1453"/>
                  <a:pt x="6282" y="1483"/>
                </a:cubicBezTo>
                <a:cubicBezTo>
                  <a:pt x="6237" y="1513"/>
                  <a:pt x="6209" y="1554"/>
                  <a:pt x="6209" y="1600"/>
                </a:cubicBezTo>
                <a:lnTo>
                  <a:pt x="6209" y="2450"/>
                </a:lnTo>
                <a:cubicBezTo>
                  <a:pt x="6209" y="2496"/>
                  <a:pt x="6237" y="2537"/>
                  <a:pt x="6282" y="2566"/>
                </a:cubicBezTo>
                <a:cubicBezTo>
                  <a:pt x="6327" y="2596"/>
                  <a:pt x="6388" y="2614"/>
                  <a:pt x="6456" y="2614"/>
                </a:cubicBezTo>
                <a:lnTo>
                  <a:pt x="6809" y="2614"/>
                </a:lnTo>
                <a:cubicBezTo>
                  <a:pt x="6877" y="2614"/>
                  <a:pt x="6939" y="2632"/>
                  <a:pt x="6984" y="2662"/>
                </a:cubicBezTo>
                <a:cubicBezTo>
                  <a:pt x="7029" y="2692"/>
                  <a:pt x="7056" y="2734"/>
                  <a:pt x="7056" y="2779"/>
                </a:cubicBezTo>
                <a:lnTo>
                  <a:pt x="7056" y="4048"/>
                </a:lnTo>
                <a:lnTo>
                  <a:pt x="4717" y="4048"/>
                </a:lnTo>
                <a:cubicBezTo>
                  <a:pt x="4550" y="4048"/>
                  <a:pt x="4398" y="4094"/>
                  <a:pt x="4288" y="4167"/>
                </a:cubicBezTo>
                <a:cubicBezTo>
                  <a:pt x="4178" y="4241"/>
                  <a:pt x="4110" y="4343"/>
                  <a:pt x="4110" y="4455"/>
                </a:cubicBezTo>
                <a:lnTo>
                  <a:pt x="4110" y="5592"/>
                </a:lnTo>
                <a:lnTo>
                  <a:pt x="3477" y="5592"/>
                </a:lnTo>
                <a:lnTo>
                  <a:pt x="3477" y="5197"/>
                </a:lnTo>
                <a:cubicBezTo>
                  <a:pt x="3477" y="5102"/>
                  <a:pt x="3419" y="5015"/>
                  <a:pt x="3325" y="4952"/>
                </a:cubicBezTo>
                <a:cubicBezTo>
                  <a:pt x="3231" y="4889"/>
                  <a:pt x="3101" y="4850"/>
                  <a:pt x="2958" y="4850"/>
                </a:cubicBezTo>
                <a:lnTo>
                  <a:pt x="577" y="4850"/>
                </a:lnTo>
                <a:cubicBezTo>
                  <a:pt x="433" y="4850"/>
                  <a:pt x="304" y="4889"/>
                  <a:pt x="210" y="4952"/>
                </a:cubicBezTo>
                <a:cubicBezTo>
                  <a:pt x="116" y="5015"/>
                  <a:pt x="57" y="5102"/>
                  <a:pt x="57" y="5197"/>
                </a:cubicBezTo>
                <a:lnTo>
                  <a:pt x="57" y="9364"/>
                </a:lnTo>
                <a:cubicBezTo>
                  <a:pt x="57" y="9447"/>
                  <a:pt x="101" y="9523"/>
                  <a:pt x="174" y="9583"/>
                </a:cubicBezTo>
                <a:cubicBezTo>
                  <a:pt x="247" y="9643"/>
                  <a:pt x="350" y="9686"/>
                  <a:pt x="466" y="9703"/>
                </a:cubicBezTo>
                <a:lnTo>
                  <a:pt x="466" y="10395"/>
                </a:lnTo>
                <a:cubicBezTo>
                  <a:pt x="350" y="10412"/>
                  <a:pt x="247" y="10456"/>
                  <a:pt x="174" y="10515"/>
                </a:cubicBezTo>
                <a:cubicBezTo>
                  <a:pt x="101" y="10575"/>
                  <a:pt x="57" y="10651"/>
                  <a:pt x="57" y="10734"/>
                </a:cubicBezTo>
                <a:lnTo>
                  <a:pt x="57" y="13326"/>
                </a:lnTo>
                <a:cubicBezTo>
                  <a:pt x="57" y="13422"/>
                  <a:pt x="116" y="13508"/>
                  <a:pt x="210" y="13571"/>
                </a:cubicBezTo>
                <a:cubicBezTo>
                  <a:pt x="304" y="13634"/>
                  <a:pt x="433" y="13672"/>
                  <a:pt x="577" y="13672"/>
                </a:cubicBezTo>
                <a:lnTo>
                  <a:pt x="773" y="13672"/>
                </a:lnTo>
                <a:lnTo>
                  <a:pt x="118" y="14205"/>
                </a:lnTo>
                <a:cubicBezTo>
                  <a:pt x="64" y="14249"/>
                  <a:pt x="28" y="14301"/>
                  <a:pt x="11" y="14355"/>
                </a:cubicBezTo>
                <a:cubicBezTo>
                  <a:pt x="-6" y="14409"/>
                  <a:pt x="-4" y="14466"/>
                  <a:pt x="20" y="14521"/>
                </a:cubicBezTo>
                <a:lnTo>
                  <a:pt x="481" y="15614"/>
                </a:lnTo>
                <a:cubicBezTo>
                  <a:pt x="494" y="15645"/>
                  <a:pt x="522" y="15671"/>
                  <a:pt x="558" y="15690"/>
                </a:cubicBezTo>
                <a:cubicBezTo>
                  <a:pt x="594" y="15708"/>
                  <a:pt x="640" y="15719"/>
                  <a:pt x="687" y="15719"/>
                </a:cubicBezTo>
                <a:lnTo>
                  <a:pt x="1023" y="15719"/>
                </a:lnTo>
                <a:cubicBezTo>
                  <a:pt x="1082" y="15719"/>
                  <a:pt x="1135" y="15703"/>
                  <a:pt x="1174" y="15677"/>
                </a:cubicBezTo>
                <a:cubicBezTo>
                  <a:pt x="1213" y="15651"/>
                  <a:pt x="1237" y="15615"/>
                  <a:pt x="1237" y="15576"/>
                </a:cubicBezTo>
                <a:lnTo>
                  <a:pt x="1237" y="14788"/>
                </a:lnTo>
                <a:cubicBezTo>
                  <a:pt x="1237" y="14591"/>
                  <a:pt x="1475" y="14431"/>
                  <a:pt x="1769" y="14432"/>
                </a:cubicBezTo>
                <a:cubicBezTo>
                  <a:pt x="2062" y="14432"/>
                  <a:pt x="2298" y="14591"/>
                  <a:pt x="2298" y="14788"/>
                </a:cubicBezTo>
                <a:lnTo>
                  <a:pt x="2298" y="15576"/>
                </a:lnTo>
                <a:cubicBezTo>
                  <a:pt x="2298" y="15615"/>
                  <a:pt x="2322" y="15651"/>
                  <a:pt x="2361" y="15677"/>
                </a:cubicBezTo>
                <a:cubicBezTo>
                  <a:pt x="2400" y="15703"/>
                  <a:pt x="2453" y="15719"/>
                  <a:pt x="2512" y="15719"/>
                </a:cubicBezTo>
                <a:lnTo>
                  <a:pt x="2847" y="15719"/>
                </a:lnTo>
                <a:cubicBezTo>
                  <a:pt x="2895" y="15719"/>
                  <a:pt x="2940" y="15708"/>
                  <a:pt x="2977" y="15690"/>
                </a:cubicBezTo>
                <a:cubicBezTo>
                  <a:pt x="3013" y="15671"/>
                  <a:pt x="3041" y="15645"/>
                  <a:pt x="3054" y="15614"/>
                </a:cubicBezTo>
                <a:lnTo>
                  <a:pt x="3515" y="14521"/>
                </a:lnTo>
                <a:cubicBezTo>
                  <a:pt x="3538" y="14466"/>
                  <a:pt x="3541" y="14409"/>
                  <a:pt x="3524" y="14355"/>
                </a:cubicBezTo>
                <a:cubicBezTo>
                  <a:pt x="3507" y="14301"/>
                  <a:pt x="3471" y="14249"/>
                  <a:pt x="3417" y="14205"/>
                </a:cubicBezTo>
                <a:lnTo>
                  <a:pt x="2762" y="13672"/>
                </a:lnTo>
                <a:lnTo>
                  <a:pt x="2958" y="13672"/>
                </a:lnTo>
                <a:cubicBezTo>
                  <a:pt x="3101" y="13672"/>
                  <a:pt x="3231" y="13634"/>
                  <a:pt x="3325" y="13571"/>
                </a:cubicBezTo>
                <a:cubicBezTo>
                  <a:pt x="3419" y="13508"/>
                  <a:pt x="3477" y="13422"/>
                  <a:pt x="3477" y="13326"/>
                </a:cubicBezTo>
                <a:lnTo>
                  <a:pt x="3477" y="10734"/>
                </a:lnTo>
                <a:cubicBezTo>
                  <a:pt x="3477" y="10651"/>
                  <a:pt x="3434" y="10575"/>
                  <a:pt x="3362" y="10515"/>
                </a:cubicBezTo>
                <a:cubicBezTo>
                  <a:pt x="3289" y="10456"/>
                  <a:pt x="3188" y="10412"/>
                  <a:pt x="3072" y="10395"/>
                </a:cubicBezTo>
                <a:lnTo>
                  <a:pt x="3072" y="9703"/>
                </a:lnTo>
                <a:cubicBezTo>
                  <a:pt x="3188" y="9686"/>
                  <a:pt x="3289" y="9643"/>
                  <a:pt x="3362" y="9583"/>
                </a:cubicBezTo>
                <a:cubicBezTo>
                  <a:pt x="3434" y="9523"/>
                  <a:pt x="3477" y="9447"/>
                  <a:pt x="3477" y="9364"/>
                </a:cubicBezTo>
                <a:lnTo>
                  <a:pt x="3477" y="7843"/>
                </a:lnTo>
                <a:lnTo>
                  <a:pt x="4110" y="7843"/>
                </a:lnTo>
                <a:lnTo>
                  <a:pt x="4110" y="13265"/>
                </a:lnTo>
                <a:cubicBezTo>
                  <a:pt x="4110" y="13378"/>
                  <a:pt x="4178" y="13480"/>
                  <a:pt x="4288" y="13553"/>
                </a:cubicBezTo>
                <a:cubicBezTo>
                  <a:pt x="4398" y="13627"/>
                  <a:pt x="4550" y="13672"/>
                  <a:pt x="4717" y="13672"/>
                </a:cubicBezTo>
                <a:lnTo>
                  <a:pt x="5378" y="13672"/>
                </a:lnTo>
                <a:lnTo>
                  <a:pt x="5378" y="19636"/>
                </a:lnTo>
                <a:cubicBezTo>
                  <a:pt x="5378" y="19700"/>
                  <a:pt x="5361" y="19763"/>
                  <a:pt x="5331" y="19824"/>
                </a:cubicBezTo>
                <a:cubicBezTo>
                  <a:pt x="5300" y="19884"/>
                  <a:pt x="5254" y="19941"/>
                  <a:pt x="5196" y="19992"/>
                </a:cubicBezTo>
                <a:lnTo>
                  <a:pt x="4334" y="20751"/>
                </a:lnTo>
                <a:cubicBezTo>
                  <a:pt x="4276" y="20802"/>
                  <a:pt x="4231" y="20859"/>
                  <a:pt x="4200" y="20919"/>
                </a:cubicBezTo>
                <a:cubicBezTo>
                  <a:pt x="4169" y="20980"/>
                  <a:pt x="4153" y="21043"/>
                  <a:pt x="4153" y="21107"/>
                </a:cubicBezTo>
                <a:lnTo>
                  <a:pt x="4153" y="21327"/>
                </a:lnTo>
                <a:cubicBezTo>
                  <a:pt x="4153" y="21402"/>
                  <a:pt x="4199" y="21470"/>
                  <a:pt x="4273" y="21520"/>
                </a:cubicBezTo>
                <a:cubicBezTo>
                  <a:pt x="4347" y="21569"/>
                  <a:pt x="4449" y="21600"/>
                  <a:pt x="4561" y="21600"/>
                </a:cubicBezTo>
                <a:lnTo>
                  <a:pt x="9057" y="21600"/>
                </a:lnTo>
                <a:cubicBezTo>
                  <a:pt x="9170" y="21600"/>
                  <a:pt x="9272" y="21569"/>
                  <a:pt x="9346" y="21520"/>
                </a:cubicBezTo>
                <a:cubicBezTo>
                  <a:pt x="9420" y="21470"/>
                  <a:pt x="9466" y="21402"/>
                  <a:pt x="9466" y="21327"/>
                </a:cubicBezTo>
                <a:lnTo>
                  <a:pt x="9466" y="13672"/>
                </a:lnTo>
                <a:lnTo>
                  <a:pt x="12122" y="13672"/>
                </a:lnTo>
                <a:lnTo>
                  <a:pt x="12122" y="21327"/>
                </a:lnTo>
                <a:cubicBezTo>
                  <a:pt x="12122" y="21402"/>
                  <a:pt x="12168" y="21470"/>
                  <a:pt x="12242" y="21520"/>
                </a:cubicBezTo>
                <a:cubicBezTo>
                  <a:pt x="12316" y="21569"/>
                  <a:pt x="12418" y="21600"/>
                  <a:pt x="12530" y="21600"/>
                </a:cubicBezTo>
                <a:lnTo>
                  <a:pt x="17027" y="21600"/>
                </a:lnTo>
                <a:cubicBezTo>
                  <a:pt x="17139" y="21600"/>
                  <a:pt x="17241" y="21569"/>
                  <a:pt x="17314" y="21520"/>
                </a:cubicBezTo>
                <a:cubicBezTo>
                  <a:pt x="17387" y="21470"/>
                  <a:pt x="17433" y="21402"/>
                  <a:pt x="17433" y="21327"/>
                </a:cubicBezTo>
                <a:lnTo>
                  <a:pt x="17433" y="21107"/>
                </a:lnTo>
                <a:cubicBezTo>
                  <a:pt x="17433" y="21043"/>
                  <a:pt x="17417" y="20980"/>
                  <a:pt x="17387" y="20919"/>
                </a:cubicBezTo>
                <a:cubicBezTo>
                  <a:pt x="17356" y="20859"/>
                  <a:pt x="17312" y="20802"/>
                  <a:pt x="17254" y="20751"/>
                </a:cubicBezTo>
                <a:lnTo>
                  <a:pt x="16389" y="19992"/>
                </a:lnTo>
                <a:cubicBezTo>
                  <a:pt x="16331" y="19941"/>
                  <a:pt x="16286" y="19884"/>
                  <a:pt x="16256" y="19824"/>
                </a:cubicBezTo>
                <a:cubicBezTo>
                  <a:pt x="16226" y="19763"/>
                  <a:pt x="16210" y="19700"/>
                  <a:pt x="16210" y="19636"/>
                </a:cubicBezTo>
                <a:lnTo>
                  <a:pt x="16210" y="13672"/>
                </a:lnTo>
                <a:lnTo>
                  <a:pt x="16870" y="13672"/>
                </a:lnTo>
                <a:cubicBezTo>
                  <a:pt x="17038" y="13672"/>
                  <a:pt x="17190" y="13627"/>
                  <a:pt x="17300" y="13553"/>
                </a:cubicBezTo>
                <a:cubicBezTo>
                  <a:pt x="17410" y="13480"/>
                  <a:pt x="17478" y="13378"/>
                  <a:pt x="17478" y="13265"/>
                </a:cubicBezTo>
                <a:lnTo>
                  <a:pt x="17478" y="7843"/>
                </a:lnTo>
                <a:lnTo>
                  <a:pt x="18110" y="7843"/>
                </a:lnTo>
                <a:lnTo>
                  <a:pt x="18110" y="9364"/>
                </a:lnTo>
                <a:cubicBezTo>
                  <a:pt x="18110" y="9447"/>
                  <a:pt x="18154" y="9523"/>
                  <a:pt x="18226" y="9583"/>
                </a:cubicBezTo>
                <a:cubicBezTo>
                  <a:pt x="18299" y="9643"/>
                  <a:pt x="18400" y="9686"/>
                  <a:pt x="18516" y="9703"/>
                </a:cubicBezTo>
                <a:lnTo>
                  <a:pt x="18516" y="10395"/>
                </a:lnTo>
                <a:cubicBezTo>
                  <a:pt x="18400" y="10412"/>
                  <a:pt x="18299" y="10456"/>
                  <a:pt x="18226" y="10515"/>
                </a:cubicBezTo>
                <a:cubicBezTo>
                  <a:pt x="18154" y="10575"/>
                  <a:pt x="18110" y="10651"/>
                  <a:pt x="18110" y="10734"/>
                </a:cubicBezTo>
                <a:lnTo>
                  <a:pt x="18110" y="13326"/>
                </a:lnTo>
                <a:cubicBezTo>
                  <a:pt x="18110" y="13422"/>
                  <a:pt x="18169" y="13508"/>
                  <a:pt x="18263" y="13571"/>
                </a:cubicBezTo>
                <a:cubicBezTo>
                  <a:pt x="18357" y="13634"/>
                  <a:pt x="18487" y="13672"/>
                  <a:pt x="18630" y="13672"/>
                </a:cubicBezTo>
                <a:lnTo>
                  <a:pt x="18826" y="13672"/>
                </a:lnTo>
                <a:lnTo>
                  <a:pt x="18171" y="14205"/>
                </a:lnTo>
                <a:cubicBezTo>
                  <a:pt x="18117" y="14249"/>
                  <a:pt x="18081" y="14301"/>
                  <a:pt x="18064" y="14355"/>
                </a:cubicBezTo>
                <a:cubicBezTo>
                  <a:pt x="18047" y="14409"/>
                  <a:pt x="18050" y="14466"/>
                  <a:pt x="18073" y="14521"/>
                </a:cubicBezTo>
                <a:lnTo>
                  <a:pt x="18534" y="15614"/>
                </a:lnTo>
                <a:cubicBezTo>
                  <a:pt x="18547" y="15645"/>
                  <a:pt x="18575" y="15671"/>
                  <a:pt x="18611" y="15690"/>
                </a:cubicBezTo>
                <a:cubicBezTo>
                  <a:pt x="18648" y="15708"/>
                  <a:pt x="18693" y="15719"/>
                  <a:pt x="18741" y="15719"/>
                </a:cubicBezTo>
                <a:lnTo>
                  <a:pt x="19076" y="15719"/>
                </a:lnTo>
                <a:cubicBezTo>
                  <a:pt x="19135" y="15719"/>
                  <a:pt x="19188" y="15703"/>
                  <a:pt x="19226" y="15677"/>
                </a:cubicBezTo>
                <a:cubicBezTo>
                  <a:pt x="19264" y="15651"/>
                  <a:pt x="19287" y="15615"/>
                  <a:pt x="19287" y="15576"/>
                </a:cubicBezTo>
                <a:lnTo>
                  <a:pt x="19287" y="14788"/>
                </a:lnTo>
                <a:cubicBezTo>
                  <a:pt x="19287" y="14591"/>
                  <a:pt x="19526" y="14431"/>
                  <a:pt x="19819" y="14432"/>
                </a:cubicBezTo>
                <a:cubicBezTo>
                  <a:pt x="20113" y="14432"/>
                  <a:pt x="20351" y="14591"/>
                  <a:pt x="20351" y="14788"/>
                </a:cubicBezTo>
                <a:lnTo>
                  <a:pt x="20351" y="15576"/>
                </a:lnTo>
                <a:cubicBezTo>
                  <a:pt x="20351" y="15615"/>
                  <a:pt x="20375" y="15651"/>
                  <a:pt x="20414" y="15677"/>
                </a:cubicBezTo>
                <a:cubicBezTo>
                  <a:pt x="20453" y="15703"/>
                  <a:pt x="20506" y="15719"/>
                  <a:pt x="20565" y="15719"/>
                </a:cubicBezTo>
                <a:lnTo>
                  <a:pt x="20900" y="15719"/>
                </a:lnTo>
                <a:cubicBezTo>
                  <a:pt x="20948" y="15719"/>
                  <a:pt x="20993" y="15708"/>
                  <a:pt x="21029" y="15690"/>
                </a:cubicBezTo>
                <a:cubicBezTo>
                  <a:pt x="21064" y="15671"/>
                  <a:pt x="21092" y="15645"/>
                  <a:pt x="21105" y="15614"/>
                </a:cubicBezTo>
                <a:lnTo>
                  <a:pt x="21568" y="14521"/>
                </a:lnTo>
                <a:cubicBezTo>
                  <a:pt x="21592" y="14466"/>
                  <a:pt x="21594" y="14409"/>
                  <a:pt x="21577" y="14355"/>
                </a:cubicBezTo>
                <a:cubicBezTo>
                  <a:pt x="21560" y="14301"/>
                  <a:pt x="21524" y="14249"/>
                  <a:pt x="21470" y="14205"/>
                </a:cubicBezTo>
                <a:lnTo>
                  <a:pt x="20815" y="13672"/>
                </a:lnTo>
                <a:lnTo>
                  <a:pt x="21011" y="13672"/>
                </a:lnTo>
                <a:cubicBezTo>
                  <a:pt x="21154" y="13672"/>
                  <a:pt x="21284" y="13634"/>
                  <a:pt x="21378" y="13571"/>
                </a:cubicBezTo>
                <a:cubicBezTo>
                  <a:pt x="21472" y="13508"/>
                  <a:pt x="21531" y="13422"/>
                  <a:pt x="21531" y="13326"/>
                </a:cubicBezTo>
                <a:lnTo>
                  <a:pt x="21531" y="10734"/>
                </a:lnTo>
                <a:cubicBezTo>
                  <a:pt x="21531" y="10651"/>
                  <a:pt x="21487" y="10575"/>
                  <a:pt x="21413" y="10515"/>
                </a:cubicBezTo>
                <a:cubicBezTo>
                  <a:pt x="21340" y="10456"/>
                  <a:pt x="21238" y="10412"/>
                  <a:pt x="21122" y="10395"/>
                </a:cubicBezTo>
                <a:lnTo>
                  <a:pt x="21122" y="9703"/>
                </a:lnTo>
                <a:cubicBezTo>
                  <a:pt x="21238" y="9686"/>
                  <a:pt x="21340" y="9643"/>
                  <a:pt x="21413" y="9583"/>
                </a:cubicBezTo>
                <a:cubicBezTo>
                  <a:pt x="21487" y="9523"/>
                  <a:pt x="21531" y="9447"/>
                  <a:pt x="21531" y="9364"/>
                </a:cubicBezTo>
                <a:lnTo>
                  <a:pt x="21531" y="5197"/>
                </a:lnTo>
                <a:cubicBezTo>
                  <a:pt x="21531" y="5102"/>
                  <a:pt x="21472" y="5015"/>
                  <a:pt x="21378" y="4952"/>
                </a:cubicBezTo>
                <a:cubicBezTo>
                  <a:pt x="21284" y="4889"/>
                  <a:pt x="21154" y="4850"/>
                  <a:pt x="21011" y="4850"/>
                </a:cubicBezTo>
                <a:lnTo>
                  <a:pt x="18630" y="4850"/>
                </a:lnTo>
                <a:cubicBezTo>
                  <a:pt x="18487" y="4850"/>
                  <a:pt x="18357" y="4889"/>
                  <a:pt x="18263" y="4952"/>
                </a:cubicBezTo>
                <a:cubicBezTo>
                  <a:pt x="18169" y="5015"/>
                  <a:pt x="18110" y="5102"/>
                  <a:pt x="18110" y="5197"/>
                </a:cubicBezTo>
                <a:lnTo>
                  <a:pt x="18110" y="5592"/>
                </a:lnTo>
                <a:lnTo>
                  <a:pt x="17478" y="5592"/>
                </a:lnTo>
                <a:lnTo>
                  <a:pt x="17478" y="4455"/>
                </a:lnTo>
                <a:cubicBezTo>
                  <a:pt x="17478" y="4343"/>
                  <a:pt x="17410" y="4241"/>
                  <a:pt x="17300" y="4167"/>
                </a:cubicBezTo>
                <a:cubicBezTo>
                  <a:pt x="17190" y="4094"/>
                  <a:pt x="17038" y="4048"/>
                  <a:pt x="16870" y="4048"/>
                </a:cubicBezTo>
                <a:lnTo>
                  <a:pt x="14532" y="4048"/>
                </a:lnTo>
                <a:lnTo>
                  <a:pt x="14532" y="2779"/>
                </a:lnTo>
                <a:cubicBezTo>
                  <a:pt x="14532" y="2734"/>
                  <a:pt x="14559" y="2692"/>
                  <a:pt x="14604" y="2662"/>
                </a:cubicBezTo>
                <a:cubicBezTo>
                  <a:pt x="14649" y="2632"/>
                  <a:pt x="14710" y="2614"/>
                  <a:pt x="14779" y="2614"/>
                </a:cubicBezTo>
                <a:lnTo>
                  <a:pt x="15131" y="2614"/>
                </a:lnTo>
                <a:cubicBezTo>
                  <a:pt x="15200" y="2614"/>
                  <a:pt x="15261" y="2596"/>
                  <a:pt x="15306" y="2566"/>
                </a:cubicBezTo>
                <a:cubicBezTo>
                  <a:pt x="15351" y="2537"/>
                  <a:pt x="15378" y="2496"/>
                  <a:pt x="15378" y="2450"/>
                </a:cubicBezTo>
                <a:lnTo>
                  <a:pt x="15378" y="1600"/>
                </a:lnTo>
                <a:cubicBezTo>
                  <a:pt x="15378" y="1554"/>
                  <a:pt x="15351" y="1513"/>
                  <a:pt x="15306" y="1483"/>
                </a:cubicBezTo>
                <a:cubicBezTo>
                  <a:pt x="15261" y="1453"/>
                  <a:pt x="15200" y="1434"/>
                  <a:pt x="15131" y="1434"/>
                </a:cubicBezTo>
                <a:lnTo>
                  <a:pt x="14779" y="1434"/>
                </a:lnTo>
                <a:cubicBezTo>
                  <a:pt x="14710" y="1434"/>
                  <a:pt x="14649" y="1416"/>
                  <a:pt x="14604" y="1386"/>
                </a:cubicBezTo>
                <a:cubicBezTo>
                  <a:pt x="14559" y="1356"/>
                  <a:pt x="14532" y="1315"/>
                  <a:pt x="14532" y="1269"/>
                </a:cubicBezTo>
                <a:lnTo>
                  <a:pt x="14532" y="398"/>
                </a:lnTo>
                <a:cubicBezTo>
                  <a:pt x="14532" y="288"/>
                  <a:pt x="14465" y="189"/>
                  <a:pt x="14358" y="117"/>
                </a:cubicBezTo>
                <a:cubicBezTo>
                  <a:pt x="14250" y="45"/>
                  <a:pt x="14101" y="0"/>
                  <a:pt x="13937" y="0"/>
                </a:cubicBezTo>
                <a:lnTo>
                  <a:pt x="7651" y="0"/>
                </a:lnTo>
                <a:close/>
                <a:moveTo>
                  <a:pt x="9246" y="1434"/>
                </a:moveTo>
                <a:cubicBezTo>
                  <a:pt x="9732" y="1434"/>
                  <a:pt x="10126" y="1700"/>
                  <a:pt x="10126" y="2025"/>
                </a:cubicBezTo>
                <a:cubicBezTo>
                  <a:pt x="10126" y="2350"/>
                  <a:pt x="9732" y="2614"/>
                  <a:pt x="9246" y="2614"/>
                </a:cubicBezTo>
                <a:cubicBezTo>
                  <a:pt x="8760" y="2614"/>
                  <a:pt x="8367" y="2350"/>
                  <a:pt x="8367" y="2025"/>
                </a:cubicBezTo>
                <a:cubicBezTo>
                  <a:pt x="8367" y="1700"/>
                  <a:pt x="8760" y="1434"/>
                  <a:pt x="9246" y="1434"/>
                </a:cubicBezTo>
                <a:close/>
                <a:moveTo>
                  <a:pt x="12341" y="1434"/>
                </a:moveTo>
                <a:cubicBezTo>
                  <a:pt x="12827" y="1434"/>
                  <a:pt x="13221" y="1700"/>
                  <a:pt x="13221" y="2025"/>
                </a:cubicBezTo>
                <a:cubicBezTo>
                  <a:pt x="13221" y="2350"/>
                  <a:pt x="12827" y="2614"/>
                  <a:pt x="12341" y="2614"/>
                </a:cubicBezTo>
                <a:cubicBezTo>
                  <a:pt x="11856" y="2614"/>
                  <a:pt x="11462" y="2350"/>
                  <a:pt x="11462" y="2025"/>
                </a:cubicBezTo>
                <a:cubicBezTo>
                  <a:pt x="11462" y="1700"/>
                  <a:pt x="11855" y="1434"/>
                  <a:pt x="12341" y="1434"/>
                </a:cubicBezTo>
                <a:close/>
                <a:moveTo>
                  <a:pt x="8107" y="5474"/>
                </a:moveTo>
                <a:lnTo>
                  <a:pt x="13481" y="5474"/>
                </a:lnTo>
                <a:lnTo>
                  <a:pt x="13481" y="7795"/>
                </a:lnTo>
                <a:lnTo>
                  <a:pt x="8107" y="7795"/>
                </a:lnTo>
                <a:lnTo>
                  <a:pt x="8107" y="5474"/>
                </a:lnTo>
                <a:close/>
                <a:moveTo>
                  <a:pt x="8705" y="8716"/>
                </a:moveTo>
                <a:cubicBezTo>
                  <a:pt x="9034" y="8716"/>
                  <a:pt x="9299" y="8895"/>
                  <a:pt x="9299" y="9116"/>
                </a:cubicBezTo>
                <a:cubicBezTo>
                  <a:pt x="9299" y="9336"/>
                  <a:pt x="9034" y="9514"/>
                  <a:pt x="8705" y="9514"/>
                </a:cubicBezTo>
                <a:cubicBezTo>
                  <a:pt x="8375" y="9514"/>
                  <a:pt x="8107" y="9336"/>
                  <a:pt x="8107" y="9116"/>
                </a:cubicBezTo>
                <a:cubicBezTo>
                  <a:pt x="8107" y="8895"/>
                  <a:pt x="8375" y="8716"/>
                  <a:pt x="8705" y="8716"/>
                </a:cubicBezTo>
                <a:close/>
                <a:moveTo>
                  <a:pt x="10794" y="8716"/>
                </a:moveTo>
                <a:cubicBezTo>
                  <a:pt x="11123" y="8716"/>
                  <a:pt x="11391" y="8895"/>
                  <a:pt x="11391" y="9116"/>
                </a:cubicBezTo>
                <a:cubicBezTo>
                  <a:pt x="11391" y="9336"/>
                  <a:pt x="11123" y="9514"/>
                  <a:pt x="10794" y="9514"/>
                </a:cubicBezTo>
                <a:cubicBezTo>
                  <a:pt x="10465" y="9514"/>
                  <a:pt x="10197" y="9336"/>
                  <a:pt x="10197" y="9116"/>
                </a:cubicBezTo>
                <a:cubicBezTo>
                  <a:pt x="10197" y="8895"/>
                  <a:pt x="10465" y="8716"/>
                  <a:pt x="10794" y="8716"/>
                </a:cubicBezTo>
                <a:close/>
                <a:moveTo>
                  <a:pt x="12883" y="8716"/>
                </a:moveTo>
                <a:cubicBezTo>
                  <a:pt x="13213" y="8716"/>
                  <a:pt x="13481" y="8895"/>
                  <a:pt x="13481" y="9116"/>
                </a:cubicBezTo>
                <a:cubicBezTo>
                  <a:pt x="13481" y="9336"/>
                  <a:pt x="13213" y="9514"/>
                  <a:pt x="12883" y="9514"/>
                </a:cubicBezTo>
                <a:cubicBezTo>
                  <a:pt x="12554" y="9514"/>
                  <a:pt x="12289" y="9336"/>
                  <a:pt x="12289" y="9116"/>
                </a:cubicBezTo>
                <a:cubicBezTo>
                  <a:pt x="12289" y="8895"/>
                  <a:pt x="12554" y="8716"/>
                  <a:pt x="12883" y="8716"/>
                </a:cubicBezTo>
                <a:close/>
                <a:moveTo>
                  <a:pt x="10794" y="10277"/>
                </a:moveTo>
                <a:cubicBezTo>
                  <a:pt x="11824" y="10277"/>
                  <a:pt x="12792" y="10545"/>
                  <a:pt x="13521" y="11033"/>
                </a:cubicBezTo>
                <a:lnTo>
                  <a:pt x="11941" y="12093"/>
                </a:lnTo>
                <a:cubicBezTo>
                  <a:pt x="11635" y="11888"/>
                  <a:pt x="11227" y="11774"/>
                  <a:pt x="10794" y="11774"/>
                </a:cubicBezTo>
                <a:cubicBezTo>
                  <a:pt x="10361" y="11774"/>
                  <a:pt x="9953" y="11888"/>
                  <a:pt x="9647" y="12093"/>
                </a:cubicBezTo>
                <a:lnTo>
                  <a:pt x="8067" y="11033"/>
                </a:lnTo>
                <a:cubicBezTo>
                  <a:pt x="8796" y="10545"/>
                  <a:pt x="9764" y="10277"/>
                  <a:pt x="10794" y="10277"/>
                </a:cubicBezTo>
                <a:close/>
              </a:path>
            </a:pathLst>
          </a:custGeom>
          <a:solidFill>
            <a:srgbClr val="1BA5F5">
              <a:alpha val="30741"/>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4" name="Calculator"/>
          <p:cNvSpPr/>
          <p:nvPr/>
        </p:nvSpPr>
        <p:spPr>
          <a:xfrm>
            <a:off x="20388082" y="8027475"/>
            <a:ext cx="1436266" cy="2032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2" y="0"/>
                </a:moveTo>
                <a:cubicBezTo>
                  <a:pt x="681" y="0"/>
                  <a:pt x="0" y="481"/>
                  <a:pt x="0" y="1075"/>
                </a:cubicBezTo>
                <a:lnTo>
                  <a:pt x="0" y="20525"/>
                </a:lnTo>
                <a:cubicBezTo>
                  <a:pt x="0" y="21119"/>
                  <a:pt x="681" y="21600"/>
                  <a:pt x="1522" y="21600"/>
                </a:cubicBezTo>
                <a:lnTo>
                  <a:pt x="20081" y="21600"/>
                </a:lnTo>
                <a:cubicBezTo>
                  <a:pt x="20922" y="21600"/>
                  <a:pt x="21600" y="21119"/>
                  <a:pt x="21600" y="20525"/>
                </a:cubicBezTo>
                <a:lnTo>
                  <a:pt x="21600" y="1075"/>
                </a:lnTo>
                <a:cubicBezTo>
                  <a:pt x="21592" y="481"/>
                  <a:pt x="20912" y="0"/>
                  <a:pt x="20071" y="0"/>
                </a:cubicBezTo>
                <a:lnTo>
                  <a:pt x="1522" y="0"/>
                </a:lnTo>
                <a:close/>
                <a:moveTo>
                  <a:pt x="2866" y="1696"/>
                </a:moveTo>
                <a:lnTo>
                  <a:pt x="18734" y="1696"/>
                </a:lnTo>
                <a:cubicBezTo>
                  <a:pt x="19017" y="1696"/>
                  <a:pt x="19254" y="1857"/>
                  <a:pt x="19254" y="2062"/>
                </a:cubicBezTo>
                <a:lnTo>
                  <a:pt x="19254" y="4985"/>
                </a:lnTo>
                <a:cubicBezTo>
                  <a:pt x="19254" y="5185"/>
                  <a:pt x="19024" y="5351"/>
                  <a:pt x="18734" y="5351"/>
                </a:cubicBezTo>
                <a:lnTo>
                  <a:pt x="2866" y="5351"/>
                </a:lnTo>
                <a:cubicBezTo>
                  <a:pt x="2583" y="5351"/>
                  <a:pt x="2348" y="5190"/>
                  <a:pt x="2348" y="4985"/>
                </a:cubicBezTo>
                <a:lnTo>
                  <a:pt x="2348" y="2062"/>
                </a:lnTo>
                <a:cubicBezTo>
                  <a:pt x="2348" y="1862"/>
                  <a:pt x="2576" y="1696"/>
                  <a:pt x="2866" y="1696"/>
                </a:cubicBezTo>
                <a:close/>
                <a:moveTo>
                  <a:pt x="17580" y="6615"/>
                </a:moveTo>
                <a:cubicBezTo>
                  <a:pt x="17771" y="6615"/>
                  <a:pt x="17924" y="6723"/>
                  <a:pt x="17924" y="6858"/>
                </a:cubicBezTo>
                <a:cubicBezTo>
                  <a:pt x="17924" y="6993"/>
                  <a:pt x="17771" y="7101"/>
                  <a:pt x="17580" y="7101"/>
                </a:cubicBezTo>
                <a:cubicBezTo>
                  <a:pt x="17389" y="7106"/>
                  <a:pt x="17236" y="6993"/>
                  <a:pt x="17236" y="6858"/>
                </a:cubicBezTo>
                <a:cubicBezTo>
                  <a:pt x="17236" y="6723"/>
                  <a:pt x="17389" y="6615"/>
                  <a:pt x="17580" y="6615"/>
                </a:cubicBezTo>
                <a:close/>
                <a:moveTo>
                  <a:pt x="2890" y="6674"/>
                </a:moveTo>
                <a:lnTo>
                  <a:pt x="5121" y="6674"/>
                </a:lnTo>
                <a:cubicBezTo>
                  <a:pt x="5419" y="6674"/>
                  <a:pt x="5663" y="6847"/>
                  <a:pt x="5663" y="7057"/>
                </a:cubicBezTo>
                <a:lnTo>
                  <a:pt x="5663" y="8073"/>
                </a:lnTo>
                <a:cubicBezTo>
                  <a:pt x="5663" y="8284"/>
                  <a:pt x="5419" y="8456"/>
                  <a:pt x="5121" y="8456"/>
                </a:cubicBezTo>
                <a:lnTo>
                  <a:pt x="2890" y="8456"/>
                </a:lnTo>
                <a:cubicBezTo>
                  <a:pt x="2592" y="8456"/>
                  <a:pt x="2348" y="8284"/>
                  <a:pt x="2348" y="8073"/>
                </a:cubicBezTo>
                <a:lnTo>
                  <a:pt x="2348" y="7057"/>
                </a:lnTo>
                <a:cubicBezTo>
                  <a:pt x="2348" y="6847"/>
                  <a:pt x="2592" y="6674"/>
                  <a:pt x="2890" y="6674"/>
                </a:cubicBezTo>
                <a:close/>
                <a:moveTo>
                  <a:pt x="7400" y="6674"/>
                </a:moveTo>
                <a:lnTo>
                  <a:pt x="9669" y="6674"/>
                </a:lnTo>
                <a:cubicBezTo>
                  <a:pt x="9967" y="6674"/>
                  <a:pt x="10211" y="6847"/>
                  <a:pt x="10211" y="7057"/>
                </a:cubicBezTo>
                <a:lnTo>
                  <a:pt x="10211" y="8073"/>
                </a:lnTo>
                <a:cubicBezTo>
                  <a:pt x="10211" y="8284"/>
                  <a:pt x="9967" y="8456"/>
                  <a:pt x="9669" y="8456"/>
                </a:cubicBezTo>
                <a:lnTo>
                  <a:pt x="7400" y="8456"/>
                </a:lnTo>
                <a:cubicBezTo>
                  <a:pt x="7102" y="8456"/>
                  <a:pt x="6858" y="8284"/>
                  <a:pt x="6858" y="8073"/>
                </a:cubicBezTo>
                <a:lnTo>
                  <a:pt x="6858" y="7057"/>
                </a:lnTo>
                <a:cubicBezTo>
                  <a:pt x="6858" y="6847"/>
                  <a:pt x="7102" y="6674"/>
                  <a:pt x="7400" y="6674"/>
                </a:cubicBezTo>
                <a:close/>
                <a:moveTo>
                  <a:pt x="11924" y="6674"/>
                </a:moveTo>
                <a:lnTo>
                  <a:pt x="14195" y="6674"/>
                </a:lnTo>
                <a:cubicBezTo>
                  <a:pt x="14493" y="6674"/>
                  <a:pt x="14738" y="6847"/>
                  <a:pt x="14738" y="7057"/>
                </a:cubicBezTo>
                <a:lnTo>
                  <a:pt x="14738" y="8073"/>
                </a:lnTo>
                <a:cubicBezTo>
                  <a:pt x="14738" y="8284"/>
                  <a:pt x="14493" y="8456"/>
                  <a:pt x="14195" y="8456"/>
                </a:cubicBezTo>
                <a:lnTo>
                  <a:pt x="11924" y="8456"/>
                </a:lnTo>
                <a:cubicBezTo>
                  <a:pt x="11626" y="8456"/>
                  <a:pt x="11382" y="8284"/>
                  <a:pt x="11382" y="8073"/>
                </a:cubicBezTo>
                <a:lnTo>
                  <a:pt x="11382" y="7057"/>
                </a:lnTo>
                <a:cubicBezTo>
                  <a:pt x="11382" y="6847"/>
                  <a:pt x="11626" y="6674"/>
                  <a:pt x="11924" y="6674"/>
                </a:cubicBezTo>
                <a:close/>
                <a:moveTo>
                  <a:pt x="16433" y="7290"/>
                </a:moveTo>
                <a:lnTo>
                  <a:pt x="18743" y="7290"/>
                </a:lnTo>
                <a:lnTo>
                  <a:pt x="18743" y="7685"/>
                </a:lnTo>
                <a:lnTo>
                  <a:pt x="16433" y="7685"/>
                </a:lnTo>
                <a:lnTo>
                  <a:pt x="16433" y="7290"/>
                </a:lnTo>
                <a:close/>
                <a:moveTo>
                  <a:pt x="17580" y="7867"/>
                </a:moveTo>
                <a:cubicBezTo>
                  <a:pt x="17771" y="7867"/>
                  <a:pt x="17924" y="7975"/>
                  <a:pt x="17924" y="8110"/>
                </a:cubicBezTo>
                <a:cubicBezTo>
                  <a:pt x="17924" y="8245"/>
                  <a:pt x="17771" y="8353"/>
                  <a:pt x="17580" y="8353"/>
                </a:cubicBezTo>
                <a:cubicBezTo>
                  <a:pt x="17389" y="8353"/>
                  <a:pt x="17236" y="8245"/>
                  <a:pt x="17236" y="8110"/>
                </a:cubicBezTo>
                <a:cubicBezTo>
                  <a:pt x="17236" y="7975"/>
                  <a:pt x="17389" y="7867"/>
                  <a:pt x="17580" y="7867"/>
                </a:cubicBezTo>
                <a:close/>
                <a:moveTo>
                  <a:pt x="2890" y="9580"/>
                </a:moveTo>
                <a:lnTo>
                  <a:pt x="5121" y="9580"/>
                </a:lnTo>
                <a:cubicBezTo>
                  <a:pt x="5419" y="9580"/>
                  <a:pt x="5663" y="9752"/>
                  <a:pt x="5663" y="9963"/>
                </a:cubicBezTo>
                <a:lnTo>
                  <a:pt x="5663" y="10979"/>
                </a:lnTo>
                <a:cubicBezTo>
                  <a:pt x="5663" y="11189"/>
                  <a:pt x="5419" y="11362"/>
                  <a:pt x="5121" y="11362"/>
                </a:cubicBezTo>
                <a:lnTo>
                  <a:pt x="2890" y="11362"/>
                </a:lnTo>
                <a:cubicBezTo>
                  <a:pt x="2592" y="11362"/>
                  <a:pt x="2348" y="11189"/>
                  <a:pt x="2348" y="10979"/>
                </a:cubicBezTo>
                <a:lnTo>
                  <a:pt x="2348" y="9963"/>
                </a:lnTo>
                <a:cubicBezTo>
                  <a:pt x="2348" y="9752"/>
                  <a:pt x="2592" y="9580"/>
                  <a:pt x="2890" y="9580"/>
                </a:cubicBezTo>
                <a:close/>
                <a:moveTo>
                  <a:pt x="7400" y="9580"/>
                </a:moveTo>
                <a:lnTo>
                  <a:pt x="9669" y="9580"/>
                </a:lnTo>
                <a:cubicBezTo>
                  <a:pt x="9967" y="9580"/>
                  <a:pt x="10211" y="9752"/>
                  <a:pt x="10211" y="9963"/>
                </a:cubicBezTo>
                <a:lnTo>
                  <a:pt x="10211" y="10979"/>
                </a:lnTo>
                <a:cubicBezTo>
                  <a:pt x="10211" y="11189"/>
                  <a:pt x="9967" y="11362"/>
                  <a:pt x="9669" y="11362"/>
                </a:cubicBezTo>
                <a:lnTo>
                  <a:pt x="7400" y="11362"/>
                </a:lnTo>
                <a:cubicBezTo>
                  <a:pt x="7102" y="11362"/>
                  <a:pt x="6858" y="11189"/>
                  <a:pt x="6858" y="10979"/>
                </a:cubicBezTo>
                <a:lnTo>
                  <a:pt x="6858" y="9963"/>
                </a:lnTo>
                <a:cubicBezTo>
                  <a:pt x="6858" y="9752"/>
                  <a:pt x="7102" y="9580"/>
                  <a:pt x="7400" y="9580"/>
                </a:cubicBezTo>
                <a:close/>
                <a:moveTo>
                  <a:pt x="11924" y="9580"/>
                </a:moveTo>
                <a:lnTo>
                  <a:pt x="14195" y="9580"/>
                </a:lnTo>
                <a:cubicBezTo>
                  <a:pt x="14493" y="9580"/>
                  <a:pt x="14738" y="9752"/>
                  <a:pt x="14738" y="9963"/>
                </a:cubicBezTo>
                <a:lnTo>
                  <a:pt x="14738" y="10979"/>
                </a:lnTo>
                <a:cubicBezTo>
                  <a:pt x="14738" y="11189"/>
                  <a:pt x="14493" y="11362"/>
                  <a:pt x="14195" y="11362"/>
                </a:cubicBezTo>
                <a:lnTo>
                  <a:pt x="11924" y="11362"/>
                </a:lnTo>
                <a:cubicBezTo>
                  <a:pt x="11626" y="11362"/>
                  <a:pt x="11382" y="11189"/>
                  <a:pt x="11382" y="10979"/>
                </a:cubicBezTo>
                <a:lnTo>
                  <a:pt x="11382" y="9963"/>
                </a:lnTo>
                <a:cubicBezTo>
                  <a:pt x="11382" y="9752"/>
                  <a:pt x="11626" y="9580"/>
                  <a:pt x="11924" y="9580"/>
                </a:cubicBezTo>
                <a:close/>
                <a:moveTo>
                  <a:pt x="16969" y="9752"/>
                </a:moveTo>
                <a:lnTo>
                  <a:pt x="17587" y="10189"/>
                </a:lnTo>
                <a:lnTo>
                  <a:pt x="18208" y="9752"/>
                </a:lnTo>
                <a:lnTo>
                  <a:pt x="18598" y="10027"/>
                </a:lnTo>
                <a:lnTo>
                  <a:pt x="17979" y="10466"/>
                </a:lnTo>
                <a:lnTo>
                  <a:pt x="18598" y="10903"/>
                </a:lnTo>
                <a:lnTo>
                  <a:pt x="18199" y="11183"/>
                </a:lnTo>
                <a:lnTo>
                  <a:pt x="17580" y="10746"/>
                </a:lnTo>
                <a:lnTo>
                  <a:pt x="16961" y="11183"/>
                </a:lnTo>
                <a:lnTo>
                  <a:pt x="16572" y="10908"/>
                </a:lnTo>
                <a:lnTo>
                  <a:pt x="17191" y="10471"/>
                </a:lnTo>
                <a:lnTo>
                  <a:pt x="16572" y="10034"/>
                </a:lnTo>
                <a:lnTo>
                  <a:pt x="16969" y="9752"/>
                </a:lnTo>
                <a:close/>
                <a:moveTo>
                  <a:pt x="2890" y="12437"/>
                </a:moveTo>
                <a:lnTo>
                  <a:pt x="5121" y="12437"/>
                </a:lnTo>
                <a:cubicBezTo>
                  <a:pt x="5419" y="12437"/>
                  <a:pt x="5663" y="12609"/>
                  <a:pt x="5663" y="12820"/>
                </a:cubicBezTo>
                <a:lnTo>
                  <a:pt x="5663" y="13834"/>
                </a:lnTo>
                <a:cubicBezTo>
                  <a:pt x="5663" y="14045"/>
                  <a:pt x="5419" y="14219"/>
                  <a:pt x="5121" y="14219"/>
                </a:cubicBezTo>
                <a:lnTo>
                  <a:pt x="2890" y="14219"/>
                </a:lnTo>
                <a:cubicBezTo>
                  <a:pt x="2592" y="14219"/>
                  <a:pt x="2348" y="14045"/>
                  <a:pt x="2348" y="13834"/>
                </a:cubicBezTo>
                <a:lnTo>
                  <a:pt x="2348" y="12820"/>
                </a:lnTo>
                <a:cubicBezTo>
                  <a:pt x="2348" y="12609"/>
                  <a:pt x="2592" y="12437"/>
                  <a:pt x="2890" y="12437"/>
                </a:cubicBezTo>
                <a:close/>
                <a:moveTo>
                  <a:pt x="7400" y="12437"/>
                </a:moveTo>
                <a:lnTo>
                  <a:pt x="9669" y="12437"/>
                </a:lnTo>
                <a:cubicBezTo>
                  <a:pt x="9967" y="12437"/>
                  <a:pt x="10211" y="12609"/>
                  <a:pt x="10211" y="12820"/>
                </a:cubicBezTo>
                <a:lnTo>
                  <a:pt x="10211" y="13834"/>
                </a:lnTo>
                <a:cubicBezTo>
                  <a:pt x="10211" y="14045"/>
                  <a:pt x="9967" y="14219"/>
                  <a:pt x="9669" y="14219"/>
                </a:cubicBezTo>
                <a:lnTo>
                  <a:pt x="7400" y="14219"/>
                </a:lnTo>
                <a:cubicBezTo>
                  <a:pt x="7102" y="14219"/>
                  <a:pt x="6858" y="14045"/>
                  <a:pt x="6858" y="13834"/>
                </a:cubicBezTo>
                <a:lnTo>
                  <a:pt x="6858" y="12820"/>
                </a:lnTo>
                <a:cubicBezTo>
                  <a:pt x="6858" y="12609"/>
                  <a:pt x="7102" y="12437"/>
                  <a:pt x="7400" y="12437"/>
                </a:cubicBezTo>
                <a:close/>
                <a:moveTo>
                  <a:pt x="11924" y="12437"/>
                </a:moveTo>
                <a:lnTo>
                  <a:pt x="14195" y="12437"/>
                </a:lnTo>
                <a:cubicBezTo>
                  <a:pt x="14493" y="12437"/>
                  <a:pt x="14738" y="12609"/>
                  <a:pt x="14738" y="12820"/>
                </a:cubicBezTo>
                <a:lnTo>
                  <a:pt x="14738" y="13834"/>
                </a:lnTo>
                <a:cubicBezTo>
                  <a:pt x="14738" y="14045"/>
                  <a:pt x="14493" y="14219"/>
                  <a:pt x="14195" y="14219"/>
                </a:cubicBezTo>
                <a:lnTo>
                  <a:pt x="11924" y="14219"/>
                </a:lnTo>
                <a:cubicBezTo>
                  <a:pt x="11626" y="14219"/>
                  <a:pt x="11382" y="14045"/>
                  <a:pt x="11382" y="13834"/>
                </a:cubicBezTo>
                <a:lnTo>
                  <a:pt x="11382" y="12820"/>
                </a:lnTo>
                <a:cubicBezTo>
                  <a:pt x="11382" y="12609"/>
                  <a:pt x="11626" y="12437"/>
                  <a:pt x="11924" y="12437"/>
                </a:cubicBezTo>
                <a:close/>
                <a:moveTo>
                  <a:pt x="16426" y="13127"/>
                </a:moveTo>
                <a:lnTo>
                  <a:pt x="18734" y="13127"/>
                </a:lnTo>
                <a:lnTo>
                  <a:pt x="18734" y="13522"/>
                </a:lnTo>
                <a:lnTo>
                  <a:pt x="16426" y="13522"/>
                </a:lnTo>
                <a:lnTo>
                  <a:pt x="16426" y="13127"/>
                </a:lnTo>
                <a:close/>
                <a:moveTo>
                  <a:pt x="2890" y="15292"/>
                </a:moveTo>
                <a:lnTo>
                  <a:pt x="5121" y="15292"/>
                </a:lnTo>
                <a:cubicBezTo>
                  <a:pt x="5419" y="15292"/>
                  <a:pt x="5663" y="15466"/>
                  <a:pt x="5663" y="15677"/>
                </a:cubicBezTo>
                <a:lnTo>
                  <a:pt x="5663" y="16691"/>
                </a:lnTo>
                <a:cubicBezTo>
                  <a:pt x="5663" y="16902"/>
                  <a:pt x="5419" y="17074"/>
                  <a:pt x="5121" y="17074"/>
                </a:cubicBezTo>
                <a:lnTo>
                  <a:pt x="2890" y="17074"/>
                </a:lnTo>
                <a:cubicBezTo>
                  <a:pt x="2592" y="17074"/>
                  <a:pt x="2348" y="16902"/>
                  <a:pt x="2348" y="16691"/>
                </a:cubicBezTo>
                <a:lnTo>
                  <a:pt x="2348" y="15677"/>
                </a:lnTo>
                <a:cubicBezTo>
                  <a:pt x="2348" y="15466"/>
                  <a:pt x="2592" y="15292"/>
                  <a:pt x="2890" y="15292"/>
                </a:cubicBezTo>
                <a:close/>
                <a:moveTo>
                  <a:pt x="7400" y="15292"/>
                </a:moveTo>
                <a:lnTo>
                  <a:pt x="9669" y="15292"/>
                </a:lnTo>
                <a:cubicBezTo>
                  <a:pt x="9967" y="15292"/>
                  <a:pt x="10211" y="15466"/>
                  <a:pt x="10211" y="15677"/>
                </a:cubicBezTo>
                <a:lnTo>
                  <a:pt x="10211" y="16691"/>
                </a:lnTo>
                <a:cubicBezTo>
                  <a:pt x="10211" y="16902"/>
                  <a:pt x="9967" y="17074"/>
                  <a:pt x="9669" y="17074"/>
                </a:cubicBezTo>
                <a:lnTo>
                  <a:pt x="7400" y="17074"/>
                </a:lnTo>
                <a:cubicBezTo>
                  <a:pt x="7102" y="17074"/>
                  <a:pt x="6858" y="16902"/>
                  <a:pt x="6858" y="16691"/>
                </a:cubicBezTo>
                <a:lnTo>
                  <a:pt x="6858" y="15677"/>
                </a:lnTo>
                <a:cubicBezTo>
                  <a:pt x="6858" y="15466"/>
                  <a:pt x="7102" y="15292"/>
                  <a:pt x="7400" y="15292"/>
                </a:cubicBezTo>
                <a:close/>
                <a:moveTo>
                  <a:pt x="11924" y="15292"/>
                </a:moveTo>
                <a:lnTo>
                  <a:pt x="14195" y="15292"/>
                </a:lnTo>
                <a:cubicBezTo>
                  <a:pt x="14493" y="15292"/>
                  <a:pt x="14738" y="15466"/>
                  <a:pt x="14738" y="15677"/>
                </a:cubicBezTo>
                <a:lnTo>
                  <a:pt x="14738" y="16691"/>
                </a:lnTo>
                <a:cubicBezTo>
                  <a:pt x="14738" y="16902"/>
                  <a:pt x="14493" y="17074"/>
                  <a:pt x="14195" y="17074"/>
                </a:cubicBezTo>
                <a:lnTo>
                  <a:pt x="11924" y="17074"/>
                </a:lnTo>
                <a:cubicBezTo>
                  <a:pt x="11626" y="17074"/>
                  <a:pt x="11382" y="16902"/>
                  <a:pt x="11382" y="16691"/>
                </a:cubicBezTo>
                <a:lnTo>
                  <a:pt x="11382" y="15677"/>
                </a:lnTo>
                <a:cubicBezTo>
                  <a:pt x="11382" y="15466"/>
                  <a:pt x="11626" y="15292"/>
                  <a:pt x="11924" y="15292"/>
                </a:cubicBezTo>
                <a:close/>
                <a:moveTo>
                  <a:pt x="17305" y="15368"/>
                </a:moveTo>
                <a:lnTo>
                  <a:pt x="17864" y="15368"/>
                </a:lnTo>
                <a:lnTo>
                  <a:pt x="17864" y="15984"/>
                </a:lnTo>
                <a:lnTo>
                  <a:pt x="18734" y="15984"/>
                </a:lnTo>
                <a:lnTo>
                  <a:pt x="18734" y="16379"/>
                </a:lnTo>
                <a:lnTo>
                  <a:pt x="17864" y="16379"/>
                </a:lnTo>
                <a:lnTo>
                  <a:pt x="17864" y="17000"/>
                </a:lnTo>
                <a:lnTo>
                  <a:pt x="17305" y="17000"/>
                </a:lnTo>
                <a:lnTo>
                  <a:pt x="17305" y="16379"/>
                </a:lnTo>
                <a:lnTo>
                  <a:pt x="16433" y="16379"/>
                </a:lnTo>
                <a:lnTo>
                  <a:pt x="16433" y="15984"/>
                </a:lnTo>
                <a:lnTo>
                  <a:pt x="17305" y="15984"/>
                </a:lnTo>
                <a:lnTo>
                  <a:pt x="17305" y="15368"/>
                </a:lnTo>
                <a:close/>
                <a:moveTo>
                  <a:pt x="2897" y="18144"/>
                </a:moveTo>
                <a:lnTo>
                  <a:pt x="9669" y="18144"/>
                </a:lnTo>
                <a:cubicBezTo>
                  <a:pt x="9967" y="18144"/>
                  <a:pt x="10211" y="18316"/>
                  <a:pt x="10211" y="18527"/>
                </a:cubicBezTo>
                <a:lnTo>
                  <a:pt x="10211" y="19543"/>
                </a:lnTo>
                <a:cubicBezTo>
                  <a:pt x="10211" y="19754"/>
                  <a:pt x="9967" y="19926"/>
                  <a:pt x="9669" y="19926"/>
                </a:cubicBezTo>
                <a:lnTo>
                  <a:pt x="2897" y="19926"/>
                </a:lnTo>
                <a:cubicBezTo>
                  <a:pt x="2599" y="19926"/>
                  <a:pt x="2355" y="19754"/>
                  <a:pt x="2355" y="19543"/>
                </a:cubicBezTo>
                <a:lnTo>
                  <a:pt x="2355" y="18527"/>
                </a:lnTo>
                <a:cubicBezTo>
                  <a:pt x="2355" y="18316"/>
                  <a:pt x="2599" y="18144"/>
                  <a:pt x="2897" y="18144"/>
                </a:cubicBezTo>
                <a:close/>
                <a:moveTo>
                  <a:pt x="11924" y="18144"/>
                </a:moveTo>
                <a:lnTo>
                  <a:pt x="14195" y="18144"/>
                </a:lnTo>
                <a:cubicBezTo>
                  <a:pt x="14493" y="18144"/>
                  <a:pt x="14738" y="18316"/>
                  <a:pt x="14738" y="18527"/>
                </a:cubicBezTo>
                <a:lnTo>
                  <a:pt x="14738" y="19543"/>
                </a:lnTo>
                <a:cubicBezTo>
                  <a:pt x="14738" y="19754"/>
                  <a:pt x="14493" y="19926"/>
                  <a:pt x="14195" y="19926"/>
                </a:cubicBezTo>
                <a:lnTo>
                  <a:pt x="11924" y="19926"/>
                </a:lnTo>
                <a:cubicBezTo>
                  <a:pt x="11626" y="19926"/>
                  <a:pt x="11382" y="19754"/>
                  <a:pt x="11382" y="19543"/>
                </a:cubicBezTo>
                <a:lnTo>
                  <a:pt x="11382" y="18527"/>
                </a:lnTo>
                <a:cubicBezTo>
                  <a:pt x="11382" y="18316"/>
                  <a:pt x="11626" y="18144"/>
                  <a:pt x="11924" y="18144"/>
                </a:cubicBezTo>
                <a:close/>
                <a:moveTo>
                  <a:pt x="16426" y="18517"/>
                </a:moveTo>
                <a:lnTo>
                  <a:pt x="18734" y="18517"/>
                </a:lnTo>
                <a:lnTo>
                  <a:pt x="18734" y="18910"/>
                </a:lnTo>
                <a:lnTo>
                  <a:pt x="16426" y="18910"/>
                </a:lnTo>
                <a:lnTo>
                  <a:pt x="16426" y="18517"/>
                </a:lnTo>
                <a:close/>
                <a:moveTo>
                  <a:pt x="16426" y="19165"/>
                </a:moveTo>
                <a:lnTo>
                  <a:pt x="18734" y="19165"/>
                </a:lnTo>
                <a:lnTo>
                  <a:pt x="18734" y="19558"/>
                </a:lnTo>
                <a:lnTo>
                  <a:pt x="16426" y="19558"/>
                </a:lnTo>
                <a:lnTo>
                  <a:pt x="16426" y="19165"/>
                </a:ln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5" name="Atom"/>
          <p:cNvSpPr/>
          <p:nvPr/>
        </p:nvSpPr>
        <p:spPr>
          <a:xfrm>
            <a:off x="20269289" y="10918810"/>
            <a:ext cx="1673855" cy="1885444"/>
          </a:xfrm>
          <a:custGeom>
            <a:avLst/>
            <a:gdLst/>
            <a:ahLst/>
            <a:cxnLst>
              <a:cxn ang="0">
                <a:pos x="wd2" y="hd2"/>
              </a:cxn>
              <a:cxn ang="5400000">
                <a:pos x="wd2" y="hd2"/>
              </a:cxn>
              <a:cxn ang="10800000">
                <a:pos x="wd2" y="hd2"/>
              </a:cxn>
              <a:cxn ang="16200000">
                <a:pos x="wd2" y="hd2"/>
              </a:cxn>
            </a:cxnLst>
            <a:rect l="0" t="0" r="r" b="b"/>
            <a:pathLst>
              <a:path w="21048" h="21600" fill="norm" stroke="1"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5"/>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66" name="Line"/>
          <p:cNvSpPr/>
          <p:nvPr/>
        </p:nvSpPr>
        <p:spPr>
          <a:xfrm>
            <a:off x="19209019" y="5550824"/>
            <a:ext cx="835301" cy="6986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65" y="0"/>
                </a:moveTo>
                <a:lnTo>
                  <a:pt x="11167" y="1368"/>
                </a:lnTo>
                <a:lnTo>
                  <a:pt x="10847" y="11826"/>
                </a:lnTo>
                <a:lnTo>
                  <a:pt x="0" y="13506"/>
                </a:lnTo>
                <a:lnTo>
                  <a:pt x="10746" y="14667"/>
                </a:lnTo>
                <a:lnTo>
                  <a:pt x="11047" y="19868"/>
                </a:lnTo>
                <a:lnTo>
                  <a:pt x="21600" y="21600"/>
                </a:lnTo>
              </a:path>
            </a:pathLst>
          </a:custGeom>
          <a:ln w="25400">
            <a:solidFill>
              <a:srgbClr val="000000"/>
            </a:solidFill>
            <a:miter lim="400000"/>
          </a:ln>
        </p:spPr>
        <p:txBody>
          <a:bodyPr lIns="50800" tIns="50800" rIns="50800" bIns="50800" anchor="ctr"/>
          <a:lstStyle/>
          <a:p>
            <a:pPr/>
          </a:p>
        </p:txBody>
      </p:sp>
      <p:sp>
        <p:nvSpPr>
          <p:cNvPr id="1767" name="Performance: (Task-level scores)"/>
          <p:cNvSpPr txBox="1"/>
          <p:nvPr/>
        </p:nvSpPr>
        <p:spPr>
          <a:xfrm>
            <a:off x="18135482" y="3842217"/>
            <a:ext cx="4064382" cy="13242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929292"/>
                </a:solidFill>
              </a:defRPr>
            </a:pPr>
            <a:r>
              <a:t>Performance:</a:t>
            </a:r>
            <a:br/>
            <a:r>
              <a:rPr b="0" sz="3800"/>
              <a:t>(Task-level scores)</a:t>
            </a:r>
          </a:p>
        </p:txBody>
      </p:sp>
      <p:sp>
        <p:nvSpPr>
          <p:cNvPr id="1768" name="Ethology (Instance level, behaviors)"/>
          <p:cNvSpPr txBox="1"/>
          <p:nvPr/>
        </p:nvSpPr>
        <p:spPr>
          <a:xfrm>
            <a:off x="14888492" y="5970977"/>
            <a:ext cx="3313939" cy="18399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4">
                    <a:hueOff val="-1247790"/>
                    <a:lumOff val="-12326"/>
                  </a:schemeClr>
                </a:solidFill>
              </a:defRPr>
            </a:pPr>
            <a:r>
              <a:rPr b="1"/>
              <a:t>Ethology</a:t>
            </a:r>
            <a:br/>
            <a:r>
              <a:rPr sz="3800"/>
              <a:t>(Instance level,</a:t>
            </a:r>
            <a:br>
              <a:rPr sz="3800"/>
            </a:br>
            <a:r>
              <a:rPr sz="3800"/>
              <a:t>behaviors)</a:t>
            </a:r>
          </a:p>
        </p:txBody>
      </p:sp>
      <p:sp>
        <p:nvSpPr>
          <p:cNvPr id="1769" name="Physiology of LMs (components-level)"/>
          <p:cNvSpPr txBox="1"/>
          <p:nvPr/>
        </p:nvSpPr>
        <p:spPr>
          <a:xfrm>
            <a:off x="8985198" y="4219645"/>
            <a:ext cx="5394192" cy="1301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600">
                <a:solidFill>
                  <a:schemeClr val="accent5">
                    <a:lumOff val="-29866"/>
                  </a:schemeClr>
                </a:solidFill>
              </a:defRPr>
            </a:pPr>
            <a:r>
              <a:t>Physiology of LMs</a:t>
            </a:r>
            <a:br/>
            <a:r>
              <a:rPr b="0" sz="3800"/>
              <a:t>(components-level)</a:t>
            </a:r>
          </a:p>
        </p:txBody>
      </p:sp>
      <p:sp>
        <p:nvSpPr>
          <p:cNvPr id="1770" name="Physics of LMs (laws at population level)"/>
          <p:cNvSpPr txBox="1"/>
          <p:nvPr/>
        </p:nvSpPr>
        <p:spPr>
          <a:xfrm>
            <a:off x="1628795" y="3958906"/>
            <a:ext cx="7387723" cy="1301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600">
                <a:solidFill>
                  <a:schemeClr val="accent1">
                    <a:lumOff val="-13575"/>
                  </a:schemeClr>
                </a:solidFill>
              </a:defRPr>
            </a:pPr>
            <a:r>
              <a:rPr b="1"/>
              <a:t>Physics of LMs</a:t>
            </a:r>
            <a:br/>
            <a:r>
              <a:rPr sz="3800"/>
              <a:t>(laws at population level)</a:t>
            </a:r>
          </a:p>
        </p:txBody>
      </p:sp>
      <p:sp>
        <p:nvSpPr>
          <p:cNvPr id="1771" name="Rounded Rectangle"/>
          <p:cNvSpPr/>
          <p:nvPr/>
        </p:nvSpPr>
        <p:spPr>
          <a:xfrm>
            <a:off x="1883155" y="5502100"/>
            <a:ext cx="6633474" cy="8017877"/>
          </a:xfrm>
          <a:prstGeom prst="roundRect">
            <a:avLst>
              <a:gd name="adj" fmla="val 6176"/>
            </a:avLst>
          </a:prstGeom>
          <a:ln w="101600">
            <a:solidFill>
              <a:srgbClr val="929292"/>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2" name="Rounded Rectangle"/>
          <p:cNvSpPr/>
          <p:nvPr/>
        </p:nvSpPr>
        <p:spPr>
          <a:xfrm>
            <a:off x="19127733" y="5151199"/>
            <a:ext cx="3163248" cy="7645446"/>
          </a:xfrm>
          <a:prstGeom prst="roundRect">
            <a:avLst>
              <a:gd name="adj" fmla="val 6579"/>
            </a:avLst>
          </a:prstGeom>
          <a:ln w="101600">
            <a:solidFill>
              <a:srgbClr val="929292"/>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3" name="Rounded Rectangle"/>
          <p:cNvSpPr/>
          <p:nvPr/>
        </p:nvSpPr>
        <p:spPr>
          <a:xfrm>
            <a:off x="9038776" y="6159268"/>
            <a:ext cx="4547534" cy="7120867"/>
          </a:xfrm>
          <a:prstGeom prst="roundRect">
            <a:avLst>
              <a:gd name="adj" fmla="val 5271"/>
            </a:avLst>
          </a:prstGeom>
          <a:ln w="101600">
            <a:solidFill>
              <a:schemeClr val="accent5">
                <a:lumOff val="-29866"/>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4" name="Robot"/>
          <p:cNvSpPr/>
          <p:nvPr/>
        </p:nvSpPr>
        <p:spPr>
          <a:xfrm>
            <a:off x="9245206" y="6795005"/>
            <a:ext cx="4134674" cy="6178640"/>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2F2F2"/>
          </a:solidFill>
          <a:ln w="635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5" name="Line Graph"/>
          <p:cNvSpPr/>
          <p:nvPr/>
        </p:nvSpPr>
        <p:spPr>
          <a:xfrm>
            <a:off x="4108734" y="5926656"/>
            <a:ext cx="1933764" cy="1928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chemeClr val="accent6">
              <a:satOff val="-20754"/>
              <a:lumOff val="-1673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6" name="Line"/>
          <p:cNvSpPr/>
          <p:nvPr/>
        </p:nvSpPr>
        <p:spPr>
          <a:xfrm>
            <a:off x="4422020" y="9044933"/>
            <a:ext cx="1658399" cy="1"/>
          </a:xfrm>
          <a:prstGeom prst="line">
            <a:avLst/>
          </a:prstGeom>
          <a:ln w="63500" cap="rnd">
            <a:solidFill>
              <a:srgbClr val="000000"/>
            </a:solidFill>
            <a:custDash>
              <a:ds d="100000" sp="200000"/>
            </a:custDash>
            <a:headEnd type="stealth"/>
            <a:tailEnd type="stealth"/>
          </a:ln>
        </p:spPr>
        <p:txBody>
          <a:bodyPr lIns="50800" tIns="50800" rIns="50800" bIns="50800" anchor="ctr"/>
          <a:lstStyle/>
          <a:p>
            <a:pPr/>
          </a:p>
        </p:txBody>
      </p:sp>
      <p:sp>
        <p:nvSpPr>
          <p:cNvPr id="1777" name="Multiplication Sign"/>
          <p:cNvSpPr/>
          <p:nvPr/>
        </p:nvSpPr>
        <p:spPr>
          <a:xfrm>
            <a:off x="15432217" y="10504579"/>
            <a:ext cx="505333" cy="505333"/>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8" name="Multiplication Sign"/>
          <p:cNvSpPr/>
          <p:nvPr/>
        </p:nvSpPr>
        <p:spPr>
          <a:xfrm>
            <a:off x="15432217" y="8878491"/>
            <a:ext cx="505333" cy="505333"/>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79" name="Line"/>
          <p:cNvSpPr/>
          <p:nvPr/>
        </p:nvSpPr>
        <p:spPr>
          <a:xfrm>
            <a:off x="16054396" y="9131157"/>
            <a:ext cx="915748" cy="1"/>
          </a:xfrm>
          <a:prstGeom prst="line">
            <a:avLst/>
          </a:prstGeom>
          <a:ln w="101600">
            <a:solidFill>
              <a:schemeClr val="accent5">
                <a:lumOff val="-29866"/>
              </a:schemeClr>
            </a:solidFill>
            <a:miter lim="400000"/>
          </a:ln>
        </p:spPr>
        <p:txBody>
          <a:bodyPr lIns="50800" tIns="50800" rIns="50800" bIns="50800" anchor="ctr"/>
          <a:lstStyle/>
          <a:p>
            <a:pPr/>
          </a:p>
        </p:txBody>
      </p:sp>
      <p:sp>
        <p:nvSpPr>
          <p:cNvPr id="1780" name="Line"/>
          <p:cNvSpPr/>
          <p:nvPr/>
        </p:nvSpPr>
        <p:spPr>
          <a:xfrm>
            <a:off x="16054396" y="10776269"/>
            <a:ext cx="915748" cy="1"/>
          </a:xfrm>
          <a:prstGeom prst="line">
            <a:avLst/>
          </a:prstGeom>
          <a:ln w="101600">
            <a:solidFill>
              <a:schemeClr val="accent5">
                <a:lumOff val="-29866"/>
              </a:schemeClr>
            </a:solidFill>
            <a:miter lim="400000"/>
          </a:ln>
        </p:spPr>
        <p:txBody>
          <a:bodyPr lIns="50800" tIns="50800" rIns="50800" bIns="50800" anchor="ctr"/>
          <a:lstStyle/>
          <a:p>
            <a:pPr/>
          </a:p>
        </p:txBody>
      </p:sp>
      <p:sp>
        <p:nvSpPr>
          <p:cNvPr id="1781" name="Line"/>
          <p:cNvSpPr/>
          <p:nvPr/>
        </p:nvSpPr>
        <p:spPr>
          <a:xfrm>
            <a:off x="16054396" y="9681095"/>
            <a:ext cx="915748" cy="1"/>
          </a:xfrm>
          <a:prstGeom prst="line">
            <a:avLst/>
          </a:prstGeom>
          <a:ln w="101600">
            <a:solidFill>
              <a:schemeClr val="accent1">
                <a:lumOff val="-13575"/>
              </a:schemeClr>
            </a:solidFill>
            <a:miter lim="400000"/>
          </a:ln>
        </p:spPr>
        <p:txBody>
          <a:bodyPr lIns="50800" tIns="50800" rIns="50800" bIns="50800" anchor="ctr"/>
          <a:lstStyle/>
          <a:p>
            <a:pPr/>
          </a:p>
        </p:txBody>
      </p:sp>
      <p:sp>
        <p:nvSpPr>
          <p:cNvPr id="1782" name="?"/>
          <p:cNvSpPr txBox="1"/>
          <p:nvPr/>
        </p:nvSpPr>
        <p:spPr>
          <a:xfrm>
            <a:off x="15432217" y="9315485"/>
            <a:ext cx="45323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1783" name="Edit Document"/>
          <p:cNvSpPr/>
          <p:nvPr/>
        </p:nvSpPr>
        <p:spPr>
          <a:xfrm>
            <a:off x="15300813" y="8240592"/>
            <a:ext cx="2651506" cy="2881008"/>
          </a:xfrm>
          <a:custGeom>
            <a:avLst/>
            <a:gdLst/>
            <a:ahLst/>
            <a:cxnLst>
              <a:cxn ang="0">
                <a:pos x="wd2" y="hd2"/>
              </a:cxn>
              <a:cxn ang="5400000">
                <a:pos x="wd2" y="hd2"/>
              </a:cxn>
              <a:cxn ang="10800000">
                <a:pos x="wd2" y="hd2"/>
              </a:cxn>
              <a:cxn ang="16200000">
                <a:pos x="wd2" y="hd2"/>
              </a:cxn>
            </a:cxnLst>
            <a:rect l="0" t="0" r="r" b="b"/>
            <a:pathLst>
              <a:path w="21535" h="21600" fill="norm" stroke="1"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ln w="508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84" name="Line"/>
          <p:cNvSpPr/>
          <p:nvPr/>
        </p:nvSpPr>
        <p:spPr>
          <a:xfrm>
            <a:off x="16054396" y="10226330"/>
            <a:ext cx="915748" cy="1"/>
          </a:xfrm>
          <a:prstGeom prst="line">
            <a:avLst/>
          </a:prstGeom>
          <a:ln w="101600">
            <a:solidFill>
              <a:schemeClr val="accent3">
                <a:hueOff val="362282"/>
                <a:satOff val="31803"/>
                <a:lumOff val="-18242"/>
              </a:schemeClr>
            </a:solidFill>
            <a:miter lim="400000"/>
          </a:ln>
        </p:spPr>
        <p:txBody>
          <a:bodyPr lIns="50800" tIns="50800" rIns="50800" bIns="50800" anchor="ctr"/>
          <a:lstStyle/>
          <a:p>
            <a:pPr/>
          </a:p>
        </p:txBody>
      </p:sp>
      <p:sp>
        <p:nvSpPr>
          <p:cNvPr id="1785" name="Check Mark"/>
          <p:cNvSpPr/>
          <p:nvPr/>
        </p:nvSpPr>
        <p:spPr>
          <a:xfrm>
            <a:off x="15432217" y="10037063"/>
            <a:ext cx="505333" cy="387944"/>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3">
              <a:hueOff val="362282"/>
              <a:satOff val="31803"/>
              <a:lumOff val="-182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86" name="Open Book"/>
          <p:cNvSpPr/>
          <p:nvPr/>
        </p:nvSpPr>
        <p:spPr>
          <a:xfrm>
            <a:off x="20365623" y="5797747"/>
            <a:ext cx="1481186" cy="1371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787" name="Line"/>
          <p:cNvSpPr/>
          <p:nvPr/>
        </p:nvSpPr>
        <p:spPr>
          <a:xfrm rot="4749109">
            <a:off x="11020862" y="6129337"/>
            <a:ext cx="1711099" cy="427898"/>
          </a:xfrm>
          <a:custGeom>
            <a:avLst/>
            <a:gdLst/>
            <a:ahLst/>
            <a:cxnLst>
              <a:cxn ang="0">
                <a:pos x="wd2" y="hd2"/>
              </a:cxn>
              <a:cxn ang="5400000">
                <a:pos x="wd2" y="hd2"/>
              </a:cxn>
              <a:cxn ang="10800000">
                <a:pos x="wd2" y="hd2"/>
              </a:cxn>
              <a:cxn ang="16200000">
                <a:pos x="wd2" y="hd2"/>
              </a:cxn>
            </a:cxnLst>
            <a:rect l="0" t="0" r="r" b="b"/>
            <a:pathLst>
              <a:path w="21600" h="20150" fill="norm" stroke="1" extrusionOk="0">
                <a:moveTo>
                  <a:pt x="0" y="20150"/>
                </a:moveTo>
                <a:cubicBezTo>
                  <a:pt x="2970" y="6052"/>
                  <a:pt x="7656" y="-1450"/>
                  <a:pt x="12441" y="233"/>
                </a:cubicBezTo>
                <a:cubicBezTo>
                  <a:pt x="15983" y="1479"/>
                  <a:pt x="19261" y="7748"/>
                  <a:pt x="21600" y="17747"/>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1788" name="Line"/>
          <p:cNvSpPr/>
          <p:nvPr/>
        </p:nvSpPr>
        <p:spPr>
          <a:xfrm rot="4749109">
            <a:off x="10984586" y="6173225"/>
            <a:ext cx="2788878" cy="1244879"/>
          </a:xfrm>
          <a:custGeom>
            <a:avLst/>
            <a:gdLst/>
            <a:ahLst/>
            <a:cxnLst>
              <a:cxn ang="0">
                <a:pos x="wd2" y="hd2"/>
              </a:cxn>
              <a:cxn ang="5400000">
                <a:pos x="wd2" y="hd2"/>
              </a:cxn>
              <a:cxn ang="10800000">
                <a:pos x="wd2" y="hd2"/>
              </a:cxn>
              <a:cxn ang="16200000">
                <a:pos x="wd2" y="hd2"/>
              </a:cxn>
            </a:cxnLst>
            <a:rect l="0" t="0" r="r" b="b"/>
            <a:pathLst>
              <a:path w="21600" h="20046" fill="norm" stroke="1" extrusionOk="0">
                <a:moveTo>
                  <a:pt x="0" y="20046"/>
                </a:moveTo>
                <a:cubicBezTo>
                  <a:pt x="1423" y="13765"/>
                  <a:pt x="3718" y="8513"/>
                  <a:pt x="6590" y="4969"/>
                </a:cubicBezTo>
                <a:cubicBezTo>
                  <a:pt x="11139" y="-645"/>
                  <a:pt x="16684" y="-1554"/>
                  <a:pt x="21600" y="2509"/>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1789" name="Line"/>
          <p:cNvSpPr/>
          <p:nvPr/>
        </p:nvSpPr>
        <p:spPr>
          <a:xfrm rot="4749109">
            <a:off x="9162434" y="6582026"/>
            <a:ext cx="3591198" cy="1785620"/>
          </a:xfrm>
          <a:custGeom>
            <a:avLst/>
            <a:gdLst/>
            <a:ahLst/>
            <a:cxnLst>
              <a:cxn ang="0">
                <a:pos x="wd2" y="hd2"/>
              </a:cxn>
              <a:cxn ang="5400000">
                <a:pos x="wd2" y="hd2"/>
              </a:cxn>
              <a:cxn ang="10800000">
                <a:pos x="wd2" y="hd2"/>
              </a:cxn>
              <a:cxn ang="16200000">
                <a:pos x="wd2" y="hd2"/>
              </a:cxn>
            </a:cxnLst>
            <a:rect l="0" t="0" r="r" b="b"/>
            <a:pathLst>
              <a:path w="21600" h="18970" fill="norm" stroke="1" extrusionOk="0">
                <a:moveTo>
                  <a:pt x="0" y="0"/>
                </a:moveTo>
                <a:cubicBezTo>
                  <a:pt x="604" y="3726"/>
                  <a:pt x="1682" y="7158"/>
                  <a:pt x="3152" y="10035"/>
                </a:cubicBezTo>
                <a:cubicBezTo>
                  <a:pt x="7828" y="19180"/>
                  <a:pt x="15408" y="21600"/>
                  <a:pt x="21600" y="15924"/>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1790" name="Line"/>
          <p:cNvSpPr/>
          <p:nvPr/>
        </p:nvSpPr>
        <p:spPr>
          <a:xfrm rot="4749109">
            <a:off x="7446115" y="7558274"/>
            <a:ext cx="6503040" cy="2903283"/>
          </a:xfrm>
          <a:custGeom>
            <a:avLst/>
            <a:gdLst/>
            <a:ahLst/>
            <a:cxnLst>
              <a:cxn ang="0">
                <a:pos x="wd2" y="hd2"/>
              </a:cxn>
              <a:cxn ang="5400000">
                <a:pos x="wd2" y="hd2"/>
              </a:cxn>
              <a:cxn ang="10800000">
                <a:pos x="wd2" y="hd2"/>
              </a:cxn>
              <a:cxn ang="16200000">
                <a:pos x="wd2" y="hd2"/>
              </a:cxn>
            </a:cxnLst>
            <a:rect l="0" t="0" r="r" b="b"/>
            <a:pathLst>
              <a:path w="21600" h="17857" fill="norm" stroke="1" extrusionOk="0">
                <a:moveTo>
                  <a:pt x="0" y="0"/>
                </a:moveTo>
                <a:cubicBezTo>
                  <a:pt x="359" y="2072"/>
                  <a:pt x="868" y="4043"/>
                  <a:pt x="1514" y="5861"/>
                </a:cubicBezTo>
                <a:cubicBezTo>
                  <a:pt x="5923" y="18268"/>
                  <a:pt x="14961" y="21600"/>
                  <a:pt x="21600" y="13266"/>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1791" name="Model-Oriented                                                                                                         Behavior-Oriented"/>
          <p:cNvSpPr/>
          <p:nvPr/>
        </p:nvSpPr>
        <p:spPr>
          <a:xfrm>
            <a:off x="1279418" y="2435990"/>
            <a:ext cx="21825165" cy="1270001"/>
          </a:xfrm>
          <a:prstGeom prst="leftRightArrow">
            <a:avLst>
              <a:gd name="adj1" fmla="val 70173"/>
              <a:gd name="adj2" fmla="val 75339"/>
            </a:avLst>
          </a:prstGeom>
          <a:gradFill>
            <a:gsLst>
              <a:gs pos="0">
                <a:schemeClr val="accent1">
                  <a:hueOff val="114395"/>
                  <a:lumOff val="-24975"/>
                </a:schemeClr>
              </a:gs>
              <a:gs pos="100000">
                <a:schemeClr val="accent5">
                  <a:lumOff val="-29866"/>
                </a:schemeClr>
              </a:gs>
            </a:gsLst>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500">
                <a:solidFill>
                  <a:srgbClr val="FFFFFF"/>
                </a:solidFill>
              </a:defRPr>
            </a:lvl1pPr>
          </a:lstStyle>
          <a:p>
            <a:pPr/>
            <a:r>
              <a:t>Model-Oriented                                                                                                         Behavior-Oriented</a:t>
            </a:r>
          </a:p>
        </p:txBody>
      </p:sp>
      <p:sp>
        <p:nvSpPr>
          <p:cNvPr id="1792" name="Rounded Rectangle"/>
          <p:cNvSpPr/>
          <p:nvPr/>
        </p:nvSpPr>
        <p:spPr>
          <a:xfrm>
            <a:off x="14521991" y="5982879"/>
            <a:ext cx="3820995" cy="5503103"/>
          </a:xfrm>
          <a:prstGeom prst="roundRect">
            <a:avLst>
              <a:gd name="adj" fmla="val 5797"/>
            </a:avLst>
          </a:prstGeom>
          <a:ln w="101600">
            <a:solidFill>
              <a:schemeClr val="accent3">
                <a:hueOff val="362282"/>
                <a:satOff val="31803"/>
                <a:lumOff val="-18242"/>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4" name="Model-Data-Task Triangular: A Roadmap"/>
          <p:cNvSpPr txBox="1"/>
          <p:nvPr>
            <p:ph type="title"/>
          </p:nvPr>
        </p:nvSpPr>
        <p:spPr>
          <a:prstGeom prst="rect">
            <a:avLst/>
          </a:prstGeom>
        </p:spPr>
        <p:txBody>
          <a:bodyPr/>
          <a:lstStyle/>
          <a:p>
            <a:pPr/>
            <a:r>
              <a:t>Model-Data-Task Triangular: A Roadmap</a:t>
            </a:r>
          </a:p>
        </p:txBody>
      </p:sp>
      <p:sp>
        <p:nvSpPr>
          <p:cNvPr id="1795" name="Triangle"/>
          <p:cNvSpPr/>
          <p:nvPr/>
        </p:nvSpPr>
        <p:spPr>
          <a:xfrm>
            <a:off x="3251200" y="2236598"/>
            <a:ext cx="13254435" cy="11320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F3D22"/>
              </a:gs>
              <a:gs pos="49114">
                <a:srgbClr val="D1F663"/>
              </a:gs>
              <a:gs pos="73404">
                <a:srgbClr val="687CB1"/>
              </a:gs>
              <a:gs pos="100000">
                <a:srgbClr val="0002FF"/>
              </a:gs>
            </a:gsLst>
            <a:path>
              <a:fillToRect l="109799" t="96188" r="-9799" b="3811"/>
            </a:path>
          </a:gradFill>
          <a:ln w="12700">
            <a:miter lim="400000"/>
          </a:ln>
        </p:spPr>
        <p:txBody>
          <a:bodyPr lIns="50800" tIns="50800" rIns="50800" bIns="50800" anchor="ctr"/>
          <a:lstStyle/>
          <a:p>
            <a:pPr algn="ctr" defTabSz="825500">
              <a:lnSpc>
                <a:spcPct val="100000"/>
              </a:lnSpc>
              <a:spcBef>
                <a:spcPts val="0"/>
              </a:spcBef>
              <a:defRPr sz="3200">
                <a:solidFill>
                  <a:srgbClr val="E7FC16"/>
                </a:solidFill>
                <a:latin typeface="Helvetica Neue Medium"/>
                <a:ea typeface="Helvetica Neue Medium"/>
                <a:cs typeface="Helvetica Neue Medium"/>
                <a:sym typeface="Helvetica Neue Medium"/>
              </a:defRPr>
            </a:pPr>
          </a:p>
        </p:txBody>
      </p:sp>
      <p:sp>
        <p:nvSpPr>
          <p:cNvPr id="1796" name="Model"/>
          <p:cNvSpPr txBox="1"/>
          <p:nvPr/>
        </p:nvSpPr>
        <p:spPr>
          <a:xfrm>
            <a:off x="8617916" y="2288263"/>
            <a:ext cx="2521002"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4">
                    <a:hueOff val="-1247790"/>
                    <a:lumOff val="-12326"/>
                  </a:schemeClr>
                </a:solidFill>
              </a:defRPr>
            </a:lvl1pPr>
          </a:lstStyle>
          <a:p>
            <a:pPr/>
            <a:r>
              <a:t>Model</a:t>
            </a:r>
          </a:p>
        </p:txBody>
      </p:sp>
      <p:sp>
        <p:nvSpPr>
          <p:cNvPr id="1797" name="Data"/>
          <p:cNvSpPr txBox="1"/>
          <p:nvPr/>
        </p:nvSpPr>
        <p:spPr>
          <a:xfrm>
            <a:off x="1019354" y="12575263"/>
            <a:ext cx="1935786"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1">
                    <a:lumOff val="-13575"/>
                  </a:schemeClr>
                </a:solidFill>
              </a:defRPr>
            </a:lvl1pPr>
          </a:lstStyle>
          <a:p>
            <a:pPr/>
            <a:r>
              <a:t>Data</a:t>
            </a:r>
          </a:p>
        </p:txBody>
      </p:sp>
      <p:sp>
        <p:nvSpPr>
          <p:cNvPr id="1798" name="Task"/>
          <p:cNvSpPr txBox="1"/>
          <p:nvPr/>
        </p:nvSpPr>
        <p:spPr>
          <a:xfrm>
            <a:off x="16928695" y="12575263"/>
            <a:ext cx="1890269"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5">
                    <a:hueOff val="-82419"/>
                    <a:satOff val="-9513"/>
                    <a:lumOff val="-16343"/>
                  </a:schemeClr>
                </a:solidFill>
              </a:defRPr>
            </a:lvl1pPr>
          </a:lstStyle>
          <a:p>
            <a:pPr/>
            <a:r>
              <a:t>Task</a:t>
            </a:r>
          </a:p>
        </p:txBody>
      </p:sp>
      <p:sp>
        <p:nvSpPr>
          <p:cNvPr id="1799" name="performance improvement"/>
          <p:cNvSpPr txBox="1"/>
          <p:nvPr/>
        </p:nvSpPr>
        <p:spPr>
          <a:xfrm>
            <a:off x="12222246" y="12138040"/>
            <a:ext cx="3795905"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performance improvement</a:t>
            </a:r>
          </a:p>
        </p:txBody>
      </p:sp>
      <p:sp>
        <p:nvSpPr>
          <p:cNvPr id="1800" name="LM architecture design"/>
          <p:cNvSpPr txBox="1"/>
          <p:nvPr/>
        </p:nvSpPr>
        <p:spPr>
          <a:xfrm>
            <a:off x="7619196" y="3330877"/>
            <a:ext cx="4721644"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LM architecture design</a:t>
            </a:r>
          </a:p>
        </p:txBody>
      </p:sp>
      <p:sp>
        <p:nvSpPr>
          <p:cNvPr id="1801" name="data collection"/>
          <p:cNvSpPr txBox="1"/>
          <p:nvPr/>
        </p:nvSpPr>
        <p:spPr>
          <a:xfrm>
            <a:off x="3681821" y="12705359"/>
            <a:ext cx="4238917"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data collection</a:t>
            </a:r>
          </a:p>
        </p:txBody>
      </p:sp>
      <p:sp>
        <p:nvSpPr>
          <p:cNvPr id="1802" name="Shape"/>
          <p:cNvSpPr/>
          <p:nvPr/>
        </p:nvSpPr>
        <p:spPr>
          <a:xfrm rot="19800000">
            <a:off x="6290276" y="5969471"/>
            <a:ext cx="6586751" cy="6268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56" y="0"/>
                </a:moveTo>
                <a:lnTo>
                  <a:pt x="19644" y="3578"/>
                </a:lnTo>
                <a:cubicBezTo>
                  <a:pt x="19745" y="5757"/>
                  <a:pt x="19847" y="7936"/>
                  <a:pt x="19949" y="10115"/>
                </a:cubicBezTo>
                <a:cubicBezTo>
                  <a:pt x="20078" y="12870"/>
                  <a:pt x="20208" y="15625"/>
                  <a:pt x="20339" y="18380"/>
                </a:cubicBezTo>
                <a:lnTo>
                  <a:pt x="21600" y="17147"/>
                </a:lnTo>
                <a:lnTo>
                  <a:pt x="20767" y="21600"/>
                </a:lnTo>
                <a:lnTo>
                  <a:pt x="17537" y="18643"/>
                </a:lnTo>
                <a:lnTo>
                  <a:pt x="19158" y="18775"/>
                </a:lnTo>
                <a:cubicBezTo>
                  <a:pt x="19289" y="14322"/>
                  <a:pt x="16961" y="10186"/>
                  <a:pt x="13173" y="8137"/>
                </a:cubicBezTo>
                <a:cubicBezTo>
                  <a:pt x="9807" y="6316"/>
                  <a:pt x="5779" y="6437"/>
                  <a:pt x="2519" y="8457"/>
                </a:cubicBezTo>
                <a:lnTo>
                  <a:pt x="4166" y="9621"/>
                </a:lnTo>
                <a:lnTo>
                  <a:pt x="0" y="8589"/>
                </a:lnTo>
                <a:lnTo>
                  <a:pt x="2238" y="5234"/>
                </a:lnTo>
                <a:lnTo>
                  <a:pt x="1829" y="6932"/>
                </a:lnTo>
                <a:cubicBezTo>
                  <a:pt x="3912" y="5653"/>
                  <a:pt x="6005" y="4394"/>
                  <a:pt x="8109" y="3154"/>
                </a:cubicBezTo>
                <a:cubicBezTo>
                  <a:pt x="9917" y="2088"/>
                  <a:pt x="11733" y="1037"/>
                  <a:pt x="13556" y="0"/>
                </a:cubicBezTo>
                <a:close/>
              </a:path>
            </a:pathLst>
          </a:custGeom>
          <a:solidFill>
            <a:srgbClr val="FFFFFF">
              <a:alpha val="79536"/>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03" name="3.1 scaling laws"/>
          <p:cNvSpPr txBox="1"/>
          <p:nvPr/>
        </p:nvSpPr>
        <p:spPr>
          <a:xfrm>
            <a:off x="7653835" y="6618080"/>
            <a:ext cx="444916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3.1 scaling laws</a:t>
            </a:r>
          </a:p>
        </p:txBody>
      </p:sp>
      <p:sp>
        <p:nvSpPr>
          <p:cNvPr id="1804" name="LM theory"/>
          <p:cNvSpPr txBox="1"/>
          <p:nvPr/>
        </p:nvSpPr>
        <p:spPr>
          <a:xfrm>
            <a:off x="8269946" y="9580615"/>
            <a:ext cx="3216943"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LM theory</a:t>
            </a:r>
          </a:p>
        </p:txBody>
      </p:sp>
      <p:sp>
        <p:nvSpPr>
          <p:cNvPr id="1805" name="“Ethology”"/>
          <p:cNvSpPr txBox="1"/>
          <p:nvPr/>
        </p:nvSpPr>
        <p:spPr>
          <a:xfrm>
            <a:off x="11536991" y="11205188"/>
            <a:ext cx="3795905"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“Ethology”</a:t>
            </a:r>
          </a:p>
        </p:txBody>
      </p:sp>
      <p:sp>
        <p:nvSpPr>
          <p:cNvPr id="1806" name="“Physiology”"/>
          <p:cNvSpPr txBox="1"/>
          <p:nvPr/>
        </p:nvSpPr>
        <p:spPr>
          <a:xfrm rot="21599846">
            <a:off x="9328893" y="4815190"/>
            <a:ext cx="4237438"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“Physiology”</a:t>
            </a:r>
          </a:p>
        </p:txBody>
      </p:sp>
      <p:sp>
        <p:nvSpPr>
          <p:cNvPr id="1807" name="Line"/>
          <p:cNvSpPr/>
          <p:nvPr/>
        </p:nvSpPr>
        <p:spPr>
          <a:xfrm rot="5400000">
            <a:off x="12317149" y="4971449"/>
            <a:ext cx="2896650" cy="50800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15" y="0"/>
                </a:moveTo>
                <a:cubicBezTo>
                  <a:pt x="-47" y="2646"/>
                  <a:pt x="83" y="5322"/>
                  <a:pt x="374" y="7404"/>
                </a:cubicBezTo>
                <a:cubicBezTo>
                  <a:pt x="616" y="9127"/>
                  <a:pt x="953" y="10326"/>
                  <a:pt x="1329" y="10800"/>
                </a:cubicBezTo>
                <a:lnTo>
                  <a:pt x="9323" y="10800"/>
                </a:lnTo>
                <a:cubicBezTo>
                  <a:pt x="9713" y="11969"/>
                  <a:pt x="10049" y="13658"/>
                  <a:pt x="10301" y="15725"/>
                </a:cubicBezTo>
                <a:cubicBezTo>
                  <a:pt x="10517" y="17490"/>
                  <a:pt x="10667" y="19490"/>
                  <a:pt x="10742" y="21600"/>
                </a:cubicBezTo>
                <a:cubicBezTo>
                  <a:pt x="10723" y="18815"/>
                  <a:pt x="10897" y="16100"/>
                  <a:pt x="11227" y="14048"/>
                </a:cubicBezTo>
                <a:cubicBezTo>
                  <a:pt x="11526" y="12184"/>
                  <a:pt x="11933" y="11002"/>
                  <a:pt x="12372" y="10720"/>
                </a:cubicBezTo>
                <a:lnTo>
                  <a:pt x="20312" y="10760"/>
                </a:lnTo>
                <a:cubicBezTo>
                  <a:pt x="20677" y="10181"/>
                  <a:pt x="20994" y="8887"/>
                  <a:pt x="21210" y="7103"/>
                </a:cubicBezTo>
                <a:cubicBezTo>
                  <a:pt x="21460" y="5033"/>
                  <a:pt x="21553" y="2470"/>
                  <a:pt x="21468" y="0"/>
                </a:cubicBezTo>
              </a:path>
            </a:pathLst>
          </a:custGeom>
          <a:ln w="76200">
            <a:solidFill>
              <a:srgbClr val="000000"/>
            </a:solidFill>
            <a:miter lim="400000"/>
          </a:ln>
        </p:spPr>
        <p:txBody>
          <a:bodyPr lIns="50800" tIns="50800" rIns="50800" bIns="50800" anchor="ctr"/>
          <a:lstStyle/>
          <a:p>
            <a:pPr/>
          </a:p>
        </p:txBody>
      </p:sp>
      <p:sp>
        <p:nvSpPr>
          <p:cNvPr id="1808" name="2.1 - attention"/>
          <p:cNvSpPr txBox="1"/>
          <p:nvPr/>
        </p:nvSpPr>
        <p:spPr>
          <a:xfrm>
            <a:off x="13842195" y="3984094"/>
            <a:ext cx="472164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2.1 - attention</a:t>
            </a:r>
          </a:p>
        </p:txBody>
      </p:sp>
      <p:sp>
        <p:nvSpPr>
          <p:cNvPr id="1809" name="2.2 - embedding"/>
          <p:cNvSpPr txBox="1"/>
          <p:nvPr/>
        </p:nvSpPr>
        <p:spPr>
          <a:xfrm>
            <a:off x="14075759" y="5546428"/>
            <a:ext cx="472164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2.2 - embedding</a:t>
            </a:r>
          </a:p>
        </p:txBody>
      </p:sp>
      <p:sp>
        <p:nvSpPr>
          <p:cNvPr id="1810" name="The 1.5hr tutorial is far from being comprehensive!"/>
          <p:cNvSpPr txBox="1"/>
          <p:nvPr/>
        </p:nvSpPr>
        <p:spPr>
          <a:xfrm>
            <a:off x="1005802" y="3330877"/>
            <a:ext cx="5958845"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1.5hr tutorial is far from being comprehensive!</a:t>
            </a:r>
          </a:p>
        </p:txBody>
      </p:sp>
      <p:sp>
        <p:nvSpPr>
          <p:cNvPr id="1811" name="3.2 impossibility results"/>
          <p:cNvSpPr txBox="1"/>
          <p:nvPr/>
        </p:nvSpPr>
        <p:spPr>
          <a:xfrm>
            <a:off x="7161548" y="10655860"/>
            <a:ext cx="4836328"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3.2 impossibility results</a:t>
            </a:r>
          </a:p>
        </p:txBody>
      </p:sp>
      <p:sp>
        <p:nvSpPr>
          <p:cNvPr id="1812" name="Oval"/>
          <p:cNvSpPr/>
          <p:nvPr/>
        </p:nvSpPr>
        <p:spPr>
          <a:xfrm>
            <a:off x="6806331" y="5636140"/>
            <a:ext cx="6144172" cy="6806635"/>
          </a:xfrm>
          <a:prstGeom prst="ellipse">
            <a:avLst/>
          </a:prstGeom>
          <a:solidFill>
            <a:srgbClr val="D5D5D5">
              <a:alpha val="55201"/>
            </a:srgbClr>
          </a:solidFill>
          <a:ln w="50800">
            <a:solidFill>
              <a:srgbClr val="000000">
                <a:alpha val="55201"/>
              </a:srgb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13" name="“Physics”"/>
          <p:cNvSpPr txBox="1"/>
          <p:nvPr/>
        </p:nvSpPr>
        <p:spPr>
          <a:xfrm>
            <a:off x="8162240" y="8461439"/>
            <a:ext cx="343235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“Physics”</a:t>
            </a:r>
          </a:p>
        </p:txBody>
      </p:sp>
      <p:sp>
        <p:nvSpPr>
          <p:cNvPr id="1814" name="Line"/>
          <p:cNvSpPr/>
          <p:nvPr/>
        </p:nvSpPr>
        <p:spPr>
          <a:xfrm rot="5400000">
            <a:off x="14195873" y="10447046"/>
            <a:ext cx="2896649" cy="50800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15" y="0"/>
                </a:moveTo>
                <a:cubicBezTo>
                  <a:pt x="-47" y="2646"/>
                  <a:pt x="83" y="5322"/>
                  <a:pt x="374" y="7404"/>
                </a:cubicBezTo>
                <a:cubicBezTo>
                  <a:pt x="616" y="9127"/>
                  <a:pt x="953" y="10326"/>
                  <a:pt x="1329" y="10800"/>
                </a:cubicBezTo>
                <a:lnTo>
                  <a:pt x="14036" y="10800"/>
                </a:lnTo>
                <a:cubicBezTo>
                  <a:pt x="14426" y="11969"/>
                  <a:pt x="14762" y="13658"/>
                  <a:pt x="15014" y="15725"/>
                </a:cubicBezTo>
                <a:cubicBezTo>
                  <a:pt x="15230" y="17490"/>
                  <a:pt x="15380" y="19490"/>
                  <a:pt x="15455" y="21600"/>
                </a:cubicBezTo>
                <a:cubicBezTo>
                  <a:pt x="15436" y="18815"/>
                  <a:pt x="15610" y="16100"/>
                  <a:pt x="15940" y="14048"/>
                </a:cubicBezTo>
                <a:cubicBezTo>
                  <a:pt x="16239" y="12184"/>
                  <a:pt x="16646" y="11002"/>
                  <a:pt x="17085" y="10720"/>
                </a:cubicBezTo>
                <a:lnTo>
                  <a:pt x="20312" y="10760"/>
                </a:lnTo>
                <a:cubicBezTo>
                  <a:pt x="20677" y="10181"/>
                  <a:pt x="20994" y="8887"/>
                  <a:pt x="21210" y="7103"/>
                </a:cubicBezTo>
                <a:cubicBezTo>
                  <a:pt x="21460" y="5033"/>
                  <a:pt x="21553" y="2470"/>
                  <a:pt x="21468" y="0"/>
                </a:cubicBezTo>
              </a:path>
            </a:pathLst>
          </a:custGeom>
          <a:ln w="76200">
            <a:solidFill>
              <a:srgbClr val="000000"/>
            </a:solidFill>
            <a:miter lim="400000"/>
          </a:ln>
        </p:spPr>
        <p:txBody>
          <a:bodyPr lIns="50800" tIns="50800" rIns="50800" bIns="50800" anchor="ctr"/>
          <a:lstStyle/>
          <a:p>
            <a:pPr/>
          </a:p>
        </p:txBody>
      </p:sp>
      <p:sp>
        <p:nvSpPr>
          <p:cNvPr id="1815" name="1.1 - syntax (language structure)…"/>
          <p:cNvSpPr txBox="1"/>
          <p:nvPr/>
        </p:nvSpPr>
        <p:spPr>
          <a:xfrm>
            <a:off x="15955267" y="9072114"/>
            <a:ext cx="8344429" cy="3257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1.1 - syntax </a:t>
            </a:r>
            <a:r>
              <a:rPr i="1" sz="4000">
                <a:solidFill>
                  <a:srgbClr val="929292"/>
                </a:solidFill>
              </a:rPr>
              <a:t>(language structure)</a:t>
            </a:r>
          </a:p>
          <a:p>
            <a:pPr/>
            <a:r>
              <a:t>1.2 - knowledge </a:t>
            </a:r>
            <a:r>
              <a:rPr i="1" sz="4000">
                <a:solidFill>
                  <a:srgbClr val="929292"/>
                </a:solidFill>
              </a:rPr>
              <a:t>(LM &amp; world)</a:t>
            </a:r>
          </a:p>
          <a:p>
            <a:pPr/>
            <a:r>
              <a:t>1.3 - reasoning </a:t>
            </a:r>
            <a:r>
              <a:rPr i="1" sz="4000">
                <a:solidFill>
                  <a:srgbClr val="929292"/>
                </a:solidFill>
              </a:rPr>
              <a:t>(LM capabilities)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7" name="Discussions and Q&amp;A"/>
          <p:cNvSpPr txBox="1"/>
          <p:nvPr>
            <p:ph type="title"/>
          </p:nvPr>
        </p:nvSpPr>
        <p:spPr>
          <a:prstGeom prst="rect">
            <a:avLst/>
          </a:prstGeom>
        </p:spPr>
        <p:txBody>
          <a:bodyPr/>
          <a:lstStyle/>
          <a:p>
            <a:pPr/>
            <a:r>
              <a:t>Discussions and Q&amp;A</a:t>
            </a:r>
          </a:p>
        </p:txBody>
      </p:sp>
      <p:sp>
        <p:nvSpPr>
          <p:cNvPr id="1818" name="Will we have a unified scientific framework for analyzing LMs? or, multiple levels of frameworks instead?"/>
          <p:cNvSpPr txBox="1"/>
          <p:nvPr>
            <p:ph type="body" sz="quarter" idx="1"/>
          </p:nvPr>
        </p:nvSpPr>
        <p:spPr>
          <a:xfrm>
            <a:off x="1206500" y="3207104"/>
            <a:ext cx="21971000" cy="1689446"/>
          </a:xfrm>
          <a:prstGeom prst="rect">
            <a:avLst/>
          </a:prstGeom>
        </p:spPr>
        <p:txBody>
          <a:bodyPr/>
          <a:lstStyle/>
          <a:p>
            <a:pPr/>
            <a:r>
              <a:t>Will we have a unified scientific framework for analyzing LMs?</a:t>
            </a:r>
            <a:br/>
            <a:r>
              <a:rPr i="1">
                <a:solidFill>
                  <a:srgbClr val="929292"/>
                </a:solidFill>
              </a:rPr>
              <a:t>or, multiple levels of frameworks instead?</a:t>
            </a:r>
          </a:p>
        </p:txBody>
      </p:sp>
      <p:grpSp>
        <p:nvGrpSpPr>
          <p:cNvPr id="1830" name="Group"/>
          <p:cNvGrpSpPr/>
          <p:nvPr/>
        </p:nvGrpSpPr>
        <p:grpSpPr>
          <a:xfrm>
            <a:off x="1948618" y="5009981"/>
            <a:ext cx="18443996" cy="4112850"/>
            <a:chOff x="0" y="-16193"/>
            <a:chExt cx="18443995" cy="4112848"/>
          </a:xfrm>
        </p:grpSpPr>
        <p:sp>
          <p:nvSpPr>
            <p:cNvPr id="1819" name="particles"/>
            <p:cNvSpPr txBox="1"/>
            <p:nvPr/>
          </p:nvSpPr>
          <p:spPr>
            <a:xfrm>
              <a:off x="22" y="-16194"/>
              <a:ext cx="2630120"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particles</a:t>
              </a:r>
            </a:p>
          </p:txBody>
        </p:sp>
        <p:sp>
          <p:nvSpPr>
            <p:cNvPr id="1820" name="Equation"/>
            <p:cNvSpPr txBox="1"/>
            <p:nvPr/>
          </p:nvSpPr>
          <p:spPr>
            <a:xfrm>
              <a:off x="140069" y="1314858"/>
              <a:ext cx="1629098" cy="354179"/>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F</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m:t>
                    </m:r>
                    <m:r>
                      <a:rPr xmlns:a="http://schemas.openxmlformats.org/drawingml/2006/main" sz="4200" i="1">
                        <a:solidFill>
                          <a:srgbClr val="000000"/>
                        </a:solidFill>
                        <a:latin typeface="Cambria Math" panose="02040503050406030204" pitchFamily="18" charset="0"/>
                      </a:rPr>
                      <m:t>a</m:t>
                    </m:r>
                  </m:oMath>
                </m:oMathPara>
              </a14:m>
              <a:endParaRPr sz="4200"/>
            </a:p>
          </p:txBody>
        </p:sp>
        <p:sp>
          <p:nvSpPr>
            <p:cNvPr id="1821" name="fluid (mass of particles )"/>
            <p:cNvSpPr txBox="1"/>
            <p:nvPr/>
          </p:nvSpPr>
          <p:spPr>
            <a:xfrm>
              <a:off x="4525564" y="-16194"/>
              <a:ext cx="7064960"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fluid (mass of particles )</a:t>
              </a:r>
            </a:p>
          </p:txBody>
        </p:sp>
        <p:sp>
          <p:nvSpPr>
            <p:cNvPr id="1822" name="Equation"/>
            <p:cNvSpPr txBox="1"/>
            <p:nvPr/>
          </p:nvSpPr>
          <p:spPr>
            <a:xfrm>
              <a:off x="4067381" y="968872"/>
              <a:ext cx="7149060" cy="1246023"/>
            </a:xfrm>
            <a:prstGeom prst="rect">
              <a:avLst/>
            </a:prstGeom>
            <a:noFill/>
            <a:ln w="12700" cap="flat">
              <a:noFill/>
              <a:miter lim="400000"/>
            </a:ln>
            <a:effectLst/>
          </p:spPr>
          <p:txBody>
            <a:bodyPr wrap="none" lIns="0" tIns="0" rIns="0" bIns="0">
              <a:spAutoFit/>
            </a:bodyPr>
            <a:lstStyle/>
            <a:p>
              <a:pPr defTabSz="914400" latinLnBrk="1">
                <a:lnSpc>
                  <a:spcPct val="100000"/>
                </a:lnSpc>
                <a:spcBef>
                  <a:spcPts val="0"/>
                </a:spcBef>
                <a:defRPr sz="1800"/>
              </a:pPr>
              <a14:m>
                <m:oMathPara>
                  <m:oMathParaPr>
                    <m:jc m:val="centerGroup"/>
                  </m:oMathParaPr>
                  <m:oMath>
                    <m:f>
                      <m:fPr>
                        <m:ctrlPr>
                          <a:rPr xmlns:a="http://schemas.openxmlformats.org/drawingml/2006/main" sz="4200" i="1">
                            <a:solidFill>
                              <a:srgbClr val="000000"/>
                            </a:solidFill>
                            <a:latin typeface="Cambria Math" panose="02040503050406030204" pitchFamily="18" charset="0"/>
                          </a:rPr>
                        </m:ctrlPr>
                        <m:type m:val="bar"/>
                      </m:fPr>
                      <m:num>
                        <m:r>
                          <m:rPr>
                            <m:sty m:val="p"/>
                          </m:rP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u</m:t>
                        </m:r>
                      </m:num>
                      <m:den>
                        <m:r>
                          <m:rPr>
                            <m:sty m:val="p"/>
                          </m:rP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t</m:t>
                        </m:r>
                      </m:den>
                    </m:f>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u</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u</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1</m:t>
                        </m:r>
                      </m:num>
                      <m:den>
                        <m:r>
                          <a:rPr xmlns:a="http://schemas.openxmlformats.org/drawingml/2006/main" sz="4200" i="1">
                            <a:solidFill>
                              <a:srgbClr val="000000"/>
                            </a:solidFill>
                            <a:latin typeface="Cambria Math" panose="02040503050406030204" pitchFamily="18" charset="0"/>
                          </a:rPr>
                          <m:t>ρ</m:t>
                        </m:r>
                      </m:den>
                    </m:f>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ρ</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ν</m:t>
                    </m:r>
                    <m:sSup>
                      <m:e>
                        <m:r>
                          <a:rPr xmlns:a="http://schemas.openxmlformats.org/drawingml/2006/main" sz="4200" i="1">
                            <a:solidFill>
                              <a:srgbClr val="000000"/>
                            </a:solidFill>
                            <a:latin typeface="Cambria Math" panose="02040503050406030204" pitchFamily="18" charset="0"/>
                          </a:rPr>
                          <m:t>∇</m:t>
                        </m:r>
                      </m:e>
                      <m:sup>
                        <m:r>
                          <a:rPr xmlns:a="http://schemas.openxmlformats.org/drawingml/2006/main" sz="4200" i="1">
                            <a:solidFill>
                              <a:srgbClr val="000000"/>
                            </a:solidFill>
                            <a:latin typeface="Cambria Math" panose="02040503050406030204" pitchFamily="18" charset="0"/>
                          </a:rPr>
                          <m:t>2</m:t>
                        </m:r>
                      </m:sup>
                    </m:sSup>
                    <m:r>
                      <m:rPr>
                        <m:sty m:val="b"/>
                      </m:rPr>
                      <a:rPr xmlns:a="http://schemas.openxmlformats.org/drawingml/2006/main" sz="4200" i="1">
                        <a:solidFill>
                          <a:srgbClr val="000000"/>
                        </a:solidFill>
                        <a:latin typeface="Cambria Math" panose="02040503050406030204" pitchFamily="18" charset="0"/>
                      </a:rPr>
                      <m:t>u</m:t>
                    </m:r>
                  </m:oMath>
                </m:oMathPara>
              </a14:m>
              <a:endParaRPr sz="4200"/>
            </a:p>
          </p:txBody>
        </p:sp>
        <p:sp>
          <p:nvSpPr>
            <p:cNvPr id="1823" name="supersonic flow"/>
            <p:cNvSpPr txBox="1"/>
            <p:nvPr/>
          </p:nvSpPr>
          <p:spPr>
            <a:xfrm>
              <a:off x="13658099" y="-16194"/>
              <a:ext cx="4720439"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pPr>
              <a:r>
                <a:rPr i="1" u="sng"/>
                <a:t>supersonic</a:t>
              </a:r>
              <a:r>
                <a:t> flow</a:t>
              </a:r>
            </a:p>
          </p:txBody>
        </p:sp>
        <p:sp>
          <p:nvSpPr>
            <p:cNvPr id="1824" name="shock waves, etc…"/>
            <p:cNvSpPr txBox="1"/>
            <p:nvPr/>
          </p:nvSpPr>
          <p:spPr>
            <a:xfrm>
              <a:off x="13606783" y="1105636"/>
              <a:ext cx="4837213" cy="7742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latin typeface="Times New Roman"/>
                  <a:ea typeface="Times New Roman"/>
                  <a:cs typeface="Times New Roman"/>
                  <a:sym typeface="Times New Roman"/>
                </a:defRPr>
              </a:lvl1pPr>
            </a:lstStyle>
            <a:p>
              <a:pPr/>
              <a:r>
                <a:t>shock waves, etc…</a:t>
              </a:r>
            </a:p>
          </p:txBody>
        </p:sp>
        <p:sp>
          <p:nvSpPr>
            <p:cNvPr id="1825" name="Line"/>
            <p:cNvSpPr/>
            <p:nvPr/>
          </p:nvSpPr>
          <p:spPr>
            <a:xfrm>
              <a:off x="2842848" y="394065"/>
              <a:ext cx="14154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1826" name="Line"/>
            <p:cNvSpPr/>
            <p:nvPr/>
          </p:nvSpPr>
          <p:spPr>
            <a:xfrm>
              <a:off x="11857789" y="394065"/>
              <a:ext cx="1341797"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pic>
          <p:nvPicPr>
            <p:cNvPr id="1827" name="Image" descr="Image"/>
            <p:cNvPicPr>
              <a:picLocks noChangeAspect="1"/>
            </p:cNvPicPr>
            <p:nvPr/>
          </p:nvPicPr>
          <p:blipFill>
            <a:blip r:embed="rId2">
              <a:extLst/>
            </a:blip>
            <a:srcRect l="0" t="22686" r="0" b="6967"/>
            <a:stretch>
              <a:fillRect/>
            </a:stretch>
          </p:blipFill>
          <p:spPr>
            <a:xfrm>
              <a:off x="13571255" y="1831429"/>
              <a:ext cx="4439389" cy="2070659"/>
            </a:xfrm>
            <a:prstGeom prst="rect">
              <a:avLst/>
            </a:prstGeom>
            <a:ln w="12700" cap="flat">
              <a:noFill/>
              <a:miter lim="400000"/>
            </a:ln>
            <a:effectLst/>
          </p:spPr>
        </p:pic>
        <p:pic>
          <p:nvPicPr>
            <p:cNvPr id="1828" name="Image" descr="Image"/>
            <p:cNvPicPr>
              <a:picLocks noChangeAspect="1"/>
            </p:cNvPicPr>
            <p:nvPr/>
          </p:nvPicPr>
          <p:blipFill>
            <a:blip r:embed="rId3">
              <a:extLst/>
            </a:blip>
            <a:srcRect l="67290" t="9308" r="0" b="25328"/>
            <a:stretch>
              <a:fillRect/>
            </a:stretch>
          </p:blipFill>
          <p:spPr>
            <a:xfrm>
              <a:off x="0" y="1636649"/>
              <a:ext cx="2371769" cy="2460007"/>
            </a:xfrm>
            <a:prstGeom prst="rect">
              <a:avLst/>
            </a:prstGeom>
            <a:ln w="12700" cap="flat">
              <a:noFill/>
              <a:miter lim="400000"/>
            </a:ln>
            <a:effectLst/>
          </p:spPr>
        </p:pic>
        <p:pic>
          <p:nvPicPr>
            <p:cNvPr id="1829" name="Image" descr="Image"/>
            <p:cNvPicPr>
              <a:picLocks noChangeAspect="1"/>
            </p:cNvPicPr>
            <p:nvPr/>
          </p:nvPicPr>
          <p:blipFill>
            <a:blip r:embed="rId4">
              <a:extLst/>
            </a:blip>
            <a:srcRect l="0" t="46899" r="0" b="0"/>
            <a:stretch>
              <a:fillRect/>
            </a:stretch>
          </p:blipFill>
          <p:spPr>
            <a:xfrm>
              <a:off x="5347630" y="2194497"/>
              <a:ext cx="4625579" cy="1849283"/>
            </a:xfrm>
            <a:prstGeom prst="rect">
              <a:avLst/>
            </a:prstGeom>
            <a:ln w="12700" cap="flat">
              <a:noFill/>
              <a:miter lim="400000"/>
            </a:ln>
            <a:effectLst/>
          </p:spPr>
        </p:pic>
      </p:grpSp>
      <p:sp>
        <p:nvSpPr>
          <p:cNvPr id="1831" name="Will we be able to characterize every phenomenon? or, will there always be a next unsolved problem, just as in curse of dimensionality"/>
          <p:cNvSpPr txBox="1"/>
          <p:nvPr/>
        </p:nvSpPr>
        <p:spPr>
          <a:xfrm>
            <a:off x="1206500" y="9896661"/>
            <a:ext cx="21971000" cy="26842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buSzPct val="123000"/>
              <a:buChar char="•"/>
            </a:pPr>
            <a:r>
              <a:t>Will we be able to characterize every phenomenon?</a:t>
            </a:r>
            <a:br/>
            <a:r>
              <a:rPr i="1">
                <a:solidFill>
                  <a:srgbClr val="929292"/>
                </a:solidFill>
              </a:rPr>
              <a:t>or, will there always be a next unsolved problem,</a:t>
            </a:r>
            <a:br>
              <a:rPr i="1">
                <a:solidFill>
                  <a:srgbClr val="929292"/>
                </a:solidFill>
              </a:rPr>
            </a:br>
            <a:r>
              <a:rPr i="1">
                <a:solidFill>
                  <a:srgbClr val="929292"/>
                </a:solidFill>
              </a:rPr>
              <a:t>just as in curse of dimensionality</a:t>
            </a:r>
          </a:p>
        </p:txBody>
      </p:sp>
      <p:pic>
        <p:nvPicPr>
          <p:cNvPr id="1832" name="Image" descr="Image"/>
          <p:cNvPicPr>
            <a:picLocks noChangeAspect="1"/>
          </p:cNvPicPr>
          <p:nvPr/>
        </p:nvPicPr>
        <p:blipFill>
          <a:blip r:embed="rId5">
            <a:extLst/>
          </a:blip>
          <a:stretch>
            <a:fillRect/>
          </a:stretch>
        </p:blipFill>
        <p:spPr>
          <a:xfrm>
            <a:off x="12833350" y="9867588"/>
            <a:ext cx="11323915" cy="3715062"/>
          </a:xfrm>
          <a:prstGeom prst="rect">
            <a:avLst/>
          </a:prstGeom>
          <a:ln w="12700">
            <a:miter lim="400000"/>
          </a:ln>
        </p:spPr>
      </p:pic>
      <p:sp>
        <p:nvSpPr>
          <p:cNvPr id="1833" name="image credit: https://www.visiondummy.com/2014/04/curse-dimensionality-affect-classification/"/>
          <p:cNvSpPr txBox="1"/>
          <p:nvPr/>
        </p:nvSpPr>
        <p:spPr>
          <a:xfrm>
            <a:off x="1577390" y="13020700"/>
            <a:ext cx="9916669"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image credit: https://www.visiondummy.com/2014/04/curse-dimensionality-affect-classification/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How Do LMs Work on Syntax?"/>
          <p:cNvSpPr txBox="1"/>
          <p:nvPr>
            <p:ph type="title"/>
          </p:nvPr>
        </p:nvSpPr>
        <p:spPr>
          <a:prstGeom prst="rect">
            <a:avLst/>
          </a:prstGeom>
        </p:spPr>
        <p:txBody>
          <a:bodyPr/>
          <a:lstStyle/>
          <a:p>
            <a:pPr/>
            <a:r>
              <a:t>How Do LMs Work on Syntax?</a:t>
            </a:r>
          </a:p>
        </p:txBody>
      </p:sp>
      <p:sp>
        <p:nvSpPr>
          <p:cNvPr id="373"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LMs Are Robust to “Unnatural Language”"/>
          <p:cNvSpPr txBox="1"/>
          <p:nvPr>
            <p:ph type="title"/>
          </p:nvPr>
        </p:nvSpPr>
        <p:spPr>
          <a:xfrm>
            <a:off x="1206500" y="1079500"/>
            <a:ext cx="21971000" cy="1445948"/>
          </a:xfrm>
          <a:prstGeom prst="rect">
            <a:avLst/>
          </a:prstGeom>
        </p:spPr>
        <p:txBody>
          <a:bodyPr/>
          <a:lstStyle/>
          <a:p>
            <a:pPr/>
            <a:r>
              <a:t>LMs Are Robust to “Unnatural Language”</a:t>
            </a:r>
          </a:p>
        </p:txBody>
      </p:sp>
      <p:sp>
        <p:nvSpPr>
          <p:cNvPr id="376"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pic>
        <p:nvPicPr>
          <p:cNvPr id="377" name="Image" descr="Image"/>
          <p:cNvPicPr>
            <a:picLocks noChangeAspect="1"/>
          </p:cNvPicPr>
          <p:nvPr/>
        </p:nvPicPr>
        <p:blipFill>
          <a:blip r:embed="rId2">
            <a:extLst/>
          </a:blip>
          <a:stretch>
            <a:fillRect/>
          </a:stretch>
        </p:blipFill>
        <p:spPr>
          <a:xfrm>
            <a:off x="7477950" y="2717868"/>
            <a:ext cx="14024863" cy="9761895"/>
          </a:xfrm>
          <a:prstGeom prst="rect">
            <a:avLst/>
          </a:prstGeom>
          <a:ln w="12700">
            <a:miter lim="400000"/>
          </a:ln>
        </p:spPr>
      </p:pic>
      <p:sp>
        <p:nvSpPr>
          <p:cNvPr id="378" name="Sinha, Koustuv, et al. &quot;UnNatural Language Inference.&quot; Proceedings of the 59th Annual Meeting of the Association for Computational Linguistics and the 11th International Joint Conference on Natural Language Processing (Volume 1: Long Papers). 2021."/>
          <p:cNvSpPr txBox="1"/>
          <p:nvPr/>
        </p:nvSpPr>
        <p:spPr>
          <a:xfrm>
            <a:off x="908325" y="12879124"/>
            <a:ext cx="22567349" cy="65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Sinha, Koustuv, et al. "UnNatural Language Inference." </a:t>
            </a:r>
            <a:r>
              <a:t>Proceedings of the 59th Annual Meeting of the Association for Computational Linguistics and the 11th International Joint Conference on Natural Language Processing (Volume 1: Long Papers)</a:t>
            </a:r>
            <a:r>
              <a:t>. 2021.</a:t>
            </a:r>
          </a:p>
        </p:txBody>
      </p:sp>
      <p:sp>
        <p:nvSpPr>
          <p:cNvPr id="379" name="Rounded Rectangle"/>
          <p:cNvSpPr/>
          <p:nvPr/>
        </p:nvSpPr>
        <p:spPr>
          <a:xfrm>
            <a:off x="7904990" y="4556311"/>
            <a:ext cx="11267742" cy="1880552"/>
          </a:xfrm>
          <a:prstGeom prst="roundRect">
            <a:avLst>
              <a:gd name="adj" fmla="val 15219"/>
            </a:avLst>
          </a:prstGeom>
          <a:solidFill>
            <a:srgbClr val="00A1FF">
              <a:alpha val="25162"/>
            </a:srgb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80" name="normally ordered text"/>
          <p:cNvSpPr txBox="1"/>
          <p:nvPr/>
        </p:nvSpPr>
        <p:spPr>
          <a:xfrm>
            <a:off x="963263" y="8866931"/>
            <a:ext cx="590672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1">
                    <a:hueOff val="114395"/>
                    <a:lumOff val="-24975"/>
                  </a:schemeClr>
                </a:solidFill>
              </a:defRPr>
            </a:lvl1pPr>
          </a:lstStyle>
          <a:p>
            <a:pPr/>
            <a:r>
              <a:t>normally ordered text</a:t>
            </a:r>
          </a:p>
        </p:txBody>
      </p:sp>
      <p:sp>
        <p:nvSpPr>
          <p:cNvPr id="381" name="texts with shuffled words"/>
          <p:cNvSpPr txBox="1"/>
          <p:nvPr/>
        </p:nvSpPr>
        <p:spPr>
          <a:xfrm>
            <a:off x="460648" y="10685130"/>
            <a:ext cx="691195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lumOff val="-29866"/>
                  </a:schemeClr>
                </a:solidFill>
              </a:defRPr>
            </a:lvl1pPr>
          </a:lstStyle>
          <a:p>
            <a:pPr/>
            <a:r>
              <a:t>texts with shuffled words</a:t>
            </a:r>
          </a:p>
        </p:txBody>
      </p:sp>
      <p:sp>
        <p:nvSpPr>
          <p:cNvPr id="382" name="Rounded Rectangle"/>
          <p:cNvSpPr/>
          <p:nvPr/>
        </p:nvSpPr>
        <p:spPr>
          <a:xfrm>
            <a:off x="7904990" y="6517358"/>
            <a:ext cx="11267742" cy="1737704"/>
          </a:xfrm>
          <a:prstGeom prst="roundRect">
            <a:avLst>
              <a:gd name="adj" fmla="val 16470"/>
            </a:avLst>
          </a:prstGeom>
          <a:solidFill>
            <a:schemeClr val="accent5">
              <a:hueOff val="-82419"/>
              <a:satOff val="-9513"/>
              <a:lumOff val="-16343"/>
              <a:alpha val="25162"/>
            </a:scheme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83" name="Rounded Rectangle"/>
          <p:cNvSpPr/>
          <p:nvPr/>
        </p:nvSpPr>
        <p:spPr>
          <a:xfrm>
            <a:off x="7904990" y="8467725"/>
            <a:ext cx="11267742" cy="1880552"/>
          </a:xfrm>
          <a:prstGeom prst="roundRect">
            <a:avLst>
              <a:gd name="adj" fmla="val 15219"/>
            </a:avLst>
          </a:prstGeom>
          <a:solidFill>
            <a:srgbClr val="00A1FF">
              <a:alpha val="25162"/>
            </a:srgb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84" name="Rounded Rectangle"/>
          <p:cNvSpPr/>
          <p:nvPr/>
        </p:nvSpPr>
        <p:spPr>
          <a:xfrm>
            <a:off x="7904990" y="10428771"/>
            <a:ext cx="11267742" cy="1737705"/>
          </a:xfrm>
          <a:prstGeom prst="roundRect">
            <a:avLst>
              <a:gd name="adj" fmla="val 16470"/>
            </a:avLst>
          </a:prstGeom>
          <a:solidFill>
            <a:schemeClr val="accent5">
              <a:hueOff val="-82419"/>
              <a:satOff val="-9513"/>
              <a:lumOff val="-16343"/>
              <a:alpha val="25162"/>
            </a:schemeClr>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pic>
        <p:nvPicPr>
          <p:cNvPr id="385" name="Line Shape" descr="Line Shape"/>
          <p:cNvPicPr>
            <a:picLocks noChangeAspect="0"/>
          </p:cNvPicPr>
          <p:nvPr/>
        </p:nvPicPr>
        <p:blipFill>
          <a:blip r:embed="rId3">
            <a:extLst/>
          </a:blip>
          <a:stretch>
            <a:fillRect/>
          </a:stretch>
        </p:blipFill>
        <p:spPr>
          <a:xfrm rot="16200000">
            <a:off x="19404399" y="9180237"/>
            <a:ext cx="2127546" cy="956666"/>
          </a:xfrm>
          <a:prstGeom prst="rect">
            <a:avLst/>
          </a:prstGeom>
        </p:spPr>
      </p:pic>
      <p:sp>
        <p:nvSpPr>
          <p:cNvPr id="387" name="robust answer"/>
          <p:cNvSpPr txBox="1"/>
          <p:nvPr/>
        </p:nvSpPr>
        <p:spPr>
          <a:xfrm>
            <a:off x="21608164" y="8927746"/>
            <a:ext cx="2505497"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robust answer</a:t>
            </a:r>
          </a:p>
        </p:txBody>
      </p:sp>
      <p:sp>
        <p:nvSpPr>
          <p:cNvPr id="388" name="Task: natural language inference…"/>
          <p:cNvSpPr txBox="1"/>
          <p:nvPr/>
        </p:nvSpPr>
        <p:spPr>
          <a:xfrm>
            <a:off x="392810" y="3218002"/>
            <a:ext cx="7047627" cy="40042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natural language inference</a:t>
            </a:r>
          </a:p>
          <a:p>
            <a:pPr>
              <a:defRPr i="1">
                <a:solidFill>
                  <a:srgbClr val="929292"/>
                </a:solidFill>
              </a:defRPr>
            </a:pPr>
            <a:r>
              <a:t>determining if “premise” sentence can infer the “hypothesis” sentence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pic>
        <p:nvPicPr>
          <p:cNvPr id="391" name="Image" descr="Image"/>
          <p:cNvPicPr>
            <a:picLocks noChangeAspect="1"/>
          </p:cNvPicPr>
          <p:nvPr/>
        </p:nvPicPr>
        <p:blipFill>
          <a:blip r:embed="rId2">
            <a:extLst/>
          </a:blip>
          <a:stretch>
            <a:fillRect/>
          </a:stretch>
        </p:blipFill>
        <p:spPr>
          <a:xfrm>
            <a:off x="1405618" y="4158596"/>
            <a:ext cx="8480478" cy="3553048"/>
          </a:xfrm>
          <a:prstGeom prst="rect">
            <a:avLst/>
          </a:prstGeom>
          <a:ln w="12700">
            <a:miter lim="400000"/>
          </a:ln>
        </p:spPr>
      </p:pic>
      <p:sp>
        <p:nvSpPr>
          <p:cNvPr id="392" name="Task: paraphrase if two sentences are duplicate"/>
          <p:cNvSpPr txBox="1"/>
          <p:nvPr/>
        </p:nvSpPr>
        <p:spPr>
          <a:xfrm>
            <a:off x="1275175" y="2600028"/>
            <a:ext cx="9949610" cy="1473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paraphrase</a:t>
            </a:r>
            <a:br/>
            <a:r>
              <a:rPr>
                <a:solidFill>
                  <a:srgbClr val="929292"/>
                </a:solidFill>
              </a:rPr>
              <a:t>if two sentences are duplicate</a:t>
            </a:r>
          </a:p>
        </p:txBody>
      </p:sp>
      <p:sp>
        <p:nvSpPr>
          <p:cNvPr id="393" name="Pham, Thang, et al. &quot;Out of Order: How important is the sequential order of words in a sentence in Natural Language Understanding tasks?.&quot; Findings of the Association for Computational Linguistics: ACL-IJCNLP 2021. 2021."/>
          <p:cNvSpPr txBox="1"/>
          <p:nvPr/>
        </p:nvSpPr>
        <p:spPr>
          <a:xfrm>
            <a:off x="676732" y="13165885"/>
            <a:ext cx="23030537"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Pham, Thang, et al. "Out of Order: How important is the sequential order of words in a sentence in Natural Language Understanding tasks?." </a:t>
            </a:r>
            <a:r>
              <a:rPr i="1"/>
              <a:t>Findings of the Association for Computational Linguistics: ACL-IJCNLP 2021</a:t>
            </a:r>
            <a:r>
              <a:t>. 2021.</a:t>
            </a:r>
          </a:p>
        </p:txBody>
      </p:sp>
      <p:pic>
        <p:nvPicPr>
          <p:cNvPr id="394" name="Image" descr="Image"/>
          <p:cNvPicPr>
            <a:picLocks noChangeAspect="1"/>
          </p:cNvPicPr>
          <p:nvPr/>
        </p:nvPicPr>
        <p:blipFill>
          <a:blip r:embed="rId3">
            <a:extLst/>
          </a:blip>
          <a:stretch>
            <a:fillRect/>
          </a:stretch>
        </p:blipFill>
        <p:spPr>
          <a:xfrm>
            <a:off x="11407377" y="4158596"/>
            <a:ext cx="11744675" cy="3553048"/>
          </a:xfrm>
          <a:prstGeom prst="rect">
            <a:avLst/>
          </a:prstGeom>
          <a:ln w="12700">
            <a:miter lim="400000"/>
          </a:ln>
        </p:spPr>
      </p:pic>
      <p:pic>
        <p:nvPicPr>
          <p:cNvPr id="395" name="Image" descr="Image"/>
          <p:cNvPicPr>
            <a:picLocks noChangeAspect="1"/>
          </p:cNvPicPr>
          <p:nvPr/>
        </p:nvPicPr>
        <p:blipFill>
          <a:blip r:embed="rId4">
            <a:extLst/>
          </a:blip>
          <a:stretch>
            <a:fillRect/>
          </a:stretch>
        </p:blipFill>
        <p:spPr>
          <a:xfrm>
            <a:off x="990740" y="9201915"/>
            <a:ext cx="16225966" cy="3768247"/>
          </a:xfrm>
          <a:prstGeom prst="rect">
            <a:avLst/>
          </a:prstGeom>
          <a:ln w="12700">
            <a:miter lim="400000"/>
          </a:ln>
        </p:spPr>
      </p:pic>
      <p:sp>
        <p:nvSpPr>
          <p:cNvPr id="396" name="Task: sentiment classification if the sentiment is positive or negative"/>
          <p:cNvSpPr txBox="1"/>
          <p:nvPr/>
        </p:nvSpPr>
        <p:spPr>
          <a:xfrm>
            <a:off x="11696431" y="2600028"/>
            <a:ext cx="10821635" cy="1473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sentiment classification</a:t>
            </a:r>
            <a:br/>
            <a:r>
              <a:rPr>
                <a:solidFill>
                  <a:srgbClr val="929292"/>
                </a:solidFill>
              </a:rPr>
              <a:t>if the sentiment is positive or negative </a:t>
            </a:r>
          </a:p>
        </p:txBody>
      </p:sp>
      <p:sp>
        <p:nvSpPr>
          <p:cNvPr id="397" name="Task: entailment if the sentence A contains the answer to question Q"/>
          <p:cNvSpPr txBox="1"/>
          <p:nvPr/>
        </p:nvSpPr>
        <p:spPr>
          <a:xfrm>
            <a:off x="1038972" y="7907367"/>
            <a:ext cx="15853010" cy="1473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entailment</a:t>
            </a:r>
            <a:br/>
            <a:r>
              <a:rPr>
                <a:solidFill>
                  <a:srgbClr val="929292"/>
                </a:solidFill>
              </a:rPr>
              <a:t>if the sentence A contains the answer to question Q</a:t>
            </a:r>
          </a:p>
        </p:txBody>
      </p:sp>
      <p:sp>
        <p:nvSpPr>
          <p:cNvPr id="398" name="LMs Are Robust to “Unnatural Language”"/>
          <p:cNvSpPr txBox="1"/>
          <p:nvPr>
            <p:ph type="title"/>
          </p:nvPr>
        </p:nvSpPr>
        <p:spPr>
          <a:xfrm>
            <a:off x="1206500" y="1079500"/>
            <a:ext cx="21971000" cy="1445948"/>
          </a:xfrm>
          <a:prstGeom prst="rect">
            <a:avLst/>
          </a:prstGeom>
        </p:spPr>
        <p:txBody>
          <a:bodyPr/>
          <a:lstStyle/>
          <a:p>
            <a:pPr/>
            <a:r>
              <a:t>LMs Are Robust to “Unnatural Language”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Different capabilities have different sensitivity to syntax corruption…"/>
          <p:cNvSpPr txBox="1"/>
          <p:nvPr>
            <p:ph type="body" sz="half" idx="1"/>
          </p:nvPr>
        </p:nvSpPr>
        <p:spPr>
          <a:xfrm>
            <a:off x="1206500" y="3096528"/>
            <a:ext cx="11574299" cy="10311225"/>
          </a:xfrm>
          <a:prstGeom prst="rect">
            <a:avLst/>
          </a:prstGeom>
        </p:spPr>
        <p:txBody>
          <a:bodyPr/>
          <a:lstStyle/>
          <a:p>
            <a:pPr marL="698500" indent="-698500">
              <a:spcBef>
                <a:spcPts val="5100"/>
              </a:spcBef>
              <a:buSzPct val="123000"/>
              <a:buChar char="•"/>
            </a:pPr>
            <a:r>
              <a:t>Different capabilities have different sensitivity to syntax corruption</a:t>
            </a:r>
          </a:p>
          <a:p>
            <a:pPr lvl="2" marL="1917700" indent="-698500">
              <a:spcBef>
                <a:spcPts val="5100"/>
              </a:spcBef>
              <a:buSzPct val="123000"/>
              <a:buChar char="•"/>
            </a:pPr>
            <a:r>
              <a:t>in </a:t>
            </a:r>
            <a:r>
              <a:rPr i="1"/>
              <a:t>sentence acceptability</a:t>
            </a:r>
            <a:r>
              <a:t>, naturally requires integrate syntax</a:t>
            </a:r>
          </a:p>
          <a:p>
            <a:pPr lvl="2" marL="1917700" indent="-698500">
              <a:spcBef>
                <a:spcPts val="5100"/>
              </a:spcBef>
              <a:buSzPct val="123000"/>
              <a:buChar char="•"/>
            </a:pPr>
            <a:r>
              <a:t>or when the meaning is reversed (A cause B v.s. B cause A)</a:t>
            </a:r>
          </a:p>
        </p:txBody>
      </p:sp>
      <p:sp>
        <p:nvSpPr>
          <p:cNvPr id="401"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pic>
        <p:nvPicPr>
          <p:cNvPr id="402" name="Image" descr="Image"/>
          <p:cNvPicPr>
            <a:picLocks noChangeAspect="1"/>
          </p:cNvPicPr>
          <p:nvPr/>
        </p:nvPicPr>
        <p:blipFill>
          <a:blip r:embed="rId2">
            <a:extLst/>
          </a:blip>
          <a:stretch>
            <a:fillRect/>
          </a:stretch>
        </p:blipFill>
        <p:spPr>
          <a:xfrm>
            <a:off x="13374608" y="7970183"/>
            <a:ext cx="10757243" cy="3730592"/>
          </a:xfrm>
          <a:prstGeom prst="rect">
            <a:avLst/>
          </a:prstGeom>
          <a:ln w="12700">
            <a:miter lim="400000"/>
          </a:ln>
        </p:spPr>
      </p:pic>
      <p:sp>
        <p:nvSpPr>
          <p:cNvPr id="403" name="Pham, Thang, et al. &quot;Out of Order: How important is the sequential order of words in a sentence in Natural Language Understanding tasks?.&quot; Findings of the Association for Computational Linguistics: ACL-IJCNLP 2021. 2021.…"/>
          <p:cNvSpPr txBox="1"/>
          <p:nvPr/>
        </p:nvSpPr>
        <p:spPr>
          <a:xfrm>
            <a:off x="676732" y="12690404"/>
            <a:ext cx="23500538" cy="9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Pham, Thang, et al. "Out of Order: How important is the sequential order of words in a sentence in Natural Language Understanding tasks?." </a:t>
            </a:r>
            <a:r>
              <a:rPr i="1"/>
              <a:t>Findings of the Association for Computational Linguistics: ACL-IJCNLP 2021</a:t>
            </a:r>
            <a:r>
              <a:t>. 2021.</a:t>
            </a:r>
          </a:p>
          <a:p>
            <a:pPr>
              <a:lnSpc>
                <a:spcPct val="100000"/>
              </a:lnSpc>
              <a:spcBef>
                <a:spcPts val="0"/>
              </a:spcBef>
              <a:defRPr sz="1800">
                <a:solidFill>
                  <a:srgbClr val="5E5E5E"/>
                </a:solidFill>
              </a:defRPr>
            </a:pPr>
            <a:r>
              <a:t>Huang, Kuan-Jung, and Adrian Staub. "The transposed-word effect does not require parallel word processing: Failure to notice transpositions with serial presentation of words." Psychonomic bulletin &amp; review 30.1 (2023): 393-400.</a:t>
            </a:r>
          </a:p>
          <a:p>
            <a:pPr>
              <a:lnSpc>
                <a:spcPct val="100000"/>
              </a:lnSpc>
              <a:spcBef>
                <a:spcPts val="0"/>
              </a:spcBef>
              <a:defRPr sz="1800">
                <a:solidFill>
                  <a:srgbClr val="5E5E5E"/>
                </a:solidFill>
              </a:defRPr>
            </a:pPr>
            <a:r>
              <a:t>Mirault, Jonathan, Joshua Snell, and Jonathan Grainger. "You that read wrong again! A transposed-word effect in grammaticality judgments." Psychological Science 29.12 (2018): 1922-1929.</a:t>
            </a:r>
          </a:p>
        </p:txBody>
      </p:sp>
      <p:sp>
        <p:nvSpPr>
          <p:cNvPr id="404" name="LMs Are Robust to “Unnatural Language”"/>
          <p:cNvSpPr txBox="1"/>
          <p:nvPr>
            <p:ph type="title"/>
          </p:nvPr>
        </p:nvSpPr>
        <p:spPr>
          <a:xfrm>
            <a:off x="1206500" y="1079500"/>
            <a:ext cx="21971000" cy="1445948"/>
          </a:xfrm>
          <a:prstGeom prst="rect">
            <a:avLst/>
          </a:prstGeom>
        </p:spPr>
        <p:txBody>
          <a:bodyPr/>
          <a:lstStyle/>
          <a:p>
            <a:pPr/>
            <a:r>
              <a:t>LMs Are Robust to “Unnatural Language”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Word Transposition Effect in Humans"/>
          <p:cNvSpPr txBox="1"/>
          <p:nvPr>
            <p:ph type="title"/>
          </p:nvPr>
        </p:nvSpPr>
        <p:spPr>
          <a:prstGeom prst="rect">
            <a:avLst/>
          </a:prstGeom>
        </p:spPr>
        <p:txBody>
          <a:bodyPr/>
          <a:lstStyle/>
          <a:p>
            <a:pPr/>
            <a:r>
              <a:t>Word Transposition Effect in Humans</a:t>
            </a:r>
          </a:p>
        </p:txBody>
      </p:sp>
      <p:sp>
        <p:nvSpPr>
          <p:cNvPr id="407"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08" name="Mirault, Jonathan, Joshua Snell, and Jonathan Grainger. &quot;You that read wrong again! A transposed-word effect in grammaticality judgments.&quot; Psychological Science 29.12 (2018): 1922-1929."/>
          <p:cNvSpPr txBox="1"/>
          <p:nvPr/>
        </p:nvSpPr>
        <p:spPr>
          <a:xfrm>
            <a:off x="676732" y="13214905"/>
            <a:ext cx="1947512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Mirault, Jonathan, Joshua Snell, and Jonathan Grainger. "You that read wrong again! A transposed-word effect in grammaticality judgments." Psychological Science 29.12 (2018): 1922-1929.</a:t>
            </a:r>
          </a:p>
        </p:txBody>
      </p:sp>
      <p:grpSp>
        <p:nvGrpSpPr>
          <p:cNvPr id="416" name="Group"/>
          <p:cNvGrpSpPr/>
          <p:nvPr/>
        </p:nvGrpSpPr>
        <p:grpSpPr>
          <a:xfrm>
            <a:off x="1254222" y="6836806"/>
            <a:ext cx="7520755" cy="4553881"/>
            <a:chOff x="0" y="0"/>
            <a:chExt cx="7520754" cy="4553879"/>
          </a:xfrm>
        </p:grpSpPr>
        <p:sp>
          <p:nvSpPr>
            <p:cNvPr id="409" name="Rectangle"/>
            <p:cNvSpPr/>
            <p:nvPr/>
          </p:nvSpPr>
          <p:spPr>
            <a:xfrm>
              <a:off x="0" y="0"/>
              <a:ext cx="7520755" cy="4553880"/>
            </a:xfrm>
            <a:prstGeom prst="rect">
              <a:avLst/>
            </a:prstGeom>
            <a:solidFill>
              <a:srgbClr val="EDEDED"/>
            </a:solidFill>
            <a:ln w="88900" cap="flat">
              <a:solidFill>
                <a:srgbClr val="5E5E5E"/>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410" name="Image" descr="Image"/>
            <p:cNvPicPr>
              <a:picLocks noChangeAspect="1"/>
            </p:cNvPicPr>
            <p:nvPr/>
          </p:nvPicPr>
          <p:blipFill>
            <a:blip r:embed="rId2">
              <a:extLst/>
            </a:blip>
            <a:srcRect l="65967" t="25522" r="0" b="54202"/>
            <a:stretch>
              <a:fillRect/>
            </a:stretch>
          </p:blipFill>
          <p:spPr>
            <a:xfrm>
              <a:off x="378125" y="278783"/>
              <a:ext cx="7002020" cy="1886037"/>
            </a:xfrm>
            <a:prstGeom prst="rect">
              <a:avLst/>
            </a:prstGeom>
            <a:ln w="12700" cap="flat">
              <a:noFill/>
              <a:miter lim="400000"/>
            </a:ln>
            <a:effectLst/>
          </p:spPr>
        </p:pic>
        <p:pic>
          <p:nvPicPr>
            <p:cNvPr id="411" name="Image" descr="Image"/>
            <p:cNvPicPr>
              <a:picLocks noChangeAspect="1"/>
            </p:cNvPicPr>
            <p:nvPr/>
          </p:nvPicPr>
          <p:blipFill>
            <a:blip r:embed="rId2">
              <a:extLst/>
            </a:blip>
            <a:srcRect l="64935" t="59341" r="0" b="17484"/>
            <a:stretch>
              <a:fillRect/>
            </a:stretch>
          </p:blipFill>
          <p:spPr>
            <a:xfrm>
              <a:off x="140610" y="2119388"/>
              <a:ext cx="7214365" cy="2155708"/>
            </a:xfrm>
            <a:prstGeom prst="rect">
              <a:avLst/>
            </a:prstGeom>
            <a:ln w="12700" cap="flat">
              <a:noFill/>
              <a:miter lim="400000"/>
            </a:ln>
            <a:effectLst/>
          </p:spPr>
        </p:pic>
        <p:pic>
          <p:nvPicPr>
            <p:cNvPr id="412" name="Rounded Rectangle Rounded rectangle" descr="Rounded Rectangle Rounded rectangle"/>
            <p:cNvPicPr>
              <a:picLocks noChangeAspect="0"/>
            </p:cNvPicPr>
            <p:nvPr/>
          </p:nvPicPr>
          <p:blipFill>
            <a:blip r:embed="rId3">
              <a:extLst/>
            </a:blip>
            <a:stretch>
              <a:fillRect/>
            </a:stretch>
          </p:blipFill>
          <p:spPr>
            <a:xfrm>
              <a:off x="601069" y="650387"/>
              <a:ext cx="6293599" cy="872894"/>
            </a:xfrm>
            <a:prstGeom prst="rect">
              <a:avLst/>
            </a:prstGeom>
            <a:effectLst/>
          </p:spPr>
        </p:pic>
        <p:pic>
          <p:nvPicPr>
            <p:cNvPr id="414" name="Rounded Rectangle Rounded rectangle" descr="Rounded Rectangle Rounded rectangle"/>
            <p:cNvPicPr>
              <a:picLocks noChangeAspect="0"/>
            </p:cNvPicPr>
            <p:nvPr/>
          </p:nvPicPr>
          <p:blipFill>
            <a:blip r:embed="rId4">
              <a:extLst/>
            </a:blip>
            <a:stretch>
              <a:fillRect/>
            </a:stretch>
          </p:blipFill>
          <p:spPr>
            <a:xfrm>
              <a:off x="575899" y="2760731"/>
              <a:ext cx="6293600" cy="872894"/>
            </a:xfrm>
            <a:prstGeom prst="rect">
              <a:avLst/>
            </a:prstGeom>
            <a:effectLst/>
          </p:spPr>
        </p:pic>
      </p:grpSp>
      <p:pic>
        <p:nvPicPr>
          <p:cNvPr id="417" name="Image" descr="Image"/>
          <p:cNvPicPr>
            <a:picLocks noChangeAspect="1"/>
          </p:cNvPicPr>
          <p:nvPr/>
        </p:nvPicPr>
        <p:blipFill>
          <a:blip r:embed="rId5">
            <a:extLst/>
          </a:blip>
          <a:srcRect l="51626" t="0" r="0" b="0"/>
          <a:stretch>
            <a:fillRect/>
          </a:stretch>
        </p:blipFill>
        <p:spPr>
          <a:xfrm>
            <a:off x="9900086" y="2707021"/>
            <a:ext cx="6585820" cy="10351268"/>
          </a:xfrm>
          <a:prstGeom prst="rect">
            <a:avLst/>
          </a:prstGeom>
          <a:ln w="12700">
            <a:miter lim="400000"/>
          </a:ln>
        </p:spPr>
      </p:pic>
      <p:sp>
        <p:nvSpPr>
          <p:cNvPr id="418" name="Task: is the new sentence grammatically correct?"/>
          <p:cNvSpPr txBox="1"/>
          <p:nvPr/>
        </p:nvSpPr>
        <p:spPr>
          <a:xfrm>
            <a:off x="1226154" y="3907099"/>
            <a:ext cx="9949611" cy="1473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is the new sentence grammatically correct?</a:t>
            </a:r>
          </a:p>
        </p:txBody>
      </p:sp>
      <p:sp>
        <p:nvSpPr>
          <p:cNvPr id="419" name="Task: tell if the sentence is grammatical or not…"/>
          <p:cNvSpPr txBox="1"/>
          <p:nvPr/>
        </p:nvSpPr>
        <p:spPr>
          <a:xfrm>
            <a:off x="13688193" y="4143802"/>
            <a:ext cx="9949611" cy="466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Task:</a:t>
            </a:r>
            <a:r>
              <a:t> tell if the sentence is grammatical or not</a:t>
            </a:r>
          </a:p>
          <a:p>
            <a:pPr/>
            <a:r>
              <a:rPr b="1"/>
              <a:t>Observation</a:t>
            </a:r>
            <a:r>
              <a:t>: if the sentence is word-transposed from original sentence, it is less recognizable  (high error)</a:t>
            </a:r>
          </a:p>
        </p:txBody>
      </p:sp>
      <p:sp>
        <p:nvSpPr>
          <p:cNvPr id="420" name="Rounded Rectangle"/>
          <p:cNvSpPr/>
          <p:nvPr/>
        </p:nvSpPr>
        <p:spPr>
          <a:xfrm>
            <a:off x="11557000" y="3040720"/>
            <a:ext cx="1270000" cy="9848436"/>
          </a:xfrm>
          <a:prstGeom prst="roundRect">
            <a:avLst>
              <a:gd name="adj" fmla="val 15168"/>
            </a:avLst>
          </a:prstGeom>
          <a:ln w="1016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Hidden Features Encode Local Syntax"/>
          <p:cNvSpPr txBox="1"/>
          <p:nvPr>
            <p:ph type="title"/>
          </p:nvPr>
        </p:nvSpPr>
        <p:spPr>
          <a:prstGeom prst="rect">
            <a:avLst/>
          </a:prstGeom>
        </p:spPr>
        <p:txBody>
          <a:bodyPr/>
          <a:lstStyle/>
          <a:p>
            <a:pPr/>
            <a:r>
              <a:t>Hidden Features Encode Local Syntax</a:t>
            </a:r>
          </a:p>
        </p:txBody>
      </p:sp>
      <p:pic>
        <p:nvPicPr>
          <p:cNvPr id="423" name="Image" descr="Image"/>
          <p:cNvPicPr>
            <a:picLocks noChangeAspect="1"/>
          </p:cNvPicPr>
          <p:nvPr/>
        </p:nvPicPr>
        <p:blipFill>
          <a:blip r:embed="rId2">
            <a:extLst/>
          </a:blip>
          <a:stretch>
            <a:fillRect/>
          </a:stretch>
        </p:blipFill>
        <p:spPr>
          <a:xfrm>
            <a:off x="1301711" y="6070127"/>
            <a:ext cx="21780578" cy="5583387"/>
          </a:xfrm>
          <a:prstGeom prst="rect">
            <a:avLst/>
          </a:prstGeom>
          <a:ln w="12700">
            <a:miter lim="400000"/>
          </a:ln>
        </p:spPr>
      </p:pic>
      <p:sp>
        <p:nvSpPr>
          <p:cNvPr id="424"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25" name="Allen-Zhu, Zeyuan, and Yuanzhi Li. &quot;Physics of language models: Part 1, context-free grammar.&quot; arXiv preprint arXiv:2305.13673 (2023)."/>
          <p:cNvSpPr txBox="1"/>
          <p:nvPr/>
        </p:nvSpPr>
        <p:spPr>
          <a:xfrm>
            <a:off x="5239016" y="13078816"/>
            <a:ext cx="1390596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1, context-free grammar." </a:t>
            </a:r>
            <a:r>
              <a:rPr i="1"/>
              <a:t>arXiv preprint arXiv:2305.13673</a:t>
            </a:r>
            <a:r>
              <a:t> (2023).</a:t>
            </a:r>
          </a:p>
        </p:txBody>
      </p:sp>
      <p:sp>
        <p:nvSpPr>
          <p:cNvPr id="426" name="Probing: predicting each word’s syntax within hidden features"/>
          <p:cNvSpPr txBox="1"/>
          <p:nvPr>
            <p:ph type="body" sz="quarter" idx="1"/>
          </p:nvPr>
        </p:nvSpPr>
        <p:spPr>
          <a:xfrm>
            <a:off x="1440063" y="3503474"/>
            <a:ext cx="21971001" cy="1577779"/>
          </a:xfrm>
          <a:prstGeom prst="rect">
            <a:avLst/>
          </a:prstGeom>
        </p:spPr>
        <p:txBody>
          <a:bodyPr/>
          <a:lstStyle/>
          <a:p>
            <a:pPr/>
            <a:r>
              <a:rPr b="1"/>
              <a:t>Probing</a:t>
            </a:r>
            <a:r>
              <a:t>: predicting each word’s syntax within hidden features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Hidden Features Encode Syntax-Parsing Features"/>
          <p:cNvSpPr txBox="1"/>
          <p:nvPr>
            <p:ph type="title"/>
          </p:nvPr>
        </p:nvSpPr>
        <p:spPr>
          <a:xfrm>
            <a:off x="1206500" y="1079500"/>
            <a:ext cx="21971000" cy="2039141"/>
          </a:xfrm>
          <a:prstGeom prst="rect">
            <a:avLst/>
          </a:prstGeom>
        </p:spPr>
        <p:txBody>
          <a:bodyPr/>
          <a:lstStyle>
            <a:lvl1pPr defTabSz="2145738">
              <a:defRPr spc="-149" sz="7480"/>
            </a:lvl1pPr>
          </a:lstStyle>
          <a:p>
            <a:pPr/>
            <a:r>
              <a:t>Hidden Features Encode Syntax-Parsing Features</a:t>
            </a:r>
          </a:p>
        </p:txBody>
      </p:sp>
      <p:pic>
        <p:nvPicPr>
          <p:cNvPr id="429" name="Image" descr="Image"/>
          <p:cNvPicPr>
            <a:picLocks noChangeAspect="1"/>
          </p:cNvPicPr>
          <p:nvPr/>
        </p:nvPicPr>
        <p:blipFill>
          <a:blip r:embed="rId2">
            <a:extLst/>
          </a:blip>
          <a:srcRect l="0" t="44436" r="0" b="0"/>
          <a:stretch>
            <a:fillRect/>
          </a:stretch>
        </p:blipFill>
        <p:spPr>
          <a:xfrm>
            <a:off x="281286" y="4155411"/>
            <a:ext cx="24037353" cy="6329530"/>
          </a:xfrm>
          <a:prstGeom prst="rect">
            <a:avLst/>
          </a:prstGeom>
          <a:ln w="12700">
            <a:miter lim="400000"/>
          </a:ln>
        </p:spPr>
      </p:pic>
      <p:sp>
        <p:nvSpPr>
          <p:cNvPr id="430"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31" name="Allen-Zhu, Zeyuan, and Yuanzhi Li. &quot;Physics of language models: Part 1, context-free grammar.&quot; arXiv preprint arXiv:2305.13673 (2023)."/>
          <p:cNvSpPr txBox="1"/>
          <p:nvPr/>
        </p:nvSpPr>
        <p:spPr>
          <a:xfrm>
            <a:off x="5239016" y="13078816"/>
            <a:ext cx="13905968"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1, context-free grammar." </a:t>
            </a:r>
            <a:r>
              <a:rPr i="1"/>
              <a:t>arXiv preprint arXiv:2305.13673</a:t>
            </a:r>
            <a:r>
              <a:t> (2023).</a:t>
            </a:r>
          </a:p>
        </p:txBody>
      </p:sp>
      <p:sp>
        <p:nvSpPr>
          <p:cNvPr id="432" name="Probing: if hidden features can recover computational features useful for paring syntax"/>
          <p:cNvSpPr txBox="1"/>
          <p:nvPr/>
        </p:nvSpPr>
        <p:spPr>
          <a:xfrm>
            <a:off x="421537" y="11521544"/>
            <a:ext cx="2375702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Probing</a:t>
            </a:r>
            <a:r>
              <a:t>: if hidden features can recover computational features useful for paring syntax</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Word Embeddings Encode Syntactic Roles"/>
          <p:cNvSpPr txBox="1"/>
          <p:nvPr>
            <p:ph type="title"/>
          </p:nvPr>
        </p:nvSpPr>
        <p:spPr>
          <a:prstGeom prst="rect">
            <a:avLst/>
          </a:prstGeom>
        </p:spPr>
        <p:txBody>
          <a:bodyPr/>
          <a:lstStyle/>
          <a:p>
            <a:pPr/>
            <a:r>
              <a:t>Word Embeddings Encode Syntactic Roles</a:t>
            </a:r>
          </a:p>
        </p:txBody>
      </p:sp>
      <p:sp>
        <p:nvSpPr>
          <p:cNvPr id="435" name="In a synthetic language, word embeddings are grouped by syntactic roles"/>
          <p:cNvSpPr txBox="1"/>
          <p:nvPr/>
        </p:nvSpPr>
        <p:spPr>
          <a:xfrm>
            <a:off x="11511371" y="3149699"/>
            <a:ext cx="12910780"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In a synthetic language, word embeddings are grouped by syntactic roles</a:t>
            </a:r>
          </a:p>
        </p:txBody>
      </p:sp>
      <p:sp>
        <p:nvSpPr>
          <p:cNvPr id="436"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37" name="Allen-Zhu, Zeyuan, and Yuanzhi Li. &quot;Physics of language models: Part 1, context-free grammar.&quot; arXiv preprint arXiv:2305.13673 (2023).…"/>
          <p:cNvSpPr txBox="1"/>
          <p:nvPr/>
        </p:nvSpPr>
        <p:spPr>
          <a:xfrm>
            <a:off x="851702" y="12988136"/>
            <a:ext cx="21807527"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1, context-free grammar." </a:t>
            </a:r>
            <a:r>
              <a:rPr i="1"/>
              <a:t>arXiv preprint arXiv:2305.13673</a:t>
            </a:r>
            <a:r>
              <a:t> (2023).</a:t>
            </a:r>
          </a:p>
          <a:p>
            <a:pPr>
              <a:lnSpc>
                <a:spcPct val="100000"/>
              </a:lnSpc>
              <a:spcBef>
                <a:spcPts val="0"/>
              </a:spcBef>
              <a:defRPr sz="1800">
                <a:solidFill>
                  <a:srgbClr val="5E5E5E"/>
                </a:solidFill>
              </a:defRPr>
            </a:pPr>
            <a:r>
              <a:t>Andreas, Jacob, and Dan Klein. "How much do word embeddings encode about syntax?." Proceedings of the 52nd Annual Meeting of the Association for Computational Linguistics (Volume 2: Short Papers). 2014.</a:t>
            </a:r>
          </a:p>
        </p:txBody>
      </p:sp>
      <p:grpSp>
        <p:nvGrpSpPr>
          <p:cNvPr id="447" name="Group"/>
          <p:cNvGrpSpPr/>
          <p:nvPr/>
        </p:nvGrpSpPr>
        <p:grpSpPr>
          <a:xfrm>
            <a:off x="11007975" y="5109163"/>
            <a:ext cx="12588905" cy="7243874"/>
            <a:chOff x="0" y="0"/>
            <a:chExt cx="12588903" cy="7243873"/>
          </a:xfrm>
        </p:grpSpPr>
        <p:pic>
          <p:nvPicPr>
            <p:cNvPr id="438" name="Image" descr="Image"/>
            <p:cNvPicPr>
              <a:picLocks noChangeAspect="1"/>
            </p:cNvPicPr>
            <p:nvPr/>
          </p:nvPicPr>
          <p:blipFill>
            <a:blip r:embed="rId2">
              <a:extLst/>
            </a:blip>
            <a:stretch>
              <a:fillRect/>
            </a:stretch>
          </p:blipFill>
          <p:spPr>
            <a:xfrm>
              <a:off x="0" y="0"/>
              <a:ext cx="12588904" cy="7243874"/>
            </a:xfrm>
            <a:prstGeom prst="rect">
              <a:avLst/>
            </a:prstGeom>
            <a:ln w="12700" cap="flat">
              <a:noFill/>
              <a:miter lim="400000"/>
            </a:ln>
            <a:effectLst/>
          </p:spPr>
        </p:pic>
        <p:sp>
          <p:nvSpPr>
            <p:cNvPr id="439" name="Rounded Rectangle"/>
            <p:cNvSpPr/>
            <p:nvPr/>
          </p:nvSpPr>
          <p:spPr>
            <a:xfrm>
              <a:off x="1885332" y="997287"/>
              <a:ext cx="2097338" cy="1383404"/>
            </a:xfrm>
            <a:prstGeom prst="roundRect">
              <a:avLst>
                <a:gd name="adj" fmla="val 15000"/>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0" name="Rounded Rectangle"/>
            <p:cNvSpPr/>
            <p:nvPr/>
          </p:nvSpPr>
          <p:spPr>
            <a:xfrm>
              <a:off x="3935251" y="2392420"/>
              <a:ext cx="1285570" cy="865858"/>
            </a:xfrm>
            <a:prstGeom prst="roundRect">
              <a:avLst>
                <a:gd name="adj" fmla="val 15000"/>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1" name="Rounded Rectangle"/>
            <p:cNvSpPr/>
            <p:nvPr/>
          </p:nvSpPr>
          <p:spPr>
            <a:xfrm>
              <a:off x="5187150" y="3252623"/>
              <a:ext cx="1285569" cy="865858"/>
            </a:xfrm>
            <a:prstGeom prst="roundRect">
              <a:avLst>
                <a:gd name="adj" fmla="val 15000"/>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2" name="Rounded Rectangle"/>
            <p:cNvSpPr/>
            <p:nvPr/>
          </p:nvSpPr>
          <p:spPr>
            <a:xfrm>
              <a:off x="6450718" y="4156667"/>
              <a:ext cx="794721" cy="492656"/>
            </a:xfrm>
            <a:prstGeom prst="roundRect">
              <a:avLst>
                <a:gd name="adj" fmla="val 16474"/>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3" name="Rounded Rectangle"/>
            <p:cNvSpPr/>
            <p:nvPr/>
          </p:nvSpPr>
          <p:spPr>
            <a:xfrm>
              <a:off x="7191066" y="4671932"/>
              <a:ext cx="1091340" cy="767535"/>
            </a:xfrm>
            <a:prstGeom prst="roundRect">
              <a:avLst>
                <a:gd name="adj" fmla="val 14521"/>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4" name="Rounded Rectangle"/>
            <p:cNvSpPr/>
            <p:nvPr/>
          </p:nvSpPr>
          <p:spPr>
            <a:xfrm>
              <a:off x="8279269" y="5473666"/>
              <a:ext cx="885760" cy="597764"/>
            </a:xfrm>
            <a:prstGeom prst="roundRect">
              <a:avLst>
                <a:gd name="adj" fmla="val 15133"/>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5" name="Rounded Rectangle"/>
            <p:cNvSpPr/>
            <p:nvPr/>
          </p:nvSpPr>
          <p:spPr>
            <a:xfrm>
              <a:off x="9183313" y="6050318"/>
              <a:ext cx="705838" cy="575783"/>
            </a:xfrm>
            <a:prstGeom prst="roundRect">
              <a:avLst>
                <a:gd name="adj" fmla="val 15133"/>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46" name="Rounded Rectangle"/>
            <p:cNvSpPr/>
            <p:nvPr/>
          </p:nvSpPr>
          <p:spPr>
            <a:xfrm>
              <a:off x="9923660" y="6648170"/>
              <a:ext cx="602570" cy="403614"/>
            </a:xfrm>
            <a:prstGeom prst="roundRect">
              <a:avLst>
                <a:gd name="adj" fmla="val 18429"/>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pic>
        <p:nvPicPr>
          <p:cNvPr id="448" name="Image" descr="Image"/>
          <p:cNvPicPr>
            <a:picLocks noChangeAspect="1"/>
          </p:cNvPicPr>
          <p:nvPr/>
        </p:nvPicPr>
        <p:blipFill>
          <a:blip r:embed="rId3">
            <a:extLst/>
          </a:blip>
          <a:stretch>
            <a:fillRect/>
          </a:stretch>
        </p:blipFill>
        <p:spPr>
          <a:xfrm>
            <a:off x="1785504" y="5829867"/>
            <a:ext cx="6494181" cy="6457514"/>
          </a:xfrm>
          <a:prstGeom prst="rect">
            <a:avLst/>
          </a:prstGeom>
          <a:ln w="25400">
            <a:solidFill>
              <a:srgbClr val="5E5E5E"/>
            </a:solidFill>
            <a:miter lim="400000"/>
          </a:ln>
        </p:spPr>
      </p:pic>
      <p:sp>
        <p:nvSpPr>
          <p:cNvPr id="449" name="In natural language, word embeddings reflect a reflect their syntax roles"/>
          <p:cNvSpPr txBox="1"/>
          <p:nvPr/>
        </p:nvSpPr>
        <p:spPr>
          <a:xfrm>
            <a:off x="231389" y="3435060"/>
            <a:ext cx="10826083"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In natural language, word embeddings reflect a reflect their syntax roles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LMs Uses Attention to Utilize Syntax"/>
          <p:cNvSpPr txBox="1"/>
          <p:nvPr>
            <p:ph type="title"/>
          </p:nvPr>
        </p:nvSpPr>
        <p:spPr>
          <a:prstGeom prst="rect">
            <a:avLst/>
          </a:prstGeom>
        </p:spPr>
        <p:txBody>
          <a:bodyPr/>
          <a:lstStyle/>
          <a:p>
            <a:pPr/>
            <a:r>
              <a:t>LMs Uses Attention to Utilize Syntax</a:t>
            </a:r>
          </a:p>
        </p:txBody>
      </p:sp>
      <p:sp>
        <p:nvSpPr>
          <p:cNvPr id="452"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53" name="Elhage, Nelson, et al. &quot;A mathematical framework for transformer circuits.&quot; Transformer Circuits Thread 1.1 (2021): 12.…"/>
          <p:cNvSpPr txBox="1"/>
          <p:nvPr/>
        </p:nvSpPr>
        <p:spPr>
          <a:xfrm>
            <a:off x="808805" y="12763934"/>
            <a:ext cx="18109464" cy="9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Elhage, Nelson, et al. "A mathematical framework for transformer circuits." Transformer Circuits Thread 1.1 (2021): 12.</a:t>
            </a:r>
          </a:p>
          <a:p>
            <a:pPr>
              <a:lnSpc>
                <a:spcPct val="100000"/>
              </a:lnSpc>
              <a:spcBef>
                <a:spcPts val="0"/>
              </a:spcBef>
              <a:defRPr sz="1800">
                <a:solidFill>
                  <a:srgbClr val="5E5E5E"/>
                </a:solidFill>
              </a:defRPr>
            </a:pPr>
            <a:r>
              <a:t>Wang, Kevin Ro, et al. "Interpretability in the Wild: a Circuit for Indirect Object Identification in GPT-2 Small." </a:t>
            </a:r>
            <a:r>
              <a:rPr i="1"/>
              <a:t>The Eleventh International Conference on Learning Representations</a:t>
            </a:r>
            <a:r>
              <a:t>.</a:t>
            </a:r>
          </a:p>
          <a:p>
            <a:pPr>
              <a:lnSpc>
                <a:spcPct val="100000"/>
              </a:lnSpc>
              <a:spcBef>
                <a:spcPts val="0"/>
              </a:spcBef>
              <a:defRPr sz="1800">
                <a:solidFill>
                  <a:srgbClr val="5E5E5E"/>
                </a:solidFill>
              </a:defRPr>
            </a:pPr>
            <a:r>
              <a:t>Zhang, Shizhuo Dylan, et al. "Can transformers learn to solve problems recursively?." arXiv preprint arXiv:2305.14699 (2023).</a:t>
            </a:r>
          </a:p>
        </p:txBody>
      </p:sp>
      <p:sp>
        <p:nvSpPr>
          <p:cNvPr id="454" name="Attention heads that close parentheses"/>
          <p:cNvSpPr txBox="1"/>
          <p:nvPr/>
        </p:nvSpPr>
        <p:spPr>
          <a:xfrm>
            <a:off x="1153804" y="6896654"/>
            <a:ext cx="6127849" cy="1485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vl1pPr>
          </a:lstStyle>
          <a:p>
            <a:pPr/>
            <a:r>
              <a:t>Attention heads that close parentheses</a:t>
            </a:r>
          </a:p>
        </p:txBody>
      </p:sp>
      <p:pic>
        <p:nvPicPr>
          <p:cNvPr id="455" name="Image" descr="Image"/>
          <p:cNvPicPr>
            <a:picLocks noChangeAspect="1"/>
          </p:cNvPicPr>
          <p:nvPr/>
        </p:nvPicPr>
        <p:blipFill>
          <a:blip r:embed="rId2">
            <a:extLst/>
          </a:blip>
          <a:stretch>
            <a:fillRect/>
          </a:stretch>
        </p:blipFill>
        <p:spPr>
          <a:xfrm>
            <a:off x="7828970" y="5267724"/>
            <a:ext cx="14312990" cy="474308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e Increasingly Rely on LMs"/>
          <p:cNvSpPr txBox="1"/>
          <p:nvPr>
            <p:ph type="title"/>
          </p:nvPr>
        </p:nvSpPr>
        <p:spPr>
          <a:prstGeom prst="rect">
            <a:avLst/>
          </a:prstGeom>
        </p:spPr>
        <p:txBody>
          <a:bodyPr/>
          <a:lstStyle/>
          <a:p>
            <a:pPr/>
            <a:r>
              <a:t>We Increasingly Rely on LMs</a:t>
            </a:r>
          </a:p>
        </p:txBody>
      </p:sp>
      <p:sp>
        <p:nvSpPr>
          <p:cNvPr id="179" name="yet we still do not fully understand them."/>
          <p:cNvSpPr txBox="1"/>
          <p:nvPr/>
        </p:nvSpPr>
        <p:spPr>
          <a:xfrm>
            <a:off x="1235781" y="2576155"/>
            <a:ext cx="16323472" cy="944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825500">
              <a:lnSpc>
                <a:spcPct val="100000"/>
              </a:lnSpc>
              <a:spcBef>
                <a:spcPts val="0"/>
              </a:spcBef>
              <a:defRPr sz="5500"/>
            </a:lvl1pPr>
          </a:lstStyle>
          <a:p>
            <a:pPr/>
            <a:r>
              <a:t>yet we still do not fully understand them.</a:t>
            </a:r>
          </a:p>
        </p:txBody>
      </p:sp>
      <p:sp>
        <p:nvSpPr>
          <p:cNvPr id="180" name="Robot"/>
          <p:cNvSpPr/>
          <p:nvPr/>
        </p:nvSpPr>
        <p:spPr>
          <a:xfrm>
            <a:off x="1341700" y="4356448"/>
            <a:ext cx="5380357" cy="8040124"/>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2F2F2"/>
          </a:solidFill>
          <a:ln w="1143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81" name="“Can you solve this problem for me? It is too hard for me”"/>
          <p:cNvSpPr/>
          <p:nvPr/>
        </p:nvSpPr>
        <p:spPr>
          <a:xfrm>
            <a:off x="7216483" y="3732472"/>
            <a:ext cx="14941154" cy="1900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2" y="0"/>
                </a:moveTo>
                <a:cubicBezTo>
                  <a:pt x="825" y="0"/>
                  <a:pt x="714" y="872"/>
                  <a:pt x="714" y="1948"/>
                </a:cubicBezTo>
                <a:lnTo>
                  <a:pt x="714" y="14352"/>
                </a:lnTo>
                <a:lnTo>
                  <a:pt x="0" y="21600"/>
                </a:lnTo>
                <a:lnTo>
                  <a:pt x="1185" y="17807"/>
                </a:lnTo>
                <a:lnTo>
                  <a:pt x="21352" y="17807"/>
                </a:lnTo>
                <a:cubicBezTo>
                  <a:pt x="21489" y="17807"/>
                  <a:pt x="21600" y="16935"/>
                  <a:pt x="21600" y="15858"/>
                </a:cubicBezTo>
                <a:lnTo>
                  <a:pt x="21600" y="1948"/>
                </a:lnTo>
                <a:cubicBezTo>
                  <a:pt x="21600" y="872"/>
                  <a:pt x="21489" y="0"/>
                  <a:pt x="21352" y="0"/>
                </a:cubicBezTo>
                <a:lnTo>
                  <a:pt x="962" y="0"/>
                </a:lnTo>
                <a:close/>
              </a:path>
            </a:pathLst>
          </a:custGeom>
          <a:solidFill>
            <a:srgbClr val="E8E8E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solidFill>
                  <a:srgbClr val="5E5E5E"/>
                </a:solidFill>
                <a:latin typeface="Helvetica Neue Medium"/>
                <a:ea typeface="Helvetica Neue Medium"/>
                <a:cs typeface="Helvetica Neue Medium"/>
                <a:sym typeface="Helvetica Neue Medium"/>
              </a:defRPr>
            </a:lvl1pPr>
          </a:lstStyle>
          <a:p>
            <a:pPr/>
            <a:r>
              <a:t>“Can you solve this problem for me? It is too hard for me”</a:t>
            </a:r>
          </a:p>
        </p:txBody>
      </p:sp>
      <p:sp>
        <p:nvSpPr>
          <p:cNvPr id="182" name="(Are they intelligent enough to solve it, or do they pretend to be doing so?)"/>
          <p:cNvSpPr txBox="1"/>
          <p:nvPr/>
        </p:nvSpPr>
        <p:spPr>
          <a:xfrm>
            <a:off x="8592354" y="5136825"/>
            <a:ext cx="14074296" cy="1485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hueOff val="-82419"/>
                    <a:satOff val="-9513"/>
                    <a:lumOff val="-16343"/>
                  </a:schemeClr>
                </a:solidFill>
              </a:defRPr>
            </a:lvl1pPr>
          </a:lstStyle>
          <a:p>
            <a:pPr/>
            <a:r>
              <a:t>(Are they intelligent enough to solve it, or do they pretend to be doing so?)</a:t>
            </a:r>
          </a:p>
        </p:txBody>
      </p:sp>
      <p:sp>
        <p:nvSpPr>
          <p:cNvPr id="183" name="“Could you tell me of all the kings who have ruled over Europe?”"/>
          <p:cNvSpPr/>
          <p:nvPr/>
        </p:nvSpPr>
        <p:spPr>
          <a:xfrm>
            <a:off x="7457226" y="6951957"/>
            <a:ext cx="15204282" cy="1566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1" y="0"/>
                </a:moveTo>
                <a:cubicBezTo>
                  <a:pt x="516" y="0"/>
                  <a:pt x="407" y="1058"/>
                  <a:pt x="407" y="2364"/>
                </a:cubicBezTo>
                <a:lnTo>
                  <a:pt x="407" y="7528"/>
                </a:lnTo>
                <a:lnTo>
                  <a:pt x="0" y="9990"/>
                </a:lnTo>
                <a:lnTo>
                  <a:pt x="407" y="12452"/>
                </a:lnTo>
                <a:lnTo>
                  <a:pt x="407" y="19236"/>
                </a:lnTo>
                <a:cubicBezTo>
                  <a:pt x="407" y="20542"/>
                  <a:pt x="516" y="21600"/>
                  <a:pt x="651" y="21600"/>
                </a:cubicBezTo>
                <a:lnTo>
                  <a:pt x="21356" y="21600"/>
                </a:lnTo>
                <a:cubicBezTo>
                  <a:pt x="21491" y="21600"/>
                  <a:pt x="21600" y="20542"/>
                  <a:pt x="21600" y="19236"/>
                </a:cubicBezTo>
                <a:lnTo>
                  <a:pt x="21600" y="2364"/>
                </a:lnTo>
                <a:cubicBezTo>
                  <a:pt x="21600" y="1058"/>
                  <a:pt x="21491" y="0"/>
                  <a:pt x="21356" y="0"/>
                </a:cubicBezTo>
                <a:lnTo>
                  <a:pt x="651" y="0"/>
                </a:lnTo>
                <a:close/>
              </a:path>
            </a:pathLst>
          </a:custGeom>
          <a:solidFill>
            <a:srgbClr val="E8E8E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solidFill>
                  <a:srgbClr val="5E5E5E"/>
                </a:solidFill>
                <a:latin typeface="Helvetica Neue Medium"/>
                <a:ea typeface="Helvetica Neue Medium"/>
                <a:cs typeface="Helvetica Neue Medium"/>
                <a:sym typeface="Helvetica Neue Medium"/>
              </a:defRPr>
            </a:lvl1pPr>
          </a:lstStyle>
          <a:p>
            <a:pPr/>
            <a:r>
              <a:t>“Could you tell me of all the kings who have ruled over Europe?”</a:t>
            </a:r>
          </a:p>
        </p:txBody>
      </p:sp>
      <p:sp>
        <p:nvSpPr>
          <p:cNvPr id="184" name="“Why did you perform bad on this task?”"/>
          <p:cNvSpPr/>
          <p:nvPr/>
        </p:nvSpPr>
        <p:spPr>
          <a:xfrm>
            <a:off x="7459526" y="10437201"/>
            <a:ext cx="9051926" cy="1629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11" y="4972"/>
                </a:lnTo>
                <a:lnTo>
                  <a:pt x="411" y="19327"/>
                </a:lnTo>
                <a:cubicBezTo>
                  <a:pt x="411" y="20583"/>
                  <a:pt x="594" y="21600"/>
                  <a:pt x="820" y="21600"/>
                </a:cubicBezTo>
                <a:lnTo>
                  <a:pt x="21191" y="21600"/>
                </a:lnTo>
                <a:cubicBezTo>
                  <a:pt x="21417" y="21600"/>
                  <a:pt x="21600" y="20583"/>
                  <a:pt x="21600" y="19327"/>
                </a:cubicBezTo>
                <a:lnTo>
                  <a:pt x="21600" y="3099"/>
                </a:lnTo>
                <a:cubicBezTo>
                  <a:pt x="21600" y="1843"/>
                  <a:pt x="21417" y="826"/>
                  <a:pt x="21191" y="826"/>
                </a:cubicBezTo>
                <a:lnTo>
                  <a:pt x="2709" y="826"/>
                </a:lnTo>
                <a:lnTo>
                  <a:pt x="0" y="0"/>
                </a:lnTo>
                <a:close/>
              </a:path>
            </a:pathLst>
          </a:custGeom>
          <a:solidFill>
            <a:srgbClr val="E8E8E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solidFill>
                  <a:srgbClr val="5E5E5E"/>
                </a:solidFill>
                <a:latin typeface="Helvetica Neue Medium"/>
                <a:ea typeface="Helvetica Neue Medium"/>
                <a:cs typeface="Helvetica Neue Medium"/>
                <a:sym typeface="Helvetica Neue Medium"/>
              </a:defRPr>
            </a:lvl1pPr>
          </a:lstStyle>
          <a:p>
            <a:pPr/>
            <a:r>
              <a:t>“Why did you perform bad on this task?”</a:t>
            </a:r>
          </a:p>
        </p:txBody>
      </p:sp>
      <p:sp>
        <p:nvSpPr>
          <p:cNvPr id="185" name="(do they know all these knowledge, or are they sometimes guessing?)"/>
          <p:cNvSpPr txBox="1"/>
          <p:nvPr/>
        </p:nvSpPr>
        <p:spPr>
          <a:xfrm>
            <a:off x="8429156" y="8543362"/>
            <a:ext cx="14074296" cy="1485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hueOff val="-82419"/>
                    <a:satOff val="-9513"/>
                    <a:lumOff val="-16343"/>
                  </a:schemeClr>
                </a:solidFill>
              </a:defRPr>
            </a:lvl1pPr>
          </a:lstStyle>
          <a:p>
            <a:pPr/>
            <a:r>
              <a:t>(do they know all these knowledge, or are they sometimes guessing?)</a:t>
            </a:r>
          </a:p>
        </p:txBody>
      </p:sp>
      <p:sp>
        <p:nvSpPr>
          <p:cNvPr id="186" name="(What are the causes of their drawbacks?)"/>
          <p:cNvSpPr txBox="1"/>
          <p:nvPr/>
        </p:nvSpPr>
        <p:spPr>
          <a:xfrm>
            <a:off x="8511354" y="12474987"/>
            <a:ext cx="1235141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(What are the causes of their drawbacks?)</a:t>
            </a:r>
          </a:p>
        </p:txBody>
      </p:sp>
      <p:sp>
        <p:nvSpPr>
          <p:cNvPr id="187" name="(LMs: abbreviation for “language models”)"/>
          <p:cNvSpPr txBox="1"/>
          <p:nvPr/>
        </p:nvSpPr>
        <p:spPr>
          <a:xfrm>
            <a:off x="2990951" y="207575"/>
            <a:ext cx="1155222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(LMs: abbreviation for “language models”)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8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83"/>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84"/>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 grpId="1"/>
      <p:bldP build="whole" bldLvl="1" animBg="1" rev="0" advAuto="0" spid="185" grpId="4"/>
      <p:bldP build="whole" bldLvl="1" animBg="1" rev="0" advAuto="0" spid="186" grpId="6"/>
      <p:bldP build="whole" bldLvl="1" animBg="1" rev="0" advAuto="0" spid="184" grpId="5"/>
      <p:bldP build="whole" bldLvl="1" animBg="1" rev="0" advAuto="0" spid="183" grpId="3"/>
      <p:bldP build="whole" bldLvl="1" animBg="1" rev="0" advAuto="0" spid="182"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LMs Uses Attention to Utilize Syntax"/>
          <p:cNvSpPr txBox="1"/>
          <p:nvPr>
            <p:ph type="title"/>
          </p:nvPr>
        </p:nvSpPr>
        <p:spPr>
          <a:prstGeom prst="rect">
            <a:avLst/>
          </a:prstGeom>
        </p:spPr>
        <p:txBody>
          <a:bodyPr/>
          <a:lstStyle/>
          <a:p>
            <a:pPr/>
            <a:r>
              <a:t>LMs Uses Attention to Utilize Syntax</a:t>
            </a:r>
          </a:p>
        </p:txBody>
      </p:sp>
      <p:sp>
        <p:nvSpPr>
          <p:cNvPr id="458"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59" name="Elhage, Nelson, et al. &quot;A mathematical framework for transformer circuits.&quot; Transformer Circuits Thread 1.1 (2021): 12.…"/>
          <p:cNvSpPr txBox="1"/>
          <p:nvPr/>
        </p:nvSpPr>
        <p:spPr>
          <a:xfrm>
            <a:off x="808805" y="12763934"/>
            <a:ext cx="18109464" cy="9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Elhage, Nelson, et al. "A mathematical framework for transformer circuits." Transformer Circuits Thread 1.1 (2021): 12.</a:t>
            </a:r>
          </a:p>
          <a:p>
            <a:pPr>
              <a:lnSpc>
                <a:spcPct val="100000"/>
              </a:lnSpc>
              <a:spcBef>
                <a:spcPts val="0"/>
              </a:spcBef>
              <a:defRPr sz="1800">
                <a:solidFill>
                  <a:srgbClr val="5E5E5E"/>
                </a:solidFill>
              </a:defRPr>
            </a:pPr>
            <a:r>
              <a:t>Wang, Kevin Ro, et al. "Interpretability in the Wild: a Circuit for Indirect Object Identification in GPT-2 Small." </a:t>
            </a:r>
            <a:r>
              <a:rPr i="1"/>
              <a:t>The Eleventh International Conference on Learning Representations</a:t>
            </a:r>
            <a:r>
              <a:t>.</a:t>
            </a:r>
          </a:p>
          <a:p>
            <a:pPr>
              <a:lnSpc>
                <a:spcPct val="100000"/>
              </a:lnSpc>
              <a:spcBef>
                <a:spcPts val="0"/>
              </a:spcBef>
              <a:defRPr sz="1800">
                <a:solidFill>
                  <a:srgbClr val="5E5E5E"/>
                </a:solidFill>
              </a:defRPr>
            </a:pPr>
            <a:r>
              <a:t>Zhang, Shizhuo Dylan, et al. "Can transformers learn to solve problems recursively?." arXiv preprint arXiv:2305.14699 (2023).</a:t>
            </a:r>
          </a:p>
        </p:txBody>
      </p:sp>
      <p:pic>
        <p:nvPicPr>
          <p:cNvPr id="460" name="Image" descr="Image"/>
          <p:cNvPicPr>
            <a:picLocks noChangeAspect="1"/>
          </p:cNvPicPr>
          <p:nvPr/>
        </p:nvPicPr>
        <p:blipFill>
          <a:blip r:embed="rId3">
            <a:extLst/>
          </a:blip>
          <a:stretch>
            <a:fillRect/>
          </a:stretch>
        </p:blipFill>
        <p:spPr>
          <a:xfrm>
            <a:off x="6289692" y="2544921"/>
            <a:ext cx="16330863" cy="6951719"/>
          </a:xfrm>
          <a:prstGeom prst="rect">
            <a:avLst/>
          </a:prstGeom>
          <a:ln w="12700">
            <a:miter lim="400000"/>
          </a:ln>
        </p:spPr>
      </p:pic>
      <p:sp>
        <p:nvSpPr>
          <p:cNvPr id="461" name="Heads that copy-past nouns"/>
          <p:cNvSpPr txBox="1"/>
          <p:nvPr/>
        </p:nvSpPr>
        <p:spPr>
          <a:xfrm>
            <a:off x="1090137" y="5045119"/>
            <a:ext cx="5230225" cy="1485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vl1pPr>
          </a:lstStyle>
          <a:p>
            <a:pPr/>
            <a:r>
              <a:t>Heads that copy-past nouns</a:t>
            </a:r>
          </a:p>
        </p:txBody>
      </p:sp>
      <p:sp>
        <p:nvSpPr>
          <p:cNvPr id="462" name="“(Backup) Name Mover Heads”: copy-pasting nouns…"/>
          <p:cNvSpPr txBox="1"/>
          <p:nvPr/>
        </p:nvSpPr>
        <p:spPr>
          <a:xfrm>
            <a:off x="972381" y="10148754"/>
            <a:ext cx="20688301" cy="24340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700"/>
              </a:spcBef>
            </a:pPr>
            <a:r>
              <a:t>“(Backup) Name Mover Heads”: copy-pasting nouns</a:t>
            </a:r>
          </a:p>
          <a:p>
            <a:pPr>
              <a:lnSpc>
                <a:spcPct val="100000"/>
              </a:lnSpc>
              <a:spcBef>
                <a:spcPts val="700"/>
              </a:spcBef>
            </a:pPr>
            <a:r>
              <a:t>“Duplicate Token Heads” and “Induction Heads”: detecting duplicate nouns</a:t>
            </a:r>
          </a:p>
          <a:p>
            <a:pPr>
              <a:lnSpc>
                <a:spcPct val="100000"/>
              </a:lnSpc>
              <a:spcBef>
                <a:spcPts val="700"/>
              </a:spcBef>
            </a:pPr>
            <a:r>
              <a:t>“S-Inhibition Heads”: suppresing attention on duplicate nouns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Room for Future Efforts"/>
          <p:cNvSpPr txBox="1"/>
          <p:nvPr>
            <p:ph type="title"/>
          </p:nvPr>
        </p:nvSpPr>
        <p:spPr>
          <a:prstGeom prst="rect">
            <a:avLst/>
          </a:prstGeom>
        </p:spPr>
        <p:txBody>
          <a:bodyPr/>
          <a:lstStyle/>
          <a:p>
            <a:pPr/>
            <a:r>
              <a:t>Room for Future Efforts</a:t>
            </a:r>
          </a:p>
        </p:txBody>
      </p:sp>
      <p:sp>
        <p:nvSpPr>
          <p:cNvPr id="467" name="Part 1: Ethology - Topic 1: Syntax"/>
          <p:cNvSpPr txBox="1"/>
          <p:nvPr/>
        </p:nvSpPr>
        <p:spPr>
          <a:xfrm>
            <a:off x="1199023" y="115888"/>
            <a:ext cx="889081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1: Syntax</a:t>
            </a:r>
          </a:p>
        </p:txBody>
      </p:sp>
      <p:sp>
        <p:nvSpPr>
          <p:cNvPr id="468" name="Future work could:…"/>
          <p:cNvSpPr txBox="1"/>
          <p:nvPr/>
        </p:nvSpPr>
        <p:spPr>
          <a:xfrm>
            <a:off x="1307035" y="3653434"/>
            <a:ext cx="18691668" cy="71711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7200"/>
              </a:spcBef>
              <a:defRPr i="1"/>
            </a:pPr>
            <a:r>
              <a:t>Future work could:</a:t>
            </a:r>
          </a:p>
          <a:p>
            <a:pPr marL="609600" indent="-609600">
              <a:lnSpc>
                <a:spcPct val="100000"/>
              </a:lnSpc>
              <a:spcBef>
                <a:spcPts val="7200"/>
              </a:spcBef>
              <a:buSzPct val="123000"/>
              <a:buChar char="•"/>
            </a:pPr>
            <a:r>
              <a:t>describe the processing in syntax in more details</a:t>
            </a:r>
          </a:p>
          <a:p>
            <a:pPr marL="609600" indent="-609600">
              <a:lnSpc>
                <a:spcPct val="100000"/>
              </a:lnSpc>
              <a:spcBef>
                <a:spcPts val="7200"/>
              </a:spcBef>
              <a:buSzPct val="123000"/>
              <a:buChar char="•"/>
            </a:pPr>
            <a:r>
              <a:t>analyze other types of linguistic structures such as semantics, sense, coreference and ambituity</a:t>
            </a:r>
          </a:p>
          <a:p>
            <a:pPr marL="609600" indent="-609600">
              <a:lnSpc>
                <a:spcPct val="100000"/>
              </a:lnSpc>
              <a:spcBef>
                <a:spcPts val="7200"/>
              </a:spcBef>
              <a:buSzPct val="123000"/>
              <a:buChar char="•"/>
            </a:pPr>
            <a:r>
              <a:t>investigate if the syntax is directly contributing to the functions of LMs, or encoded as a side effect from LM objective.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Where Is Knowledge Stored"/>
          <p:cNvSpPr txBox="1"/>
          <p:nvPr>
            <p:ph type="title"/>
          </p:nvPr>
        </p:nvSpPr>
        <p:spPr>
          <a:prstGeom prst="rect">
            <a:avLst/>
          </a:prstGeom>
        </p:spPr>
        <p:txBody>
          <a:bodyPr/>
          <a:lstStyle/>
          <a:p>
            <a:pPr/>
            <a:r>
              <a:t>Where Is Knowledge Stored</a:t>
            </a:r>
          </a:p>
        </p:txBody>
      </p:sp>
      <p:sp>
        <p:nvSpPr>
          <p:cNvPr id="471"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Memory Storage in Human Brain"/>
          <p:cNvSpPr txBox="1"/>
          <p:nvPr>
            <p:ph type="title"/>
          </p:nvPr>
        </p:nvSpPr>
        <p:spPr>
          <a:prstGeom prst="rect">
            <a:avLst/>
          </a:prstGeom>
        </p:spPr>
        <p:txBody>
          <a:bodyPr/>
          <a:lstStyle/>
          <a:p>
            <a:pPr/>
            <a:r>
              <a:t>Memory Storage in Human Brain</a:t>
            </a:r>
          </a:p>
        </p:txBody>
      </p:sp>
      <p:pic>
        <p:nvPicPr>
          <p:cNvPr id="474" name="Image" descr="Image"/>
          <p:cNvPicPr>
            <a:picLocks noChangeAspect="1"/>
          </p:cNvPicPr>
          <p:nvPr/>
        </p:nvPicPr>
        <p:blipFill>
          <a:blip r:embed="rId2">
            <a:extLst/>
          </a:blip>
          <a:stretch>
            <a:fillRect/>
          </a:stretch>
        </p:blipFill>
        <p:spPr>
          <a:xfrm>
            <a:off x="11493783" y="2456995"/>
            <a:ext cx="13068518" cy="10695612"/>
          </a:xfrm>
          <a:prstGeom prst="rect">
            <a:avLst/>
          </a:prstGeom>
          <a:ln w="12700">
            <a:miter lim="400000"/>
          </a:ln>
        </p:spPr>
      </p:pic>
      <p:sp>
        <p:nvSpPr>
          <p:cNvPr id="475" name="Hippocampus: episodic memory (e.g., events)"/>
          <p:cNvSpPr txBox="1"/>
          <p:nvPr/>
        </p:nvSpPr>
        <p:spPr>
          <a:xfrm>
            <a:off x="2159000" y="11324992"/>
            <a:ext cx="9525000" cy="1473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Hippocampus</a:t>
            </a:r>
            <a:r>
              <a:t>: episodic memory (e.g., events)</a:t>
            </a:r>
          </a:p>
        </p:txBody>
      </p:sp>
      <p:sp>
        <p:nvSpPr>
          <p:cNvPr id="476" name="Neocortex: semantic memory (e.g., facts, commonsense knowledge)"/>
          <p:cNvSpPr txBox="1"/>
          <p:nvPr/>
        </p:nvSpPr>
        <p:spPr>
          <a:xfrm>
            <a:off x="2159000" y="4113310"/>
            <a:ext cx="9525000" cy="21263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Neocortex: </a:t>
            </a:r>
            <a:r>
              <a:t>semantic memory</a:t>
            </a:r>
            <a:br/>
            <a:r>
              <a:t>(e.g., facts, commonsense knowledge)</a:t>
            </a:r>
          </a:p>
        </p:txBody>
      </p:sp>
      <p:sp>
        <p:nvSpPr>
          <p:cNvPr id="477" name="Amygdala: emotional implications (e.g., fear, PTSD)"/>
          <p:cNvSpPr txBox="1"/>
          <p:nvPr/>
        </p:nvSpPr>
        <p:spPr>
          <a:xfrm>
            <a:off x="2159000" y="8058373"/>
            <a:ext cx="9525000" cy="14731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Amygdala: </a:t>
            </a:r>
            <a:r>
              <a:t>emotional implications (e.g., fear, PTSD)</a:t>
            </a:r>
          </a:p>
        </p:txBody>
      </p:sp>
      <p:sp>
        <p:nvSpPr>
          <p:cNvPr id="478" name="image credit: https://www.brainline.org/article/how-ptsd-affects-brain"/>
          <p:cNvSpPr txBox="1"/>
          <p:nvPr/>
        </p:nvSpPr>
        <p:spPr>
          <a:xfrm>
            <a:off x="18028042" y="13223505"/>
            <a:ext cx="7194957"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image credit: https://www.brainline.org/article/how-ptsd-affects-brain</a:t>
            </a:r>
          </a:p>
        </p:txBody>
      </p:sp>
      <p:sp>
        <p:nvSpPr>
          <p:cNvPr id="479" name="Line"/>
          <p:cNvSpPr/>
          <p:nvPr/>
        </p:nvSpPr>
        <p:spPr>
          <a:xfrm flipV="1">
            <a:off x="11398221" y="12368567"/>
            <a:ext cx="2989750" cy="573784"/>
          </a:xfrm>
          <a:prstGeom prst="line">
            <a:avLst/>
          </a:prstGeom>
          <a:ln w="63500">
            <a:solidFill>
              <a:srgbClr val="5E5E5E"/>
            </a:solidFill>
            <a:prstDash val="sysDot"/>
            <a:miter lim="400000"/>
          </a:ln>
        </p:spPr>
        <p:txBody>
          <a:bodyPr lIns="50800" tIns="50800" rIns="50800" bIns="50800" anchor="ctr"/>
          <a:lstStyle/>
          <a:p>
            <a:pPr/>
          </a:p>
        </p:txBody>
      </p:sp>
      <p:sp>
        <p:nvSpPr>
          <p:cNvPr id="480" name="Line"/>
          <p:cNvSpPr/>
          <p:nvPr/>
        </p:nvSpPr>
        <p:spPr>
          <a:xfrm>
            <a:off x="11516436" y="10016328"/>
            <a:ext cx="2184443" cy="1420820"/>
          </a:xfrm>
          <a:prstGeom prst="line">
            <a:avLst/>
          </a:prstGeom>
          <a:ln w="63500">
            <a:solidFill>
              <a:srgbClr val="5E5E5E"/>
            </a:solidFill>
            <a:prstDash val="sysDot"/>
            <a:miter lim="400000"/>
          </a:ln>
        </p:spPr>
        <p:txBody>
          <a:bodyPr lIns="50800" tIns="50800" rIns="50800" bIns="50800" anchor="ctr"/>
          <a:lstStyle/>
          <a:p>
            <a:pPr/>
          </a:p>
        </p:txBody>
      </p:sp>
      <p:sp>
        <p:nvSpPr>
          <p:cNvPr id="481" name="Line"/>
          <p:cNvSpPr/>
          <p:nvPr/>
        </p:nvSpPr>
        <p:spPr>
          <a:xfrm>
            <a:off x="11100833" y="5504199"/>
            <a:ext cx="1660564" cy="2289057"/>
          </a:xfrm>
          <a:prstGeom prst="line">
            <a:avLst/>
          </a:prstGeom>
          <a:ln w="63500">
            <a:solidFill>
              <a:srgbClr val="5E5E5E"/>
            </a:solidFill>
            <a:prstDash val="sysDot"/>
            <a:miter lim="400000"/>
          </a:ln>
        </p:spPr>
        <p:txBody>
          <a:bodyPr lIns="50800" tIns="50800" rIns="50800" bIns="50800" anchor="ctr"/>
          <a:lstStyle/>
          <a:p>
            <a:pPr/>
          </a:p>
        </p:txBody>
      </p:sp>
      <p:sp>
        <p:nvSpPr>
          <p:cNvPr id="482" name="We Know Some Functions of Brain Reg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 Know Some Functions of Brain Regions</a:t>
            </a:r>
          </a:p>
        </p:txBody>
      </p:sp>
      <p:sp>
        <p:nvSpPr>
          <p:cNvPr id="483" name="🧸➜😱"/>
          <p:cNvSpPr txBox="1"/>
          <p:nvPr/>
        </p:nvSpPr>
        <p:spPr>
          <a:xfrm>
            <a:off x="7032928" y="8719674"/>
            <a:ext cx="4337609"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232" sz="11600"/>
            </a:lvl1pPr>
          </a:lstStyle>
          <a:p>
            <a:pPr/>
            <a:r>
              <a:t>🧸➜😱</a:t>
            </a:r>
          </a:p>
        </p:txBody>
      </p:sp>
      <p:sp>
        <p:nvSpPr>
          <p:cNvPr id="484" name="🎉🥳"/>
          <p:cNvSpPr txBox="1"/>
          <p:nvPr/>
        </p:nvSpPr>
        <p:spPr>
          <a:xfrm>
            <a:off x="7344686" y="11923916"/>
            <a:ext cx="3001773"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232" sz="11600"/>
            </a:lvl1pPr>
          </a:lstStyle>
          <a:p>
            <a:pPr/>
            <a:r>
              <a:t>🎉🥳</a:t>
            </a:r>
          </a:p>
        </p:txBody>
      </p:sp>
      <p:sp>
        <p:nvSpPr>
          <p:cNvPr id="485" name="➜"/>
          <p:cNvSpPr txBox="1"/>
          <p:nvPr/>
        </p:nvSpPr>
        <p:spPr>
          <a:xfrm>
            <a:off x="5738031" y="5485555"/>
            <a:ext cx="4262613" cy="18495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b="1" spc="-232" sz="11600"/>
            </a:lvl1pPr>
          </a:lstStyle>
          <a:p>
            <a:pPr/>
            <a:r>
              <a:t>➜</a:t>
            </a:r>
          </a:p>
        </p:txBody>
      </p:sp>
      <p:pic>
        <p:nvPicPr>
          <p:cNvPr id="486" name="Image" descr="Image"/>
          <p:cNvPicPr>
            <a:picLocks noChangeAspect="1"/>
          </p:cNvPicPr>
          <p:nvPr/>
        </p:nvPicPr>
        <p:blipFill>
          <a:blip r:embed="rId3">
            <a:extLst/>
          </a:blip>
          <a:srcRect l="20297" t="0" r="20297" b="0"/>
          <a:stretch>
            <a:fillRect/>
          </a:stretch>
        </p:blipFill>
        <p:spPr>
          <a:xfrm>
            <a:off x="5738031" y="5485555"/>
            <a:ext cx="1296393" cy="1222071"/>
          </a:xfrm>
          <a:prstGeom prst="rect">
            <a:avLst/>
          </a:prstGeom>
          <a:ln w="12700">
            <a:miter lim="400000"/>
          </a:ln>
        </p:spPr>
      </p:pic>
      <p:sp>
        <p:nvSpPr>
          <p:cNvPr id="487" name="Drive Thru"/>
          <p:cNvSpPr/>
          <p:nvPr/>
        </p:nvSpPr>
        <p:spPr>
          <a:xfrm>
            <a:off x="5738031" y="5485555"/>
            <a:ext cx="1414287" cy="1270001"/>
          </a:xfrm>
          <a:prstGeom prst="roundRect">
            <a:avLst>
              <a:gd name="adj" fmla="val 15000"/>
            </a:avLst>
          </a:prstGeom>
          <a:solidFill>
            <a:schemeClr val="accent4">
              <a:hueOff val="348544"/>
              <a:lumOff val="7139"/>
            </a:schemeClr>
          </a:solidFill>
          <a:ln w="101600">
            <a:solidFill>
              <a:schemeClr val="accent5">
                <a:lumOff val="-29866"/>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400"/>
            </a:lvl1pPr>
          </a:lstStyle>
          <a:p>
            <a:pPr/>
            <a:r>
              <a:t>Drive Thru</a:t>
            </a:r>
          </a:p>
        </p:txBody>
      </p:sp>
      <p:sp>
        <p:nvSpPr>
          <p:cNvPr id="488" name="Line"/>
          <p:cNvSpPr/>
          <p:nvPr/>
        </p:nvSpPr>
        <p:spPr>
          <a:xfrm rot="16200000">
            <a:off x="-2135999" y="8128577"/>
            <a:ext cx="6747109" cy="1461064"/>
          </a:xfrm>
          <a:custGeom>
            <a:avLst/>
            <a:gdLst/>
            <a:ahLst/>
            <a:cxnLst>
              <a:cxn ang="0">
                <a:pos x="wd2" y="hd2"/>
              </a:cxn>
              <a:cxn ang="5400000">
                <a:pos x="wd2" y="hd2"/>
              </a:cxn>
              <a:cxn ang="10800000">
                <a:pos x="wd2" y="hd2"/>
              </a:cxn>
              <a:cxn ang="16200000">
                <a:pos x="wd2" y="hd2"/>
              </a:cxn>
            </a:cxnLst>
            <a:rect l="0" t="0" r="r" b="b"/>
            <a:pathLst>
              <a:path w="21600" h="21505" fill="norm" stroke="1" extrusionOk="0">
                <a:moveTo>
                  <a:pt x="0" y="21505"/>
                </a:moveTo>
                <a:cubicBezTo>
                  <a:pt x="3253" y="7365"/>
                  <a:pt x="7026" y="-95"/>
                  <a:pt x="10874" y="0"/>
                </a:cubicBezTo>
                <a:cubicBezTo>
                  <a:pt x="14672" y="95"/>
                  <a:pt x="18389" y="7548"/>
                  <a:pt x="21600" y="21505"/>
                </a:cubicBezTo>
              </a:path>
            </a:pathLst>
          </a:custGeom>
          <a:ln w="63500">
            <a:solidFill>
              <a:srgbClr val="5E5E5E"/>
            </a:solidFill>
            <a:custDash>
              <a:ds d="200000" sp="200000"/>
            </a:custDash>
            <a:miter lim="400000"/>
            <a:tailEnd type="triangle"/>
          </a:ln>
        </p:spPr>
        <p:txBody>
          <a:bodyPr lIns="50800" tIns="50800" rIns="50800" bIns="50800" anchor="ctr"/>
          <a:lstStyle/>
          <a:p>
            <a:pPr/>
          </a:p>
        </p:txBody>
      </p:sp>
      <p:sp>
        <p:nvSpPr>
          <p:cNvPr id="489" name="transfer"/>
          <p:cNvSpPr txBox="1"/>
          <p:nvPr/>
        </p:nvSpPr>
        <p:spPr>
          <a:xfrm>
            <a:off x="-52443" y="4772273"/>
            <a:ext cx="219120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E5E5E"/>
                </a:solidFill>
              </a:defRPr>
            </a:lvl1pPr>
          </a:lstStyle>
          <a:p>
            <a:pPr/>
            <a:r>
              <a:t>transfer</a:t>
            </a:r>
          </a:p>
        </p:txBody>
      </p:sp>
      <p:sp>
        <p:nvSpPr>
          <p:cNvPr id="490"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Can We Analogize LMs with Brains?"/>
          <p:cNvSpPr txBox="1"/>
          <p:nvPr>
            <p:ph type="title"/>
          </p:nvPr>
        </p:nvSpPr>
        <p:spPr>
          <a:prstGeom prst="rect">
            <a:avLst/>
          </a:prstGeom>
        </p:spPr>
        <p:txBody>
          <a:bodyPr/>
          <a:lstStyle/>
          <a:p>
            <a:pPr/>
            <a:r>
              <a:t>Can We Analogize LMs with Brains?</a:t>
            </a:r>
          </a:p>
        </p:txBody>
      </p:sp>
      <p:sp>
        <p:nvSpPr>
          <p:cNvPr id="493" name="and therefore, analogize LM parameters ≈ brain neur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 therefore, analogize LM parameters ≈ brain neurons?</a:t>
            </a:r>
          </a:p>
        </p:txBody>
      </p:sp>
      <p:grpSp>
        <p:nvGrpSpPr>
          <p:cNvPr id="497" name="Group"/>
          <p:cNvGrpSpPr/>
          <p:nvPr/>
        </p:nvGrpSpPr>
        <p:grpSpPr>
          <a:xfrm>
            <a:off x="10556253" y="3468422"/>
            <a:ext cx="8894501" cy="6038495"/>
            <a:chOff x="0" y="0"/>
            <a:chExt cx="8894499" cy="6038494"/>
          </a:xfrm>
        </p:grpSpPr>
        <p:pic>
          <p:nvPicPr>
            <p:cNvPr id="494" name="Image" descr="Image"/>
            <p:cNvPicPr>
              <a:picLocks noChangeAspect="1"/>
            </p:cNvPicPr>
            <p:nvPr/>
          </p:nvPicPr>
          <p:blipFill>
            <a:blip r:embed="rId2">
              <a:extLst/>
            </a:blip>
            <a:srcRect l="0" t="3705" r="0" b="9395"/>
            <a:stretch>
              <a:fillRect/>
            </a:stretch>
          </p:blipFill>
          <p:spPr>
            <a:xfrm>
              <a:off x="0" y="0"/>
              <a:ext cx="8894500" cy="6038495"/>
            </a:xfrm>
            <a:prstGeom prst="rect">
              <a:avLst/>
            </a:prstGeom>
            <a:ln w="12700" cap="flat">
              <a:noFill/>
              <a:miter lim="400000"/>
            </a:ln>
            <a:effectLst/>
          </p:spPr>
        </p:pic>
        <p:sp>
          <p:nvSpPr>
            <p:cNvPr id="495" name="Rectangle"/>
            <p:cNvSpPr/>
            <p:nvPr/>
          </p:nvSpPr>
          <p:spPr>
            <a:xfrm>
              <a:off x="3233232" y="5763189"/>
              <a:ext cx="5623334" cy="260147"/>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496" name="Rectangle"/>
            <p:cNvSpPr/>
            <p:nvPr/>
          </p:nvSpPr>
          <p:spPr>
            <a:xfrm>
              <a:off x="7307285" y="31387"/>
              <a:ext cx="1287985" cy="260147"/>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498" name="By Bodysurfinyon - Own work, CC BY-SA 4.0, https://commons.wikimedia.org/w/index.php?curid=125106144"/>
          <p:cNvSpPr txBox="1"/>
          <p:nvPr/>
        </p:nvSpPr>
        <p:spPr>
          <a:xfrm>
            <a:off x="11635382" y="9664143"/>
            <a:ext cx="6736242" cy="65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spcBef>
                <a:spcPts val="0"/>
              </a:spcBef>
              <a:defRPr sz="1800">
                <a:solidFill>
                  <a:srgbClr val="5E5E5E"/>
                </a:solidFill>
              </a:defRPr>
            </a:lvl1pPr>
          </a:lstStyle>
          <a:p>
            <a:pPr/>
            <a:r>
              <a:t>By Bodysurfinyon - Own work, CC BY-SA 4.0, https://commons.wikimedia.org/w/index.php?curid=125106144</a:t>
            </a:r>
          </a:p>
        </p:txBody>
      </p:sp>
      <p:sp>
        <p:nvSpPr>
          <p:cNvPr id="499" name="Brain"/>
          <p:cNvSpPr/>
          <p:nvPr/>
        </p:nvSpPr>
        <p:spPr>
          <a:xfrm>
            <a:off x="18791394" y="8558100"/>
            <a:ext cx="5252968" cy="4030142"/>
          </a:xfrm>
          <a:custGeom>
            <a:avLst/>
            <a:gdLst/>
            <a:ahLst/>
            <a:cxnLst>
              <a:cxn ang="0">
                <a:pos x="wd2" y="hd2"/>
              </a:cxn>
              <a:cxn ang="5400000">
                <a:pos x="wd2" y="hd2"/>
              </a:cxn>
              <a:cxn ang="10800000">
                <a:pos x="wd2" y="hd2"/>
              </a:cxn>
              <a:cxn ang="16200000">
                <a:pos x="wd2" y="hd2"/>
              </a:cxn>
            </a:cxnLst>
            <a:rect l="0" t="0" r="r" b="b"/>
            <a:pathLst>
              <a:path w="20765" h="21427" fill="norm" stroke="1"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4"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9B6358"/>
          </a:solidFill>
          <a:ln w="12700">
            <a:miter lim="400000"/>
          </a:ln>
        </p:spPr>
        <p:txBody>
          <a:bodyPr lIns="50800" tIns="50800" rIns="50800" bIns="50800" anchor="ctr"/>
          <a:lstStyle/>
          <a:p>
            <a:pPr algn="ctr" defTabSz="825500">
              <a:lnSpc>
                <a:spcPct val="100000"/>
              </a:lnSpc>
              <a:spcBef>
                <a:spcPts val="0"/>
              </a:spcBef>
              <a:defRPr sz="3200">
                <a:solidFill>
                  <a:srgbClr val="DBA495"/>
                </a:solidFill>
                <a:latin typeface="Helvetica Neue Medium"/>
                <a:ea typeface="Helvetica Neue Medium"/>
                <a:cs typeface="Helvetica Neue Medium"/>
                <a:sym typeface="Helvetica Neue Medium"/>
              </a:defRPr>
            </a:pPr>
          </a:p>
        </p:txBody>
      </p:sp>
      <p:sp>
        <p:nvSpPr>
          <p:cNvPr id="500" name="Line"/>
          <p:cNvSpPr/>
          <p:nvPr/>
        </p:nvSpPr>
        <p:spPr>
          <a:xfrm flipV="1">
            <a:off x="17834356" y="8857487"/>
            <a:ext cx="1676351" cy="378872"/>
          </a:xfrm>
          <a:prstGeom prst="line">
            <a:avLst/>
          </a:prstGeom>
          <a:ln w="50800">
            <a:solidFill>
              <a:srgbClr val="5E5E5E"/>
            </a:solidFill>
            <a:custDash>
              <a:ds d="600000" sp="600000"/>
            </a:custDash>
            <a:miter lim="400000"/>
          </a:ln>
        </p:spPr>
        <p:txBody>
          <a:bodyPr lIns="50800" tIns="50800" rIns="50800" bIns="50800" anchor="ctr"/>
          <a:lstStyle/>
          <a:p>
            <a:pPr/>
          </a:p>
        </p:txBody>
      </p:sp>
      <p:sp>
        <p:nvSpPr>
          <p:cNvPr id="501" name="Line"/>
          <p:cNvSpPr/>
          <p:nvPr/>
        </p:nvSpPr>
        <p:spPr>
          <a:xfrm flipH="1" flipV="1">
            <a:off x="19132303" y="5212590"/>
            <a:ext cx="590469" cy="3290820"/>
          </a:xfrm>
          <a:prstGeom prst="line">
            <a:avLst/>
          </a:prstGeom>
          <a:ln w="50800">
            <a:solidFill>
              <a:srgbClr val="5E5E5E"/>
            </a:solidFill>
            <a:custDash>
              <a:ds d="600000" sp="600000"/>
            </a:custDash>
            <a:miter lim="400000"/>
          </a:ln>
        </p:spPr>
        <p:txBody>
          <a:bodyPr lIns="50800" tIns="50800" rIns="50800" bIns="50800" anchor="ctr"/>
          <a:lstStyle/>
          <a:p>
            <a:pPr/>
          </a:p>
        </p:txBody>
      </p:sp>
      <p:sp>
        <p:nvSpPr>
          <p:cNvPr id="502" name="Rounded Rectangle"/>
          <p:cNvSpPr/>
          <p:nvPr/>
        </p:nvSpPr>
        <p:spPr>
          <a:xfrm>
            <a:off x="934950" y="4440770"/>
            <a:ext cx="8919104" cy="7064648"/>
          </a:xfrm>
          <a:prstGeom prst="roundRect">
            <a:avLst>
              <a:gd name="adj" fmla="val 12015"/>
            </a:avLst>
          </a:prstGeom>
          <a:ln w="1016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03" name="Brain and its 6-layers in neocortex"/>
          <p:cNvSpPr txBox="1"/>
          <p:nvPr/>
        </p:nvSpPr>
        <p:spPr>
          <a:xfrm>
            <a:off x="11050732" y="12631036"/>
            <a:ext cx="11508931" cy="9449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b="1" sz="5500"/>
            </a:lvl1pPr>
          </a:lstStyle>
          <a:p>
            <a:pPr/>
            <a:r>
              <a:t>Brain and its 6-layers in neocortex</a:t>
            </a:r>
          </a:p>
        </p:txBody>
      </p:sp>
      <p:sp>
        <p:nvSpPr>
          <p:cNvPr id="504" name="One Transformer LM"/>
          <p:cNvSpPr txBox="1"/>
          <p:nvPr/>
        </p:nvSpPr>
        <p:spPr>
          <a:xfrm>
            <a:off x="1614821" y="12638446"/>
            <a:ext cx="6970078" cy="944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b="1" sz="5500"/>
            </a:lvl1pPr>
          </a:lstStyle>
          <a:p>
            <a:pPr/>
            <a:r>
              <a:t>One Transformer LM</a:t>
            </a:r>
          </a:p>
        </p:txBody>
      </p:sp>
      <p:sp>
        <p:nvSpPr>
          <p:cNvPr id="505" name="One Layer"/>
          <p:cNvSpPr txBox="1"/>
          <p:nvPr/>
        </p:nvSpPr>
        <p:spPr>
          <a:xfrm>
            <a:off x="1489648" y="4651290"/>
            <a:ext cx="2341779"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3600"/>
            </a:lvl1pPr>
          </a:lstStyle>
          <a:p>
            <a:pPr/>
            <a:r>
              <a:t>One Layer</a:t>
            </a:r>
          </a:p>
        </p:txBody>
      </p:sp>
      <p:sp>
        <p:nvSpPr>
          <p:cNvPr id="506" name="Rounded Rectangle"/>
          <p:cNvSpPr/>
          <p:nvPr/>
        </p:nvSpPr>
        <p:spPr>
          <a:xfrm>
            <a:off x="8630595" y="9225689"/>
            <a:ext cx="439337" cy="1650335"/>
          </a:xfrm>
          <a:prstGeom prst="roundRect">
            <a:avLst>
              <a:gd name="adj" fmla="val 50000"/>
            </a:avLst>
          </a:prstGeom>
          <a:solidFill>
            <a:srgbClr val="E7BD63"/>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07" name="Circle"/>
          <p:cNvSpPr/>
          <p:nvPr/>
        </p:nvSpPr>
        <p:spPr>
          <a:xfrm>
            <a:off x="8691082"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08" name="Circle"/>
          <p:cNvSpPr/>
          <p:nvPr/>
        </p:nvSpPr>
        <p:spPr>
          <a:xfrm>
            <a:off x="8691082"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09" name="Circle"/>
          <p:cNvSpPr/>
          <p:nvPr/>
        </p:nvSpPr>
        <p:spPr>
          <a:xfrm>
            <a:off x="8691082"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0" name="Circle"/>
          <p:cNvSpPr/>
          <p:nvPr/>
        </p:nvSpPr>
        <p:spPr>
          <a:xfrm>
            <a:off x="8691082"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1" name="Rounded Rectangle"/>
          <p:cNvSpPr/>
          <p:nvPr/>
        </p:nvSpPr>
        <p:spPr>
          <a:xfrm>
            <a:off x="1767708" y="9225689"/>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12" name="Circle"/>
          <p:cNvSpPr/>
          <p:nvPr/>
        </p:nvSpPr>
        <p:spPr>
          <a:xfrm>
            <a:off x="1828195"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3" name="Circle"/>
          <p:cNvSpPr/>
          <p:nvPr/>
        </p:nvSpPr>
        <p:spPr>
          <a:xfrm>
            <a:off x="1828195"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4" name="Circle"/>
          <p:cNvSpPr/>
          <p:nvPr/>
        </p:nvSpPr>
        <p:spPr>
          <a:xfrm>
            <a:off x="1828195"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5" name="Circle"/>
          <p:cNvSpPr/>
          <p:nvPr/>
        </p:nvSpPr>
        <p:spPr>
          <a:xfrm>
            <a:off x="1828195"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6" name="Rounded Rectangle"/>
          <p:cNvSpPr/>
          <p:nvPr/>
        </p:nvSpPr>
        <p:spPr>
          <a:xfrm>
            <a:off x="2440869" y="9225689"/>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17" name="Circle"/>
          <p:cNvSpPr/>
          <p:nvPr/>
        </p:nvSpPr>
        <p:spPr>
          <a:xfrm>
            <a:off x="2501356"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8" name="Circle"/>
          <p:cNvSpPr/>
          <p:nvPr/>
        </p:nvSpPr>
        <p:spPr>
          <a:xfrm>
            <a:off x="2501356"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19" name="Circle"/>
          <p:cNvSpPr/>
          <p:nvPr/>
        </p:nvSpPr>
        <p:spPr>
          <a:xfrm>
            <a:off x="2501356"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0" name="Circle"/>
          <p:cNvSpPr/>
          <p:nvPr/>
        </p:nvSpPr>
        <p:spPr>
          <a:xfrm>
            <a:off x="2501356"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1" name="Rounded Rectangle"/>
          <p:cNvSpPr/>
          <p:nvPr/>
        </p:nvSpPr>
        <p:spPr>
          <a:xfrm>
            <a:off x="5825400" y="9225689"/>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22" name="Circle"/>
          <p:cNvSpPr/>
          <p:nvPr/>
        </p:nvSpPr>
        <p:spPr>
          <a:xfrm>
            <a:off x="5885887"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3" name="Circle"/>
          <p:cNvSpPr/>
          <p:nvPr/>
        </p:nvSpPr>
        <p:spPr>
          <a:xfrm>
            <a:off x="5885887"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4" name="Circle"/>
          <p:cNvSpPr/>
          <p:nvPr/>
        </p:nvSpPr>
        <p:spPr>
          <a:xfrm>
            <a:off x="5885887"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5" name="Circle"/>
          <p:cNvSpPr/>
          <p:nvPr/>
        </p:nvSpPr>
        <p:spPr>
          <a:xfrm>
            <a:off x="5885887"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6" name="Rounded Rectangle"/>
          <p:cNvSpPr/>
          <p:nvPr/>
        </p:nvSpPr>
        <p:spPr>
          <a:xfrm>
            <a:off x="6498561" y="9225689"/>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27" name="Circle"/>
          <p:cNvSpPr/>
          <p:nvPr/>
        </p:nvSpPr>
        <p:spPr>
          <a:xfrm>
            <a:off x="6559048" y="9701517"/>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8" name="Circle"/>
          <p:cNvSpPr/>
          <p:nvPr/>
        </p:nvSpPr>
        <p:spPr>
          <a:xfrm>
            <a:off x="6559048" y="10076256"/>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29" name="Circle"/>
          <p:cNvSpPr/>
          <p:nvPr/>
        </p:nvSpPr>
        <p:spPr>
          <a:xfrm>
            <a:off x="6559048" y="10451091"/>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0" name="Circle"/>
          <p:cNvSpPr/>
          <p:nvPr/>
        </p:nvSpPr>
        <p:spPr>
          <a:xfrm>
            <a:off x="6559048" y="932673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1" name="Rounded Rectangle"/>
          <p:cNvSpPr/>
          <p:nvPr/>
        </p:nvSpPr>
        <p:spPr>
          <a:xfrm>
            <a:off x="7248716" y="9234317"/>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32" name="Circle"/>
          <p:cNvSpPr/>
          <p:nvPr/>
        </p:nvSpPr>
        <p:spPr>
          <a:xfrm>
            <a:off x="7309203" y="9710146"/>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3" name="Circle"/>
          <p:cNvSpPr/>
          <p:nvPr/>
        </p:nvSpPr>
        <p:spPr>
          <a:xfrm>
            <a:off x="7309203" y="10084884"/>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4" name="Circle"/>
          <p:cNvSpPr/>
          <p:nvPr/>
        </p:nvSpPr>
        <p:spPr>
          <a:xfrm>
            <a:off x="7309203" y="10459719"/>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5" name="Circle"/>
          <p:cNvSpPr/>
          <p:nvPr/>
        </p:nvSpPr>
        <p:spPr>
          <a:xfrm>
            <a:off x="7309203" y="933535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6" name="Rounded Rectangle"/>
          <p:cNvSpPr/>
          <p:nvPr/>
        </p:nvSpPr>
        <p:spPr>
          <a:xfrm>
            <a:off x="7921876" y="9234317"/>
            <a:ext cx="439338"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37" name="Circle"/>
          <p:cNvSpPr/>
          <p:nvPr/>
        </p:nvSpPr>
        <p:spPr>
          <a:xfrm>
            <a:off x="7982363" y="9710146"/>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8" name="Circle"/>
          <p:cNvSpPr/>
          <p:nvPr/>
        </p:nvSpPr>
        <p:spPr>
          <a:xfrm>
            <a:off x="7982363" y="10084884"/>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39" name="Circle"/>
          <p:cNvSpPr/>
          <p:nvPr/>
        </p:nvSpPr>
        <p:spPr>
          <a:xfrm>
            <a:off x="7982363" y="10459719"/>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0" name="Circle"/>
          <p:cNvSpPr/>
          <p:nvPr/>
        </p:nvSpPr>
        <p:spPr>
          <a:xfrm>
            <a:off x="7982363" y="933535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1" name="Line"/>
          <p:cNvSpPr/>
          <p:nvPr/>
        </p:nvSpPr>
        <p:spPr>
          <a:xfrm>
            <a:off x="2784982" y="10181292"/>
            <a:ext cx="2734753" cy="1"/>
          </a:xfrm>
          <a:prstGeom prst="line">
            <a:avLst/>
          </a:prstGeom>
          <a:ln w="101600" cap="rnd">
            <a:solidFill>
              <a:srgbClr val="000000"/>
            </a:solidFill>
            <a:custDash>
              <a:ds d="100000" sp="200000"/>
            </a:custDash>
          </a:ln>
        </p:spPr>
        <p:txBody>
          <a:bodyPr lIns="50800" tIns="50800" rIns="50800" bIns="50800" anchor="ctr"/>
          <a:lstStyle/>
          <a:p>
            <a:pPr/>
          </a:p>
        </p:txBody>
      </p:sp>
      <p:sp>
        <p:nvSpPr>
          <p:cNvPr id="542" name="Shape"/>
          <p:cNvSpPr/>
          <p:nvPr/>
        </p:nvSpPr>
        <p:spPr>
          <a:xfrm>
            <a:off x="1803400" y="8416318"/>
            <a:ext cx="7266532" cy="767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08" y="0"/>
                </a:moveTo>
                <a:lnTo>
                  <a:pt x="21600" y="0"/>
                </a:lnTo>
                <a:lnTo>
                  <a:pt x="21600" y="21600"/>
                </a:lnTo>
                <a:lnTo>
                  <a:pt x="0" y="21600"/>
                </a:lnTo>
                <a:lnTo>
                  <a:pt x="20008" y="0"/>
                </a:lnTo>
                <a:close/>
              </a:path>
            </a:pathLst>
          </a:custGeom>
          <a:solidFill>
            <a:srgbClr val="67C7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43" name="Causal Self-Attention"/>
          <p:cNvSpPr txBox="1"/>
          <p:nvPr/>
        </p:nvSpPr>
        <p:spPr>
          <a:xfrm>
            <a:off x="5306277" y="8661027"/>
            <a:ext cx="3722219"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2800">
                <a:solidFill>
                  <a:schemeClr val="accent1">
                    <a:hueOff val="114395"/>
                    <a:lumOff val="-24975"/>
                  </a:schemeClr>
                </a:solidFill>
              </a:defRPr>
            </a:lvl1pPr>
          </a:lstStyle>
          <a:p>
            <a:pPr/>
            <a:r>
              <a:t>Causal Self-Attention</a:t>
            </a:r>
          </a:p>
        </p:txBody>
      </p:sp>
      <p:sp>
        <p:nvSpPr>
          <p:cNvPr id="544" name="past tokens"/>
          <p:cNvSpPr txBox="1"/>
          <p:nvPr/>
        </p:nvSpPr>
        <p:spPr>
          <a:xfrm>
            <a:off x="5126240" y="10815360"/>
            <a:ext cx="1971956"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2800"/>
            </a:lvl1pPr>
          </a:lstStyle>
          <a:p>
            <a:pPr/>
            <a:r>
              <a:t>past tokens</a:t>
            </a:r>
          </a:p>
        </p:txBody>
      </p:sp>
      <p:sp>
        <p:nvSpPr>
          <p:cNvPr id="545" name="last token"/>
          <p:cNvSpPr txBox="1"/>
          <p:nvPr/>
        </p:nvSpPr>
        <p:spPr>
          <a:xfrm>
            <a:off x="7993126" y="10811928"/>
            <a:ext cx="1701069"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z="2800"/>
            </a:lvl1pPr>
          </a:lstStyle>
          <a:p>
            <a:pPr/>
            <a:r>
              <a:t>last token</a:t>
            </a:r>
          </a:p>
        </p:txBody>
      </p:sp>
      <p:sp>
        <p:nvSpPr>
          <p:cNvPr id="546" name="Line"/>
          <p:cNvSpPr/>
          <p:nvPr/>
        </p:nvSpPr>
        <p:spPr>
          <a:xfrm flipV="1">
            <a:off x="8834622" y="5889210"/>
            <a:ext cx="1" cy="2028563"/>
          </a:xfrm>
          <a:prstGeom prst="line">
            <a:avLst/>
          </a:prstGeom>
          <a:ln w="50800">
            <a:solidFill>
              <a:srgbClr val="000000"/>
            </a:solidFill>
            <a:prstDash val="sysDot"/>
            <a:miter lim="400000"/>
            <a:tailEnd type="arrow"/>
          </a:ln>
        </p:spPr>
        <p:txBody>
          <a:bodyPr lIns="50800" tIns="50800" rIns="50800" bIns="50800" anchor="ctr"/>
          <a:lstStyle/>
          <a:p>
            <a:pPr/>
          </a:p>
        </p:txBody>
      </p:sp>
      <p:sp>
        <p:nvSpPr>
          <p:cNvPr id="547" name="output feature"/>
          <p:cNvSpPr txBox="1"/>
          <p:nvPr/>
        </p:nvSpPr>
        <p:spPr>
          <a:xfrm>
            <a:off x="7319294" y="4534658"/>
            <a:ext cx="2589014"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z="2800"/>
            </a:lvl1pPr>
          </a:lstStyle>
          <a:p>
            <a:pPr/>
            <a:r>
              <a:t>output feature</a:t>
            </a:r>
          </a:p>
        </p:txBody>
      </p:sp>
      <p:sp>
        <p:nvSpPr>
          <p:cNvPr id="548" name="Line"/>
          <p:cNvSpPr/>
          <p:nvPr/>
        </p:nvSpPr>
        <p:spPr>
          <a:xfrm rot="16200000">
            <a:off x="8454366" y="8732335"/>
            <a:ext cx="1681936" cy="4914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875"/>
                </a:moveTo>
                <a:lnTo>
                  <a:pt x="23" y="21600"/>
                </a:lnTo>
                <a:lnTo>
                  <a:pt x="21591" y="21338"/>
                </a:lnTo>
                <a:lnTo>
                  <a:pt x="21600" y="0"/>
                </a:lnTo>
              </a:path>
            </a:pathLst>
          </a:custGeom>
          <a:ln w="50800">
            <a:solidFill>
              <a:srgbClr val="000000"/>
            </a:solidFill>
            <a:prstDash val="sysDot"/>
            <a:miter lim="400000"/>
            <a:tailEnd type="arrow"/>
          </a:ln>
        </p:spPr>
        <p:txBody>
          <a:bodyPr lIns="50800" tIns="50800" rIns="50800" bIns="50800" anchor="ctr"/>
          <a:lstStyle/>
          <a:p>
            <a:pPr/>
          </a:p>
        </p:txBody>
      </p:sp>
      <p:sp>
        <p:nvSpPr>
          <p:cNvPr id="549" name="Add"/>
          <p:cNvSpPr/>
          <p:nvPr/>
        </p:nvSpPr>
        <p:spPr>
          <a:xfrm>
            <a:off x="8623992" y="7913460"/>
            <a:ext cx="439338" cy="43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9533" y="3765"/>
                </a:moveTo>
                <a:lnTo>
                  <a:pt x="12065" y="3765"/>
                </a:lnTo>
                <a:cubicBezTo>
                  <a:pt x="12100" y="3765"/>
                  <a:pt x="12129" y="3794"/>
                  <a:pt x="12129" y="3830"/>
                </a:cubicBezTo>
                <a:lnTo>
                  <a:pt x="12129" y="9407"/>
                </a:lnTo>
                <a:cubicBezTo>
                  <a:pt x="12129" y="9442"/>
                  <a:pt x="12157" y="9471"/>
                  <a:pt x="12192" y="9471"/>
                </a:cubicBezTo>
                <a:lnTo>
                  <a:pt x="17769" y="9471"/>
                </a:lnTo>
                <a:cubicBezTo>
                  <a:pt x="17804" y="9471"/>
                  <a:pt x="17833" y="9500"/>
                  <a:pt x="17833" y="9535"/>
                </a:cubicBezTo>
                <a:lnTo>
                  <a:pt x="17835" y="12067"/>
                </a:lnTo>
                <a:cubicBezTo>
                  <a:pt x="17835" y="12102"/>
                  <a:pt x="17806" y="12129"/>
                  <a:pt x="17770" y="12129"/>
                </a:cubicBezTo>
                <a:lnTo>
                  <a:pt x="12193" y="12129"/>
                </a:lnTo>
                <a:cubicBezTo>
                  <a:pt x="12158" y="12129"/>
                  <a:pt x="12129" y="12158"/>
                  <a:pt x="12129" y="12193"/>
                </a:cubicBezTo>
                <a:lnTo>
                  <a:pt x="12129" y="17770"/>
                </a:lnTo>
                <a:cubicBezTo>
                  <a:pt x="12129" y="17806"/>
                  <a:pt x="12100" y="17835"/>
                  <a:pt x="12065" y="17835"/>
                </a:cubicBezTo>
                <a:lnTo>
                  <a:pt x="9533" y="17835"/>
                </a:lnTo>
                <a:cubicBezTo>
                  <a:pt x="9498" y="17835"/>
                  <a:pt x="9471" y="17806"/>
                  <a:pt x="9471" y="17770"/>
                </a:cubicBezTo>
                <a:lnTo>
                  <a:pt x="9471" y="12193"/>
                </a:lnTo>
                <a:cubicBezTo>
                  <a:pt x="9471" y="12158"/>
                  <a:pt x="9442" y="12131"/>
                  <a:pt x="9407" y="12131"/>
                </a:cubicBezTo>
                <a:lnTo>
                  <a:pt x="3828" y="12131"/>
                </a:lnTo>
                <a:cubicBezTo>
                  <a:pt x="3793" y="12131"/>
                  <a:pt x="3765" y="12102"/>
                  <a:pt x="3765" y="12067"/>
                </a:cubicBezTo>
                <a:lnTo>
                  <a:pt x="3765" y="9535"/>
                </a:lnTo>
                <a:cubicBezTo>
                  <a:pt x="3765" y="9500"/>
                  <a:pt x="3793" y="9471"/>
                  <a:pt x="3828" y="9471"/>
                </a:cubicBezTo>
                <a:lnTo>
                  <a:pt x="9407" y="9471"/>
                </a:lnTo>
                <a:cubicBezTo>
                  <a:pt x="9442" y="9471"/>
                  <a:pt x="9469" y="9443"/>
                  <a:pt x="9469" y="9408"/>
                </a:cubicBezTo>
                <a:lnTo>
                  <a:pt x="9469" y="3830"/>
                </a:lnTo>
                <a:cubicBezTo>
                  <a:pt x="9469" y="3794"/>
                  <a:pt x="9498" y="3765"/>
                  <a:pt x="9533" y="3765"/>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0" name="Add"/>
          <p:cNvSpPr/>
          <p:nvPr/>
        </p:nvSpPr>
        <p:spPr>
          <a:xfrm>
            <a:off x="8611292" y="5458378"/>
            <a:ext cx="439338" cy="43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9533" y="3765"/>
                </a:moveTo>
                <a:lnTo>
                  <a:pt x="12065" y="3765"/>
                </a:lnTo>
                <a:cubicBezTo>
                  <a:pt x="12100" y="3765"/>
                  <a:pt x="12129" y="3794"/>
                  <a:pt x="12129" y="3830"/>
                </a:cubicBezTo>
                <a:lnTo>
                  <a:pt x="12129" y="9407"/>
                </a:lnTo>
                <a:cubicBezTo>
                  <a:pt x="12129" y="9442"/>
                  <a:pt x="12157" y="9471"/>
                  <a:pt x="12192" y="9471"/>
                </a:cubicBezTo>
                <a:lnTo>
                  <a:pt x="17769" y="9471"/>
                </a:lnTo>
                <a:cubicBezTo>
                  <a:pt x="17804" y="9471"/>
                  <a:pt x="17833" y="9500"/>
                  <a:pt x="17833" y="9535"/>
                </a:cubicBezTo>
                <a:lnTo>
                  <a:pt x="17835" y="12067"/>
                </a:lnTo>
                <a:cubicBezTo>
                  <a:pt x="17835" y="12102"/>
                  <a:pt x="17806" y="12129"/>
                  <a:pt x="17770" y="12129"/>
                </a:cubicBezTo>
                <a:lnTo>
                  <a:pt x="12193" y="12129"/>
                </a:lnTo>
                <a:cubicBezTo>
                  <a:pt x="12158" y="12129"/>
                  <a:pt x="12129" y="12158"/>
                  <a:pt x="12129" y="12193"/>
                </a:cubicBezTo>
                <a:lnTo>
                  <a:pt x="12129" y="17770"/>
                </a:lnTo>
                <a:cubicBezTo>
                  <a:pt x="12129" y="17806"/>
                  <a:pt x="12100" y="17835"/>
                  <a:pt x="12065" y="17835"/>
                </a:cubicBezTo>
                <a:lnTo>
                  <a:pt x="9533" y="17835"/>
                </a:lnTo>
                <a:cubicBezTo>
                  <a:pt x="9498" y="17835"/>
                  <a:pt x="9471" y="17806"/>
                  <a:pt x="9471" y="17770"/>
                </a:cubicBezTo>
                <a:lnTo>
                  <a:pt x="9471" y="12193"/>
                </a:lnTo>
                <a:cubicBezTo>
                  <a:pt x="9471" y="12158"/>
                  <a:pt x="9442" y="12131"/>
                  <a:pt x="9407" y="12131"/>
                </a:cubicBezTo>
                <a:lnTo>
                  <a:pt x="3828" y="12131"/>
                </a:lnTo>
                <a:cubicBezTo>
                  <a:pt x="3793" y="12131"/>
                  <a:pt x="3765" y="12102"/>
                  <a:pt x="3765" y="12067"/>
                </a:cubicBezTo>
                <a:lnTo>
                  <a:pt x="3765" y="9535"/>
                </a:lnTo>
                <a:cubicBezTo>
                  <a:pt x="3765" y="9500"/>
                  <a:pt x="3793" y="9471"/>
                  <a:pt x="3828" y="9471"/>
                </a:cubicBezTo>
                <a:lnTo>
                  <a:pt x="9407" y="9471"/>
                </a:lnTo>
                <a:cubicBezTo>
                  <a:pt x="9442" y="9471"/>
                  <a:pt x="9469" y="9443"/>
                  <a:pt x="9469" y="9408"/>
                </a:cubicBezTo>
                <a:lnTo>
                  <a:pt x="9469" y="3830"/>
                </a:lnTo>
                <a:cubicBezTo>
                  <a:pt x="9469" y="3794"/>
                  <a:pt x="9498" y="3765"/>
                  <a:pt x="9533" y="3765"/>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1" name="Line"/>
          <p:cNvSpPr/>
          <p:nvPr/>
        </p:nvSpPr>
        <p:spPr>
          <a:xfrm rot="16200000">
            <a:off x="7699015" y="6615643"/>
            <a:ext cx="382947" cy="1947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3" y="86"/>
                </a:lnTo>
                <a:lnTo>
                  <a:pt x="21600" y="0"/>
                </a:lnTo>
              </a:path>
            </a:pathLst>
          </a:custGeom>
          <a:ln w="50800">
            <a:solidFill>
              <a:srgbClr val="000000"/>
            </a:solidFill>
            <a:prstDash val="sysDot"/>
            <a:miter lim="400000"/>
            <a:tailEnd type="arrow"/>
          </a:ln>
        </p:spPr>
        <p:txBody>
          <a:bodyPr lIns="50800" tIns="50800" rIns="50800" bIns="50800" anchor="ctr"/>
          <a:lstStyle/>
          <a:p>
            <a:pPr/>
          </a:p>
        </p:txBody>
      </p:sp>
      <p:sp>
        <p:nvSpPr>
          <p:cNvPr id="552" name="Multi-Layer Perceptron (MLP)"/>
          <p:cNvSpPr txBox="1"/>
          <p:nvPr/>
        </p:nvSpPr>
        <p:spPr>
          <a:xfrm>
            <a:off x="1775677" y="6086504"/>
            <a:ext cx="3235600" cy="954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2800">
                <a:solidFill>
                  <a:schemeClr val="accent5">
                    <a:lumOff val="-29866"/>
                  </a:schemeClr>
                </a:solidFill>
              </a:defRPr>
            </a:lvl1pPr>
          </a:lstStyle>
          <a:p>
            <a:pPr/>
            <a:r>
              <a:t>Multi-Layer Perceptron (MLP)</a:t>
            </a:r>
          </a:p>
        </p:txBody>
      </p:sp>
      <p:sp>
        <p:nvSpPr>
          <p:cNvPr id="553" name="Shape"/>
          <p:cNvSpPr/>
          <p:nvPr/>
        </p:nvSpPr>
        <p:spPr>
          <a:xfrm flipH="1" rot="10800000">
            <a:off x="5478963" y="6037060"/>
            <a:ext cx="2731208" cy="406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chemeClr val="accent5">
              <a:hueOff val="-152895"/>
              <a:lumOff val="123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4" name="Rounded Rectangle"/>
          <p:cNvSpPr/>
          <p:nvPr/>
        </p:nvSpPr>
        <p:spPr>
          <a:xfrm rot="16200000">
            <a:off x="6624898" y="5337476"/>
            <a:ext cx="439337" cy="2731208"/>
          </a:xfrm>
          <a:prstGeom prst="roundRect">
            <a:avLst>
              <a:gd name="adj" fmla="val 50000"/>
            </a:avLst>
          </a:prstGeom>
          <a:solidFill>
            <a:schemeClr val="accent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55" name="Circle"/>
          <p:cNvSpPr/>
          <p:nvPr/>
        </p:nvSpPr>
        <p:spPr>
          <a:xfrm rot="16200000">
            <a:off x="5954791"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6" name="Circle"/>
          <p:cNvSpPr/>
          <p:nvPr/>
        </p:nvSpPr>
        <p:spPr>
          <a:xfrm rot="16200000">
            <a:off x="6329529"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7" name="Circle"/>
          <p:cNvSpPr/>
          <p:nvPr/>
        </p:nvSpPr>
        <p:spPr>
          <a:xfrm rot="16200000">
            <a:off x="6704365"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8" name="Circle"/>
          <p:cNvSpPr/>
          <p:nvPr/>
        </p:nvSpPr>
        <p:spPr>
          <a:xfrm rot="16200000">
            <a:off x="5580004"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59" name="Circle"/>
          <p:cNvSpPr/>
          <p:nvPr/>
        </p:nvSpPr>
        <p:spPr>
          <a:xfrm rot="16200000">
            <a:off x="7079152"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0" name="Circle"/>
          <p:cNvSpPr/>
          <p:nvPr/>
        </p:nvSpPr>
        <p:spPr>
          <a:xfrm rot="16200000">
            <a:off x="7453890" y="654389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1" name="Circle"/>
          <p:cNvSpPr/>
          <p:nvPr/>
        </p:nvSpPr>
        <p:spPr>
          <a:xfrm rot="16200000">
            <a:off x="7828726" y="6505798"/>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2" name="Shape"/>
          <p:cNvSpPr/>
          <p:nvPr/>
        </p:nvSpPr>
        <p:spPr>
          <a:xfrm>
            <a:off x="5497943" y="6980976"/>
            <a:ext cx="2731208" cy="406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chemeClr val="accent5">
              <a:hueOff val="-152895"/>
              <a:lumOff val="123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3" name="Line"/>
          <p:cNvSpPr/>
          <p:nvPr/>
        </p:nvSpPr>
        <p:spPr>
          <a:xfrm rot="16200000">
            <a:off x="7589463" y="4997454"/>
            <a:ext cx="323926" cy="1669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77" y="86"/>
                </a:lnTo>
                <a:lnTo>
                  <a:pt x="0" y="0"/>
                </a:lnTo>
              </a:path>
            </a:pathLst>
          </a:custGeom>
          <a:ln w="50800">
            <a:solidFill>
              <a:srgbClr val="000000"/>
            </a:solidFill>
            <a:prstDash val="sysDot"/>
            <a:miter lim="400000"/>
            <a:headEnd type="arrow"/>
          </a:ln>
        </p:spPr>
        <p:txBody>
          <a:bodyPr lIns="50800" tIns="50800" rIns="50800" bIns="50800" anchor="ctr"/>
          <a:lstStyle/>
          <a:p>
            <a:pPr/>
          </a:p>
        </p:txBody>
      </p:sp>
      <p:sp>
        <p:nvSpPr>
          <p:cNvPr id="564" name="Line"/>
          <p:cNvSpPr/>
          <p:nvPr/>
        </p:nvSpPr>
        <p:spPr>
          <a:xfrm flipV="1">
            <a:off x="8830960" y="4947062"/>
            <a:ext cx="1" cy="481866"/>
          </a:xfrm>
          <a:prstGeom prst="line">
            <a:avLst/>
          </a:prstGeom>
          <a:ln w="50800">
            <a:solidFill>
              <a:srgbClr val="000000"/>
            </a:solidFill>
            <a:prstDash val="sysDot"/>
            <a:miter lim="400000"/>
            <a:tailEnd type="arrow"/>
          </a:ln>
        </p:spPr>
        <p:txBody>
          <a:bodyPr lIns="50800" tIns="50800" rIns="50800" bIns="50800" anchor="ctr"/>
          <a:lstStyle/>
          <a:p>
            <a:pPr/>
          </a:p>
        </p:txBody>
      </p:sp>
      <p:sp>
        <p:nvSpPr>
          <p:cNvPr id="565" name="Arrow"/>
          <p:cNvSpPr/>
          <p:nvPr/>
        </p:nvSpPr>
        <p:spPr>
          <a:xfrm rot="16200000">
            <a:off x="4690900" y="9545966"/>
            <a:ext cx="1022189" cy="5133132"/>
          </a:xfrm>
          <a:prstGeom prst="rightArrow">
            <a:avLst>
              <a:gd name="adj1" fmla="val 61097"/>
              <a:gd name="adj2" fmla="val 57616"/>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6" name="last layer"/>
          <p:cNvSpPr txBox="1"/>
          <p:nvPr/>
        </p:nvSpPr>
        <p:spPr>
          <a:xfrm>
            <a:off x="4121386" y="11894748"/>
            <a:ext cx="1956948"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b="1" sz="2800">
                <a:solidFill>
                  <a:srgbClr val="FFFFFF"/>
                </a:solidFill>
              </a:defRPr>
            </a:lvl1pPr>
          </a:lstStyle>
          <a:p>
            <a:pPr/>
            <a:r>
              <a:t>last layer</a:t>
            </a:r>
          </a:p>
        </p:txBody>
      </p:sp>
      <p:sp>
        <p:nvSpPr>
          <p:cNvPr id="567" name="Arrow"/>
          <p:cNvSpPr/>
          <p:nvPr/>
        </p:nvSpPr>
        <p:spPr>
          <a:xfrm rot="16200000">
            <a:off x="4588766" y="1412949"/>
            <a:ext cx="1022188" cy="5133133"/>
          </a:xfrm>
          <a:prstGeom prst="rightArrow">
            <a:avLst>
              <a:gd name="adj1" fmla="val 61097"/>
              <a:gd name="adj2" fmla="val 57616"/>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68" name="next layer"/>
          <p:cNvSpPr txBox="1"/>
          <p:nvPr/>
        </p:nvSpPr>
        <p:spPr>
          <a:xfrm>
            <a:off x="4121386" y="3777467"/>
            <a:ext cx="1956948"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b="1" sz="2800">
                <a:solidFill>
                  <a:srgbClr val="FFFFFF"/>
                </a:solidFill>
              </a:defRPr>
            </a:lvl1pPr>
          </a:lstStyle>
          <a:p>
            <a:pPr/>
            <a:r>
              <a:t>next layer</a:t>
            </a:r>
          </a:p>
        </p:txBody>
      </p:sp>
      <p:sp>
        <p:nvSpPr>
          <p:cNvPr id="569"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Common Hypothesis: MLP   Knowledge dict"/>
          <p:cNvSpPr txBox="1"/>
          <p:nvPr>
            <p:ph type="title"/>
          </p:nvPr>
        </p:nvSpPr>
        <p:spPr>
          <a:xfrm>
            <a:off x="1206500" y="1079500"/>
            <a:ext cx="21971000" cy="1538450"/>
          </a:xfrm>
          <a:prstGeom prst="rect">
            <a:avLst/>
          </a:prstGeom>
        </p:spPr>
        <p:txBody>
          <a:bodyPr/>
          <a:lstStyle/>
          <a:p>
            <a:pPr defTabSz="2365188">
              <a:defRPr spc="-164" sz="8245"/>
            </a:pPr>
            <a:r>
              <a:t>Common Hypothesis: </a:t>
            </a:r>
            <a:r>
              <a:rPr>
                <a:solidFill>
                  <a:schemeClr val="accent1">
                    <a:hueOff val="114395"/>
                    <a:lumOff val="-24975"/>
                  </a:schemeClr>
                </a:solidFill>
              </a:rPr>
              <a:t>MLP </a:t>
            </a:r>
            <a14:m>
              <m:oMath>
                <m:r>
                  <a:rPr xmlns:a="http://schemas.openxmlformats.org/drawingml/2006/main" sz="9450" i="1">
                    <a:solidFill>
                      <a:srgbClr val="004C7F"/>
                    </a:solidFill>
                    <a:latin typeface="Cambria Math" panose="02040503050406030204" pitchFamily="18" charset="0"/>
                  </a:rPr>
                  <m:t>≈</m:t>
                </m:r>
              </m:oMath>
            </a14:m>
            <a:r>
              <a:rPr>
                <a:solidFill>
                  <a:schemeClr val="accent1">
                    <a:hueOff val="114395"/>
                    <a:lumOff val="-24975"/>
                  </a:schemeClr>
                </a:solidFill>
              </a:rPr>
              <a:t> Knowledge dict</a:t>
            </a:r>
            <a:endParaRPr sz="8500">
              <a:solidFill>
                <a:srgbClr val="004D80"/>
              </a:solidFill>
            </a:endParaRPr>
          </a:p>
        </p:txBody>
      </p:sp>
      <p:grpSp>
        <p:nvGrpSpPr>
          <p:cNvPr id="577" name="Group"/>
          <p:cNvGrpSpPr/>
          <p:nvPr/>
        </p:nvGrpSpPr>
        <p:grpSpPr>
          <a:xfrm>
            <a:off x="11202716" y="11162127"/>
            <a:ext cx="630574" cy="2368705"/>
            <a:chOff x="0" y="0"/>
            <a:chExt cx="630573" cy="2368703"/>
          </a:xfrm>
        </p:grpSpPr>
        <p:sp>
          <p:nvSpPr>
            <p:cNvPr id="572" name="Rounded Rectangle"/>
            <p:cNvSpPr/>
            <p:nvPr/>
          </p:nvSpPr>
          <p:spPr>
            <a:xfrm>
              <a:off x="0" y="0"/>
              <a:ext cx="630574" cy="2368704"/>
            </a:xfrm>
            <a:prstGeom prst="roundRect">
              <a:avLst>
                <a:gd name="adj" fmla="val 50000"/>
              </a:avLst>
            </a:prstGeom>
            <a:solidFill>
              <a:srgbClr val="E7BD63"/>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73" name="Circle"/>
            <p:cNvSpPr/>
            <p:nvPr/>
          </p:nvSpPr>
          <p:spPr>
            <a:xfrm>
              <a:off x="86816" y="682950"/>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74" name="Circle"/>
            <p:cNvSpPr/>
            <p:nvPr/>
          </p:nvSpPr>
          <p:spPr>
            <a:xfrm>
              <a:off x="86816" y="1220807"/>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75" name="Circle"/>
            <p:cNvSpPr/>
            <p:nvPr/>
          </p:nvSpPr>
          <p:spPr>
            <a:xfrm>
              <a:off x="86816" y="175880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76" name="Circle"/>
            <p:cNvSpPr/>
            <p:nvPr/>
          </p:nvSpPr>
          <p:spPr>
            <a:xfrm>
              <a:off x="86816" y="14502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578" name="Shape"/>
          <p:cNvSpPr/>
          <p:nvPr/>
        </p:nvSpPr>
        <p:spPr>
          <a:xfrm>
            <a:off x="7582357" y="8755060"/>
            <a:ext cx="7680055" cy="2350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rgbClr val="F1F1F1"/>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79" name="Shape"/>
          <p:cNvSpPr/>
          <p:nvPr/>
        </p:nvSpPr>
        <p:spPr>
          <a:xfrm flipH="1" rot="10800000">
            <a:off x="7582357" y="4842971"/>
            <a:ext cx="7680055" cy="2368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rgbClr val="F1F1F1"/>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585" name="Group"/>
          <p:cNvGrpSpPr/>
          <p:nvPr/>
        </p:nvGrpSpPr>
        <p:grpSpPr>
          <a:xfrm>
            <a:off x="11202716" y="2405539"/>
            <a:ext cx="630574" cy="2368704"/>
            <a:chOff x="0" y="0"/>
            <a:chExt cx="630573" cy="2368703"/>
          </a:xfrm>
        </p:grpSpPr>
        <p:sp>
          <p:nvSpPr>
            <p:cNvPr id="580" name="Rounded Rectangle"/>
            <p:cNvSpPr/>
            <p:nvPr/>
          </p:nvSpPr>
          <p:spPr>
            <a:xfrm>
              <a:off x="0" y="0"/>
              <a:ext cx="630574" cy="2368704"/>
            </a:xfrm>
            <a:prstGeom prst="roundRect">
              <a:avLst>
                <a:gd name="adj" fmla="val 50000"/>
              </a:avLst>
            </a:prstGeom>
            <a:solidFill>
              <a:schemeClr val="accent1"/>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81" name="Circle"/>
            <p:cNvSpPr/>
            <p:nvPr/>
          </p:nvSpPr>
          <p:spPr>
            <a:xfrm>
              <a:off x="86816" y="682950"/>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2" name="Circle"/>
            <p:cNvSpPr/>
            <p:nvPr/>
          </p:nvSpPr>
          <p:spPr>
            <a:xfrm>
              <a:off x="86816" y="1220807"/>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3" name="Circle"/>
            <p:cNvSpPr/>
            <p:nvPr/>
          </p:nvSpPr>
          <p:spPr>
            <a:xfrm>
              <a:off x="86816" y="175880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4" name="Circle"/>
            <p:cNvSpPr/>
            <p:nvPr/>
          </p:nvSpPr>
          <p:spPr>
            <a:xfrm>
              <a:off x="86816" y="14502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596" name="Group"/>
          <p:cNvGrpSpPr/>
          <p:nvPr/>
        </p:nvGrpSpPr>
        <p:grpSpPr>
          <a:xfrm>
            <a:off x="8327619" y="7904001"/>
            <a:ext cx="6136440" cy="630574"/>
            <a:chOff x="0" y="0"/>
            <a:chExt cx="6136438" cy="630573"/>
          </a:xfrm>
        </p:grpSpPr>
        <p:sp>
          <p:nvSpPr>
            <p:cNvPr id="586" name="Rounded Rectangle"/>
            <p:cNvSpPr/>
            <p:nvPr/>
          </p:nvSpPr>
          <p:spPr>
            <a:xfrm rot="16200000">
              <a:off x="2752932" y="-2752933"/>
              <a:ext cx="630574" cy="6136440"/>
            </a:xfrm>
            <a:prstGeom prst="roundRect">
              <a:avLst>
                <a:gd name="adj" fmla="val 50000"/>
              </a:avLst>
            </a:prstGeom>
            <a:solidFill>
              <a:schemeClr val="accent5">
                <a:hueOff val="-152895"/>
                <a:lumOff val="12368"/>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587" name="Circle"/>
            <p:cNvSpPr/>
            <p:nvPr/>
          </p:nvSpPr>
          <p:spPr>
            <a:xfrm rot="16200000">
              <a:off x="342835"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8" name="Circle"/>
            <p:cNvSpPr/>
            <p:nvPr/>
          </p:nvSpPr>
          <p:spPr>
            <a:xfrm rot="16200000">
              <a:off x="968561"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89" name="Circle"/>
            <p:cNvSpPr/>
            <p:nvPr/>
          </p:nvSpPr>
          <p:spPr>
            <a:xfrm rot="16200000">
              <a:off x="2235431" y="86815"/>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0" name="Circle"/>
            <p:cNvSpPr/>
            <p:nvPr/>
          </p:nvSpPr>
          <p:spPr>
            <a:xfrm rot="16200000">
              <a:off x="2839748" y="83234"/>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1" name="Circle"/>
            <p:cNvSpPr/>
            <p:nvPr/>
          </p:nvSpPr>
          <p:spPr>
            <a:xfrm rot="16200000">
              <a:off x="3497162" y="83234"/>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2" name="Circle"/>
            <p:cNvSpPr/>
            <p:nvPr/>
          </p:nvSpPr>
          <p:spPr>
            <a:xfrm rot="16200000">
              <a:off x="1599427"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3" name="Circle"/>
            <p:cNvSpPr/>
            <p:nvPr/>
          </p:nvSpPr>
          <p:spPr>
            <a:xfrm rot="16200000">
              <a:off x="4758893" y="86816"/>
              <a:ext cx="456943" cy="456943"/>
            </a:xfrm>
            <a:prstGeom prst="ellipse">
              <a:avLst/>
            </a:prstGeom>
            <a:solidFill>
              <a:schemeClr val="accent5">
                <a:hueOff val="-82419"/>
                <a:satOff val="-9513"/>
                <a:lumOff val="-16343"/>
              </a:schemeClr>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4" name="Circle"/>
            <p:cNvSpPr/>
            <p:nvPr/>
          </p:nvSpPr>
          <p:spPr>
            <a:xfrm rot="16200000">
              <a:off x="5389758"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595" name="Circle"/>
            <p:cNvSpPr/>
            <p:nvPr/>
          </p:nvSpPr>
          <p:spPr>
            <a:xfrm rot="16200000">
              <a:off x="4128027" y="86815"/>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597" name="input feature"/>
          <p:cNvSpPr txBox="1"/>
          <p:nvPr/>
        </p:nvSpPr>
        <p:spPr>
          <a:xfrm>
            <a:off x="1269669" y="12287933"/>
            <a:ext cx="4724568" cy="10200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input feature </a:t>
            </a:r>
            <a14:m>
              <m:oMath>
                <m:sSub>
                  <m:e>
                    <m:r>
                      <a:rPr xmlns:a="http://schemas.openxmlformats.org/drawingml/2006/main" sz="5750" i="1">
                        <a:solidFill>
                          <a:srgbClr val="000000"/>
                        </a:solidFill>
                        <a:latin typeface="Cambria Math" panose="02040503050406030204" pitchFamily="18" charset="0"/>
                      </a:rPr>
                      <m:t>h</m:t>
                    </m:r>
                  </m:e>
                  <m:sub>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n</m:t>
                    </m:r>
                  </m:sub>
                </m:sSub>
              </m:oMath>
            </a14:m>
          </a:p>
        </p:txBody>
      </p:sp>
      <p:sp>
        <p:nvSpPr>
          <p:cNvPr id="598" name="intermediate feature"/>
          <p:cNvSpPr txBox="1"/>
          <p:nvPr/>
        </p:nvSpPr>
        <p:spPr>
          <a:xfrm>
            <a:off x="1245949" y="7528698"/>
            <a:ext cx="4130024" cy="16858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pPr>
            <a:r>
              <a:t>intermediate feature </a:t>
            </a:r>
            <a14:m>
              <m:oMath>
                <m:sSub>
                  <m:e>
                    <m:r>
                      <a:rPr xmlns:a="http://schemas.openxmlformats.org/drawingml/2006/main" sz="5750" i="1">
                        <a:solidFill>
                          <a:srgbClr val="000000"/>
                        </a:solidFill>
                        <a:latin typeface="Cambria Math" panose="02040503050406030204" pitchFamily="18" charset="0"/>
                      </a:rPr>
                      <m:t>h</m:t>
                    </m:r>
                  </m:e>
                  <m:sub>
                    <m:r>
                      <a:rPr xmlns:a="http://schemas.openxmlformats.org/drawingml/2006/main" sz="5750" i="1">
                        <a:solidFill>
                          <a:srgbClr val="000000"/>
                        </a:solidFill>
                        <a:latin typeface="Cambria Math" panose="02040503050406030204" pitchFamily="18" charset="0"/>
                      </a:rPr>
                      <m:t>m</m:t>
                    </m:r>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d</m:t>
                    </m:r>
                    <m:r>
                      <a:rPr xmlns:a="http://schemas.openxmlformats.org/drawingml/2006/main" sz="5750" i="1">
                        <a:solidFill>
                          <a:srgbClr val="000000"/>
                        </a:solidFill>
                        <a:latin typeface="Cambria Math" panose="02040503050406030204" pitchFamily="18" charset="0"/>
                      </a:rPr>
                      <m:t>d</m:t>
                    </m:r>
                    <m:r>
                      <a:rPr xmlns:a="http://schemas.openxmlformats.org/drawingml/2006/main" sz="5750" i="1">
                        <a:solidFill>
                          <a:srgbClr val="000000"/>
                        </a:solidFill>
                        <a:latin typeface="Cambria Math" panose="02040503050406030204" pitchFamily="18" charset="0"/>
                      </a:rPr>
                      <m:t>l</m:t>
                    </m:r>
                    <m:r>
                      <a:rPr xmlns:a="http://schemas.openxmlformats.org/drawingml/2006/main" sz="5750" i="1">
                        <a:solidFill>
                          <a:srgbClr val="000000"/>
                        </a:solidFill>
                        <a:latin typeface="Cambria Math" panose="02040503050406030204" pitchFamily="18" charset="0"/>
                      </a:rPr>
                      <m:t>e</m:t>
                    </m:r>
                  </m:sub>
                </m:sSub>
              </m:oMath>
            </a14:m>
          </a:p>
        </p:txBody>
      </p:sp>
      <p:sp>
        <p:nvSpPr>
          <p:cNvPr id="599" name="output feature"/>
          <p:cNvSpPr txBox="1"/>
          <p:nvPr/>
        </p:nvSpPr>
        <p:spPr>
          <a:xfrm>
            <a:off x="1293389" y="3029137"/>
            <a:ext cx="6085997" cy="11215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output feature </a:t>
            </a:r>
            <a14:m>
              <m:oMath>
                <m:sSub>
                  <m:e>
                    <m:r>
                      <a:rPr xmlns:a="http://schemas.openxmlformats.org/drawingml/2006/main" sz="5750" i="1">
                        <a:solidFill>
                          <a:srgbClr val="000000"/>
                        </a:solidFill>
                        <a:latin typeface="Cambria Math" panose="02040503050406030204" pitchFamily="18" charset="0"/>
                      </a:rPr>
                      <m:t>h</m:t>
                    </m:r>
                  </m:e>
                  <m:sub>
                    <m:r>
                      <a:rPr xmlns:a="http://schemas.openxmlformats.org/drawingml/2006/main" sz="5750" i="1">
                        <a:solidFill>
                          <a:srgbClr val="000000"/>
                        </a:solidFill>
                        <a:latin typeface="Cambria Math" panose="02040503050406030204" pitchFamily="18" charset="0"/>
                      </a:rPr>
                      <m:t>o</m:t>
                    </m:r>
                    <m:r>
                      <a:rPr xmlns:a="http://schemas.openxmlformats.org/drawingml/2006/main" sz="5750" i="1">
                        <a:solidFill>
                          <a:srgbClr val="000000"/>
                        </a:solidFill>
                        <a:latin typeface="Cambria Math" panose="02040503050406030204" pitchFamily="18" charset="0"/>
                      </a:rPr>
                      <m:t>u</m:t>
                    </m:r>
                    <m:r>
                      <a:rPr xmlns:a="http://schemas.openxmlformats.org/drawingml/2006/main" sz="5750" i="1">
                        <a:solidFill>
                          <a:srgbClr val="000000"/>
                        </a:solidFill>
                        <a:latin typeface="Cambria Math" panose="02040503050406030204" pitchFamily="18" charset="0"/>
                      </a:rPr>
                      <m:t>t</m:t>
                    </m:r>
                    <m:r>
                      <a:rPr xmlns:a="http://schemas.openxmlformats.org/drawingml/2006/main" sz="5750" i="1">
                        <a:solidFill>
                          <a:srgbClr val="000000"/>
                        </a:solidFill>
                        <a:latin typeface="Cambria Math" panose="02040503050406030204" pitchFamily="18" charset="0"/>
                      </a:rPr>
                      <m:t>p</m:t>
                    </m:r>
                    <m:r>
                      <a:rPr xmlns:a="http://schemas.openxmlformats.org/drawingml/2006/main" sz="5750" i="1">
                        <a:solidFill>
                          <a:srgbClr val="000000"/>
                        </a:solidFill>
                        <a:latin typeface="Cambria Math" panose="02040503050406030204" pitchFamily="18" charset="0"/>
                      </a:rPr>
                      <m:t>u</m:t>
                    </m:r>
                    <m:r>
                      <a:rPr xmlns:a="http://schemas.openxmlformats.org/drawingml/2006/main" sz="5750" i="1">
                        <a:solidFill>
                          <a:srgbClr val="000000"/>
                        </a:solidFill>
                        <a:latin typeface="Cambria Math" panose="02040503050406030204" pitchFamily="18" charset="0"/>
                      </a:rPr>
                      <m:t>t</m:t>
                    </m:r>
                  </m:sub>
                </m:sSub>
              </m:oMath>
            </a14:m>
          </a:p>
        </p:txBody>
      </p:sp>
      <p:sp>
        <p:nvSpPr>
          <p:cNvPr id="600" name="non-linear activation"/>
          <p:cNvSpPr txBox="1"/>
          <p:nvPr/>
        </p:nvSpPr>
        <p:spPr>
          <a:xfrm>
            <a:off x="8265994" y="7107475"/>
            <a:ext cx="564642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non-linear activation</a:t>
            </a:r>
          </a:p>
        </p:txBody>
      </p:sp>
      <p:sp>
        <p:nvSpPr>
          <p:cNvPr id="601" name="up-projection weight   knowledge lookup key"/>
          <p:cNvSpPr txBox="1"/>
          <p:nvPr/>
        </p:nvSpPr>
        <p:spPr>
          <a:xfrm>
            <a:off x="16419444" y="9131334"/>
            <a:ext cx="6836056" cy="15975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chemeClr val="accent5">
                    <a:lumOff val="-29866"/>
                  </a:schemeClr>
                </a:solidFill>
              </a:defRPr>
            </a:pPr>
            <a:r>
              <a:t>up-projection weight </a:t>
            </a:r>
            <a14:m>
              <m:oMath>
                <m:r>
                  <a:rPr xmlns:a="http://schemas.openxmlformats.org/drawingml/2006/main" sz="5750" i="1">
                    <a:solidFill>
                      <a:srgbClr val="B41700"/>
                    </a:solidFill>
                    <a:latin typeface="Cambria Math" panose="02040503050406030204" pitchFamily="18" charset="0"/>
                  </a:rPr>
                  <m:t>≈</m:t>
                </m:r>
              </m:oMath>
            </a14:m>
            <a:r>
              <a:t> knowledge lookup key</a:t>
            </a:r>
            <a:endParaRPr>
              <a:solidFill>
                <a:srgbClr val="B51700"/>
              </a:solidFill>
            </a:endParaRPr>
          </a:p>
        </p:txBody>
      </p:sp>
      <p:grpSp>
        <p:nvGrpSpPr>
          <p:cNvPr id="607" name="Group"/>
          <p:cNvGrpSpPr/>
          <p:nvPr/>
        </p:nvGrpSpPr>
        <p:grpSpPr>
          <a:xfrm>
            <a:off x="13694964" y="8987689"/>
            <a:ext cx="501770" cy="1884862"/>
            <a:chOff x="0" y="0"/>
            <a:chExt cx="501769" cy="1884861"/>
          </a:xfrm>
        </p:grpSpPr>
        <p:sp>
          <p:nvSpPr>
            <p:cNvPr id="60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0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0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0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0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13" name="Group"/>
          <p:cNvGrpSpPr/>
          <p:nvPr/>
        </p:nvGrpSpPr>
        <p:grpSpPr>
          <a:xfrm>
            <a:off x="13064098" y="8987689"/>
            <a:ext cx="501771" cy="1884862"/>
            <a:chOff x="0" y="0"/>
            <a:chExt cx="501769" cy="1884861"/>
          </a:xfrm>
        </p:grpSpPr>
        <p:sp>
          <p:nvSpPr>
            <p:cNvPr id="608" name="Rounded Rectangle"/>
            <p:cNvSpPr/>
            <p:nvPr/>
          </p:nvSpPr>
          <p:spPr>
            <a:xfrm>
              <a:off x="0" y="0"/>
              <a:ext cx="501770" cy="1884862"/>
            </a:xfrm>
            <a:prstGeom prst="roundRect">
              <a:avLst>
                <a:gd name="adj" fmla="val 50000"/>
              </a:avLst>
            </a:prstGeom>
            <a:solidFill>
              <a:srgbClr val="CDCDCD"/>
            </a:solidFill>
            <a:ln w="38100" cap="flat">
              <a:solidFill>
                <a:schemeClr val="accent5">
                  <a:lumOff val="-29866"/>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0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19" name="Group"/>
          <p:cNvGrpSpPr/>
          <p:nvPr/>
        </p:nvGrpSpPr>
        <p:grpSpPr>
          <a:xfrm>
            <a:off x="12433233" y="8987689"/>
            <a:ext cx="501771" cy="1884862"/>
            <a:chOff x="0" y="0"/>
            <a:chExt cx="501769" cy="1884861"/>
          </a:xfrm>
        </p:grpSpPr>
        <p:sp>
          <p:nvSpPr>
            <p:cNvPr id="61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1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1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25" name="Group"/>
          <p:cNvGrpSpPr/>
          <p:nvPr/>
        </p:nvGrpSpPr>
        <p:grpSpPr>
          <a:xfrm>
            <a:off x="11802367" y="8987689"/>
            <a:ext cx="501771" cy="1884862"/>
            <a:chOff x="0" y="0"/>
            <a:chExt cx="501769" cy="1884861"/>
          </a:xfrm>
        </p:grpSpPr>
        <p:sp>
          <p:nvSpPr>
            <p:cNvPr id="62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2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31" name="Group"/>
          <p:cNvGrpSpPr/>
          <p:nvPr/>
        </p:nvGrpSpPr>
        <p:grpSpPr>
          <a:xfrm>
            <a:off x="11171503" y="8987689"/>
            <a:ext cx="501771" cy="1884862"/>
            <a:chOff x="0" y="0"/>
            <a:chExt cx="501769" cy="1884861"/>
          </a:xfrm>
        </p:grpSpPr>
        <p:sp>
          <p:nvSpPr>
            <p:cNvPr id="62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2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2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3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37" name="Group"/>
          <p:cNvGrpSpPr/>
          <p:nvPr/>
        </p:nvGrpSpPr>
        <p:grpSpPr>
          <a:xfrm>
            <a:off x="10540638" y="8987689"/>
            <a:ext cx="501770" cy="1884862"/>
            <a:chOff x="0" y="0"/>
            <a:chExt cx="501769" cy="1884861"/>
          </a:xfrm>
        </p:grpSpPr>
        <p:sp>
          <p:nvSpPr>
            <p:cNvPr id="63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3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3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3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3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43" name="Group"/>
          <p:cNvGrpSpPr/>
          <p:nvPr/>
        </p:nvGrpSpPr>
        <p:grpSpPr>
          <a:xfrm>
            <a:off x="9904632" y="8987689"/>
            <a:ext cx="501771" cy="1884862"/>
            <a:chOff x="0" y="0"/>
            <a:chExt cx="501769" cy="1884861"/>
          </a:xfrm>
        </p:grpSpPr>
        <p:sp>
          <p:nvSpPr>
            <p:cNvPr id="63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3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49" name="Group"/>
          <p:cNvGrpSpPr/>
          <p:nvPr/>
        </p:nvGrpSpPr>
        <p:grpSpPr>
          <a:xfrm>
            <a:off x="9273767" y="8987689"/>
            <a:ext cx="501770" cy="1884862"/>
            <a:chOff x="0" y="0"/>
            <a:chExt cx="501769" cy="1884861"/>
          </a:xfrm>
        </p:grpSpPr>
        <p:sp>
          <p:nvSpPr>
            <p:cNvPr id="64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4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4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55" name="Group"/>
          <p:cNvGrpSpPr/>
          <p:nvPr/>
        </p:nvGrpSpPr>
        <p:grpSpPr>
          <a:xfrm>
            <a:off x="8648041" y="8987689"/>
            <a:ext cx="501771" cy="1884862"/>
            <a:chOff x="0" y="0"/>
            <a:chExt cx="501769" cy="1884861"/>
          </a:xfrm>
        </p:grpSpPr>
        <p:sp>
          <p:nvSpPr>
            <p:cNvPr id="65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5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61" name="Group"/>
          <p:cNvGrpSpPr/>
          <p:nvPr/>
        </p:nvGrpSpPr>
        <p:grpSpPr>
          <a:xfrm>
            <a:off x="13668415" y="5118775"/>
            <a:ext cx="501771" cy="1884862"/>
            <a:chOff x="0" y="0"/>
            <a:chExt cx="501769" cy="1884861"/>
          </a:xfrm>
        </p:grpSpPr>
        <p:sp>
          <p:nvSpPr>
            <p:cNvPr id="65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5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5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67" name="Group"/>
          <p:cNvGrpSpPr/>
          <p:nvPr/>
        </p:nvGrpSpPr>
        <p:grpSpPr>
          <a:xfrm>
            <a:off x="12406684" y="5118775"/>
            <a:ext cx="501771" cy="1884862"/>
            <a:chOff x="0" y="0"/>
            <a:chExt cx="501769" cy="1884861"/>
          </a:xfrm>
        </p:grpSpPr>
        <p:sp>
          <p:nvSpPr>
            <p:cNvPr id="66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6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6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73" name="Group"/>
          <p:cNvGrpSpPr/>
          <p:nvPr/>
        </p:nvGrpSpPr>
        <p:grpSpPr>
          <a:xfrm>
            <a:off x="11775819" y="5118775"/>
            <a:ext cx="501770" cy="1884862"/>
            <a:chOff x="0" y="0"/>
            <a:chExt cx="501769" cy="1884861"/>
          </a:xfrm>
        </p:grpSpPr>
        <p:sp>
          <p:nvSpPr>
            <p:cNvPr id="66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6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79" name="Group"/>
          <p:cNvGrpSpPr/>
          <p:nvPr/>
        </p:nvGrpSpPr>
        <p:grpSpPr>
          <a:xfrm>
            <a:off x="11144954" y="5118775"/>
            <a:ext cx="501771" cy="1884862"/>
            <a:chOff x="0" y="0"/>
            <a:chExt cx="501769" cy="1884861"/>
          </a:xfrm>
        </p:grpSpPr>
        <p:sp>
          <p:nvSpPr>
            <p:cNvPr id="67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7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7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85" name="Group"/>
          <p:cNvGrpSpPr/>
          <p:nvPr/>
        </p:nvGrpSpPr>
        <p:grpSpPr>
          <a:xfrm>
            <a:off x="10514089" y="5118775"/>
            <a:ext cx="501770" cy="1884862"/>
            <a:chOff x="0" y="0"/>
            <a:chExt cx="501769" cy="1884861"/>
          </a:xfrm>
        </p:grpSpPr>
        <p:sp>
          <p:nvSpPr>
            <p:cNvPr id="68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8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91" name="Group"/>
          <p:cNvGrpSpPr/>
          <p:nvPr/>
        </p:nvGrpSpPr>
        <p:grpSpPr>
          <a:xfrm>
            <a:off x="9878083" y="5118775"/>
            <a:ext cx="501771" cy="1884862"/>
            <a:chOff x="0" y="0"/>
            <a:chExt cx="501769" cy="1884861"/>
          </a:xfrm>
        </p:grpSpPr>
        <p:sp>
          <p:nvSpPr>
            <p:cNvPr id="68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8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8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697" name="Group"/>
          <p:cNvGrpSpPr/>
          <p:nvPr/>
        </p:nvGrpSpPr>
        <p:grpSpPr>
          <a:xfrm>
            <a:off x="9247218" y="5118775"/>
            <a:ext cx="501771" cy="1884862"/>
            <a:chOff x="0" y="0"/>
            <a:chExt cx="501769" cy="1884861"/>
          </a:xfrm>
        </p:grpSpPr>
        <p:sp>
          <p:nvSpPr>
            <p:cNvPr id="69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9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69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03" name="Group"/>
          <p:cNvGrpSpPr/>
          <p:nvPr/>
        </p:nvGrpSpPr>
        <p:grpSpPr>
          <a:xfrm>
            <a:off x="8621493" y="5118775"/>
            <a:ext cx="501770" cy="1884862"/>
            <a:chOff x="0" y="0"/>
            <a:chExt cx="501769" cy="1884861"/>
          </a:xfrm>
        </p:grpSpPr>
        <p:sp>
          <p:nvSpPr>
            <p:cNvPr id="69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69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0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704" name="intermediate value   knowledge neuron"/>
          <p:cNvSpPr txBox="1"/>
          <p:nvPr/>
        </p:nvSpPr>
        <p:spPr>
          <a:xfrm>
            <a:off x="16419444" y="6917829"/>
            <a:ext cx="6836056" cy="15975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chemeClr val="accent5">
                    <a:lumOff val="-29866"/>
                  </a:schemeClr>
                </a:solidFill>
              </a:defRPr>
            </a:pPr>
            <a:r>
              <a:t>intermediate value </a:t>
            </a:r>
            <a14:m>
              <m:oMath>
                <m:r>
                  <a:rPr xmlns:a="http://schemas.openxmlformats.org/drawingml/2006/main" sz="5750" i="1">
                    <a:solidFill>
                      <a:srgbClr val="B41700"/>
                    </a:solidFill>
                    <a:latin typeface="Cambria Math" panose="02040503050406030204" pitchFamily="18" charset="0"/>
                  </a:rPr>
                  <m:t>≈</m:t>
                </m:r>
              </m:oMath>
            </a14:m>
            <a:r>
              <a:t> knowledge neuron</a:t>
            </a:r>
            <a:endParaRPr>
              <a:solidFill>
                <a:srgbClr val="B51700"/>
              </a:solidFill>
            </a:endParaRPr>
          </a:p>
        </p:txBody>
      </p:sp>
      <p:sp>
        <p:nvSpPr>
          <p:cNvPr id="705" name="down-projection weight   knowledge value"/>
          <p:cNvSpPr txBox="1"/>
          <p:nvPr/>
        </p:nvSpPr>
        <p:spPr>
          <a:xfrm>
            <a:off x="16481186" y="4704325"/>
            <a:ext cx="7227816" cy="15975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chemeClr val="accent5">
                    <a:lumOff val="-29866"/>
                  </a:schemeClr>
                </a:solidFill>
              </a:defRPr>
            </a:pPr>
            <a:r>
              <a:t>down-projection weight </a:t>
            </a:r>
            <a14:m>
              <m:oMath>
                <m:r>
                  <a:rPr xmlns:a="http://schemas.openxmlformats.org/drawingml/2006/main" sz="5750" i="1">
                    <a:solidFill>
                      <a:srgbClr val="B41700"/>
                    </a:solidFill>
                    <a:latin typeface="Cambria Math" panose="02040503050406030204" pitchFamily="18" charset="0"/>
                  </a:rPr>
                  <m:t>≈</m:t>
                </m:r>
              </m:oMath>
            </a14:m>
            <a:r>
              <a:t> knowledge value</a:t>
            </a:r>
            <a:endParaRPr>
              <a:solidFill>
                <a:srgbClr val="B51700"/>
              </a:solidFill>
            </a:endParaRPr>
          </a:p>
        </p:txBody>
      </p:sp>
      <p:sp>
        <p:nvSpPr>
          <p:cNvPr id="706" name="Line"/>
          <p:cNvSpPr/>
          <p:nvPr/>
        </p:nvSpPr>
        <p:spPr>
          <a:xfrm>
            <a:off x="13369045" y="10498241"/>
            <a:ext cx="2910470" cy="1008119"/>
          </a:xfrm>
          <a:custGeom>
            <a:avLst/>
            <a:gdLst/>
            <a:ahLst/>
            <a:cxnLst>
              <a:cxn ang="0">
                <a:pos x="wd2" y="hd2"/>
              </a:cxn>
              <a:cxn ang="5400000">
                <a:pos x="wd2" y="hd2"/>
              </a:cxn>
              <a:cxn ang="10800000">
                <a:pos x="wd2" y="hd2"/>
              </a:cxn>
              <a:cxn ang="16200000">
                <a:pos x="wd2" y="hd2"/>
              </a:cxn>
            </a:cxnLst>
            <a:rect l="0" t="0" r="r" b="b"/>
            <a:pathLst>
              <a:path w="21600" h="18525" fill="norm" stroke="1" extrusionOk="0">
                <a:moveTo>
                  <a:pt x="0" y="5888"/>
                </a:moveTo>
                <a:cubicBezTo>
                  <a:pt x="3468" y="17374"/>
                  <a:pt x="9630" y="21600"/>
                  <a:pt x="14994" y="16194"/>
                </a:cubicBezTo>
                <a:cubicBezTo>
                  <a:pt x="17967" y="13199"/>
                  <a:pt x="20346" y="7400"/>
                  <a:pt x="21600" y="0"/>
                </a:cubicBezTo>
              </a:path>
            </a:pathLst>
          </a:custGeom>
          <a:ln w="63500">
            <a:solidFill>
              <a:schemeClr val="accent5">
                <a:lumOff val="-29866"/>
              </a:schemeClr>
            </a:solidFill>
            <a:custDash>
              <a:ds d="200000" sp="200000"/>
            </a:custDash>
            <a:miter lim="400000"/>
            <a:headEnd type="diamond"/>
            <a:tailEnd type="diamond"/>
          </a:ln>
        </p:spPr>
        <p:txBody>
          <a:bodyPr lIns="50800" tIns="50800" rIns="50800" bIns="50800" anchor="ctr"/>
          <a:lstStyle/>
          <a:p>
            <a:pPr/>
          </a:p>
        </p:txBody>
      </p:sp>
      <p:sp>
        <p:nvSpPr>
          <p:cNvPr id="707" name="Line"/>
          <p:cNvSpPr/>
          <p:nvPr/>
        </p:nvSpPr>
        <p:spPr>
          <a:xfrm flipH="1" rot="10800000">
            <a:off x="13318780" y="4486624"/>
            <a:ext cx="2958897" cy="592141"/>
          </a:xfrm>
          <a:custGeom>
            <a:avLst/>
            <a:gdLst/>
            <a:ahLst/>
            <a:cxnLst>
              <a:cxn ang="0">
                <a:pos x="wd2" y="hd2"/>
              </a:cxn>
              <a:cxn ang="5400000">
                <a:pos x="wd2" y="hd2"/>
              </a:cxn>
              <a:cxn ang="10800000">
                <a:pos x="wd2" y="hd2"/>
              </a:cxn>
              <a:cxn ang="16200000">
                <a:pos x="wd2" y="hd2"/>
              </a:cxn>
            </a:cxnLst>
            <a:rect l="0" t="0" r="r" b="b"/>
            <a:pathLst>
              <a:path w="21600" h="20270" fill="norm" stroke="1" extrusionOk="0">
                <a:moveTo>
                  <a:pt x="0" y="0"/>
                </a:moveTo>
                <a:cubicBezTo>
                  <a:pt x="3295" y="14329"/>
                  <a:pt x="7699" y="21600"/>
                  <a:pt x="12164" y="20069"/>
                </a:cubicBezTo>
                <a:cubicBezTo>
                  <a:pt x="15655" y="18873"/>
                  <a:pt x="18970" y="12286"/>
                  <a:pt x="21600" y="1236"/>
                </a:cubicBezTo>
              </a:path>
            </a:pathLst>
          </a:custGeom>
          <a:ln w="63500">
            <a:solidFill>
              <a:schemeClr val="accent5">
                <a:lumOff val="-29866"/>
              </a:schemeClr>
            </a:solidFill>
            <a:custDash>
              <a:ds d="200000" sp="200000"/>
            </a:custDash>
            <a:miter lim="400000"/>
            <a:headEnd type="diamond"/>
            <a:tailEnd type="diamond"/>
          </a:ln>
        </p:spPr>
        <p:txBody>
          <a:bodyPr lIns="50800" tIns="50800" rIns="50800" bIns="50800" anchor="ctr"/>
          <a:lstStyle/>
          <a:p>
            <a:pPr/>
          </a:p>
        </p:txBody>
      </p:sp>
      <p:sp>
        <p:nvSpPr>
          <p:cNvPr id="708" name="Line"/>
          <p:cNvSpPr/>
          <p:nvPr/>
        </p:nvSpPr>
        <p:spPr>
          <a:xfrm flipH="1" rot="10800000">
            <a:off x="13421013" y="7465332"/>
            <a:ext cx="2739997" cy="578301"/>
          </a:xfrm>
          <a:custGeom>
            <a:avLst/>
            <a:gdLst/>
            <a:ahLst/>
            <a:cxnLst>
              <a:cxn ang="0">
                <a:pos x="wd2" y="hd2"/>
              </a:cxn>
              <a:cxn ang="5400000">
                <a:pos x="wd2" y="hd2"/>
              </a:cxn>
              <a:cxn ang="10800000">
                <a:pos x="wd2" y="hd2"/>
              </a:cxn>
              <a:cxn ang="16200000">
                <a:pos x="wd2" y="hd2"/>
              </a:cxn>
            </a:cxnLst>
            <a:rect l="0" t="0" r="r" b="b"/>
            <a:pathLst>
              <a:path w="21600" h="20575" fill="norm" stroke="1" extrusionOk="0">
                <a:moveTo>
                  <a:pt x="0" y="0"/>
                </a:moveTo>
                <a:cubicBezTo>
                  <a:pt x="3440" y="11259"/>
                  <a:pt x="7379" y="18447"/>
                  <a:pt x="11463" y="20165"/>
                </a:cubicBezTo>
                <a:cubicBezTo>
                  <a:pt x="14872" y="21600"/>
                  <a:pt x="18329" y="19261"/>
                  <a:pt x="21600" y="13233"/>
                </a:cubicBezTo>
              </a:path>
            </a:pathLst>
          </a:custGeom>
          <a:ln w="63500">
            <a:solidFill>
              <a:schemeClr val="accent5">
                <a:lumOff val="-29866"/>
              </a:schemeClr>
            </a:solidFill>
            <a:custDash>
              <a:ds d="200000" sp="200000"/>
            </a:custDash>
            <a:miter lim="400000"/>
            <a:headEnd type="diamond"/>
            <a:tailEnd type="diamond"/>
          </a:ln>
        </p:spPr>
        <p:txBody>
          <a:bodyPr lIns="50800" tIns="50800" rIns="50800" bIns="50800" anchor="ctr"/>
          <a:lstStyle/>
          <a:p>
            <a:pPr/>
          </a:p>
        </p:txBody>
      </p:sp>
      <p:grpSp>
        <p:nvGrpSpPr>
          <p:cNvPr id="714" name="Group"/>
          <p:cNvGrpSpPr/>
          <p:nvPr/>
        </p:nvGrpSpPr>
        <p:grpSpPr>
          <a:xfrm>
            <a:off x="13064098" y="5094289"/>
            <a:ext cx="501771" cy="1884862"/>
            <a:chOff x="0" y="0"/>
            <a:chExt cx="501769" cy="1884861"/>
          </a:xfrm>
        </p:grpSpPr>
        <p:sp>
          <p:nvSpPr>
            <p:cNvPr id="709" name="Rounded Rectangle"/>
            <p:cNvSpPr/>
            <p:nvPr/>
          </p:nvSpPr>
          <p:spPr>
            <a:xfrm>
              <a:off x="0" y="0"/>
              <a:ext cx="501770" cy="1884862"/>
            </a:xfrm>
            <a:prstGeom prst="roundRect">
              <a:avLst>
                <a:gd name="adj" fmla="val 50000"/>
              </a:avLst>
            </a:prstGeom>
            <a:solidFill>
              <a:srgbClr val="CDCDCD"/>
            </a:solidFill>
            <a:ln w="38100" cap="flat">
              <a:solidFill>
                <a:schemeClr val="accent5">
                  <a:lumOff val="-29866"/>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10"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1"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2"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13"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pic>
        <p:nvPicPr>
          <p:cNvPr id="715" name="Line Line" descr="Line Line"/>
          <p:cNvPicPr>
            <a:picLocks noChangeAspect="0"/>
          </p:cNvPicPr>
          <p:nvPr/>
        </p:nvPicPr>
        <p:blipFill>
          <a:blip r:embed="rId2">
            <a:extLst/>
          </a:blip>
          <a:stretch>
            <a:fillRect/>
          </a:stretch>
        </p:blipFill>
        <p:spPr>
          <a:xfrm>
            <a:off x="7370887" y="3321718"/>
            <a:ext cx="3541090" cy="519689"/>
          </a:xfrm>
          <a:prstGeom prst="rect">
            <a:avLst/>
          </a:prstGeom>
        </p:spPr>
      </p:pic>
      <p:pic>
        <p:nvPicPr>
          <p:cNvPr id="717" name="Line Line" descr="Line Line"/>
          <p:cNvPicPr>
            <a:picLocks noChangeAspect="0"/>
          </p:cNvPicPr>
          <p:nvPr/>
        </p:nvPicPr>
        <p:blipFill>
          <a:blip r:embed="rId3">
            <a:extLst/>
          </a:blip>
          <a:stretch>
            <a:fillRect/>
          </a:stretch>
        </p:blipFill>
        <p:spPr>
          <a:xfrm>
            <a:off x="6336839" y="12538129"/>
            <a:ext cx="4575138" cy="519688"/>
          </a:xfrm>
          <a:prstGeom prst="rect">
            <a:avLst/>
          </a:prstGeom>
        </p:spPr>
      </p:pic>
      <p:pic>
        <p:nvPicPr>
          <p:cNvPr id="719" name="Line Line" descr="Line Line"/>
          <p:cNvPicPr>
            <a:picLocks noChangeAspect="0"/>
          </p:cNvPicPr>
          <p:nvPr/>
        </p:nvPicPr>
        <p:blipFill>
          <a:blip r:embed="rId4">
            <a:extLst/>
          </a:blip>
          <a:stretch>
            <a:fillRect/>
          </a:stretch>
        </p:blipFill>
        <p:spPr>
          <a:xfrm>
            <a:off x="5294989" y="7959444"/>
            <a:ext cx="3032095" cy="519688"/>
          </a:xfrm>
          <a:prstGeom prst="rect">
            <a:avLst/>
          </a:prstGeom>
        </p:spPr>
      </p:pic>
      <p:sp>
        <p:nvSpPr>
          <p:cNvPr id="721" name="Geva, Mor, et al. &quot;Transformer Feed-Forward Layers Are Key-Value Memories.&quot; Proceedings of the 2021 Conference on Empirical Methods in Natural Language Processing. 2021. Dai, Damai, et al. &quot;Knowledge Neurons in Pretrained Transformers.&quot; Proceedings of th"/>
          <p:cNvSpPr txBox="1"/>
          <p:nvPr/>
        </p:nvSpPr>
        <p:spPr>
          <a:xfrm>
            <a:off x="12363771" y="12191573"/>
            <a:ext cx="11968311" cy="12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Geva, Mor, et al. "Transformer Feed-Forward Layers Are Key-Value Memories." </a:t>
            </a:r>
            <a:r>
              <a:t>Proceedings of the 2021 Conference on Empirical Methods in Natural Language Processing</a:t>
            </a:r>
            <a:r>
              <a:t>. 2021.</a:t>
            </a:r>
            <a:br/>
            <a:r>
              <a:t>Dai, Damai, et al. "Knowledge Neurons in Pretrained Transformers." Proceedings of the 60th Annual Meeting of the Association for Computational Linguistics (Volume 1: Long Papers). 2022.</a:t>
            </a:r>
          </a:p>
        </p:txBody>
      </p:sp>
      <p:sp>
        <p:nvSpPr>
          <p:cNvPr id="722"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Evidence Supporting MLP   Knowledge dict"/>
          <p:cNvSpPr txBox="1"/>
          <p:nvPr>
            <p:ph type="title"/>
          </p:nvPr>
        </p:nvSpPr>
        <p:spPr>
          <a:xfrm>
            <a:off x="1206500" y="1079500"/>
            <a:ext cx="21971000" cy="1538450"/>
          </a:xfrm>
          <a:prstGeom prst="rect">
            <a:avLst/>
          </a:prstGeom>
        </p:spPr>
        <p:txBody>
          <a:bodyPr/>
          <a:lstStyle/>
          <a:p>
            <a:pPr defTabSz="2413955">
              <a:defRPr spc="-168" sz="8415"/>
            </a:pPr>
            <a:r>
              <a:t>Evidence Supporting </a:t>
            </a:r>
            <a:r>
              <a:rPr>
                <a:solidFill>
                  <a:schemeClr val="accent1">
                    <a:hueOff val="114395"/>
                    <a:lumOff val="-24975"/>
                  </a:schemeClr>
                </a:solidFill>
              </a:rPr>
              <a:t>MLP </a:t>
            </a:r>
            <a14:m>
              <m:oMath>
                <m:r>
                  <a:rPr xmlns:a="http://schemas.openxmlformats.org/drawingml/2006/main" sz="9450" i="1">
                    <a:solidFill>
                      <a:srgbClr val="004C7F"/>
                    </a:solidFill>
                    <a:latin typeface="Cambria Math" panose="02040503050406030204" pitchFamily="18" charset="0"/>
                  </a:rPr>
                  <m:t>≈</m:t>
                </m:r>
              </m:oMath>
            </a14:m>
            <a:r>
              <a:rPr>
                <a:solidFill>
                  <a:schemeClr val="accent1">
                    <a:hueOff val="114395"/>
                    <a:lumOff val="-24975"/>
                  </a:schemeClr>
                </a:solidFill>
              </a:rPr>
              <a:t> Knowledge dict</a:t>
            </a:r>
            <a:endParaRPr sz="8500">
              <a:solidFill>
                <a:srgbClr val="004D80"/>
              </a:solidFill>
            </a:endParaRPr>
          </a:p>
        </p:txBody>
      </p:sp>
      <p:grpSp>
        <p:nvGrpSpPr>
          <p:cNvPr id="730" name="Group"/>
          <p:cNvGrpSpPr/>
          <p:nvPr/>
        </p:nvGrpSpPr>
        <p:grpSpPr>
          <a:xfrm>
            <a:off x="3823142" y="11224933"/>
            <a:ext cx="630574" cy="2368704"/>
            <a:chOff x="0" y="0"/>
            <a:chExt cx="630573" cy="2368703"/>
          </a:xfrm>
        </p:grpSpPr>
        <p:sp>
          <p:nvSpPr>
            <p:cNvPr id="725" name="Rounded Rectangle"/>
            <p:cNvSpPr/>
            <p:nvPr/>
          </p:nvSpPr>
          <p:spPr>
            <a:xfrm>
              <a:off x="0" y="0"/>
              <a:ext cx="630574" cy="2368704"/>
            </a:xfrm>
            <a:prstGeom prst="roundRect">
              <a:avLst>
                <a:gd name="adj" fmla="val 50000"/>
              </a:avLst>
            </a:prstGeom>
            <a:solidFill>
              <a:srgbClr val="E7BD63"/>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26" name="Circle"/>
            <p:cNvSpPr/>
            <p:nvPr/>
          </p:nvSpPr>
          <p:spPr>
            <a:xfrm>
              <a:off x="86816" y="682950"/>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7" name="Circle"/>
            <p:cNvSpPr/>
            <p:nvPr/>
          </p:nvSpPr>
          <p:spPr>
            <a:xfrm>
              <a:off x="86816" y="1220807"/>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8" name="Circle"/>
            <p:cNvSpPr/>
            <p:nvPr/>
          </p:nvSpPr>
          <p:spPr>
            <a:xfrm>
              <a:off x="86816" y="175880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29" name="Circle"/>
            <p:cNvSpPr/>
            <p:nvPr/>
          </p:nvSpPr>
          <p:spPr>
            <a:xfrm>
              <a:off x="86816" y="14502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731" name="Shape"/>
          <p:cNvSpPr/>
          <p:nvPr/>
        </p:nvSpPr>
        <p:spPr>
          <a:xfrm>
            <a:off x="202783" y="8817864"/>
            <a:ext cx="7680055" cy="2350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rgbClr val="F1F1F1"/>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2" name="Shape"/>
          <p:cNvSpPr/>
          <p:nvPr/>
        </p:nvSpPr>
        <p:spPr>
          <a:xfrm flipH="1" rot="10800000">
            <a:off x="202783" y="4905776"/>
            <a:ext cx="7680055" cy="23687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rgbClr val="F1F1F1"/>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738" name="Group"/>
          <p:cNvGrpSpPr/>
          <p:nvPr/>
        </p:nvGrpSpPr>
        <p:grpSpPr>
          <a:xfrm>
            <a:off x="3823142" y="2468344"/>
            <a:ext cx="630574" cy="2368704"/>
            <a:chOff x="0" y="0"/>
            <a:chExt cx="630573" cy="2368703"/>
          </a:xfrm>
        </p:grpSpPr>
        <p:sp>
          <p:nvSpPr>
            <p:cNvPr id="733" name="Rounded Rectangle"/>
            <p:cNvSpPr/>
            <p:nvPr/>
          </p:nvSpPr>
          <p:spPr>
            <a:xfrm>
              <a:off x="0" y="0"/>
              <a:ext cx="630574" cy="2368704"/>
            </a:xfrm>
            <a:prstGeom prst="roundRect">
              <a:avLst>
                <a:gd name="adj" fmla="val 50000"/>
              </a:avLst>
            </a:prstGeom>
            <a:solidFill>
              <a:schemeClr val="accent1"/>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34" name="Circle"/>
            <p:cNvSpPr/>
            <p:nvPr/>
          </p:nvSpPr>
          <p:spPr>
            <a:xfrm>
              <a:off x="86816" y="682950"/>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5" name="Circle"/>
            <p:cNvSpPr/>
            <p:nvPr/>
          </p:nvSpPr>
          <p:spPr>
            <a:xfrm>
              <a:off x="86816" y="1220807"/>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6" name="Circle"/>
            <p:cNvSpPr/>
            <p:nvPr/>
          </p:nvSpPr>
          <p:spPr>
            <a:xfrm>
              <a:off x="86816" y="175880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37" name="Circle"/>
            <p:cNvSpPr/>
            <p:nvPr/>
          </p:nvSpPr>
          <p:spPr>
            <a:xfrm>
              <a:off x="86816" y="145023"/>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49" name="Group"/>
          <p:cNvGrpSpPr/>
          <p:nvPr/>
        </p:nvGrpSpPr>
        <p:grpSpPr>
          <a:xfrm>
            <a:off x="948045" y="7966806"/>
            <a:ext cx="6136440" cy="630575"/>
            <a:chOff x="0" y="0"/>
            <a:chExt cx="6136438" cy="630573"/>
          </a:xfrm>
        </p:grpSpPr>
        <p:sp>
          <p:nvSpPr>
            <p:cNvPr id="739" name="Rounded Rectangle"/>
            <p:cNvSpPr/>
            <p:nvPr/>
          </p:nvSpPr>
          <p:spPr>
            <a:xfrm rot="16200000">
              <a:off x="2752932" y="-2752933"/>
              <a:ext cx="630574" cy="6136440"/>
            </a:xfrm>
            <a:prstGeom prst="roundRect">
              <a:avLst>
                <a:gd name="adj" fmla="val 50000"/>
              </a:avLst>
            </a:prstGeom>
            <a:solidFill>
              <a:schemeClr val="accent5">
                <a:hueOff val="-152895"/>
                <a:lumOff val="12368"/>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40" name="Circle"/>
            <p:cNvSpPr/>
            <p:nvPr/>
          </p:nvSpPr>
          <p:spPr>
            <a:xfrm rot="16200000">
              <a:off x="342835"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1" name="Circle"/>
            <p:cNvSpPr/>
            <p:nvPr/>
          </p:nvSpPr>
          <p:spPr>
            <a:xfrm rot="16200000">
              <a:off x="968561"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2" name="Circle"/>
            <p:cNvSpPr/>
            <p:nvPr/>
          </p:nvSpPr>
          <p:spPr>
            <a:xfrm rot="16200000">
              <a:off x="2235431" y="86815"/>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3" name="Circle"/>
            <p:cNvSpPr/>
            <p:nvPr/>
          </p:nvSpPr>
          <p:spPr>
            <a:xfrm rot="16200000">
              <a:off x="2839748" y="83234"/>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4" name="Circle"/>
            <p:cNvSpPr/>
            <p:nvPr/>
          </p:nvSpPr>
          <p:spPr>
            <a:xfrm rot="16200000">
              <a:off x="3497162" y="83234"/>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5" name="Circle"/>
            <p:cNvSpPr/>
            <p:nvPr/>
          </p:nvSpPr>
          <p:spPr>
            <a:xfrm rot="16200000">
              <a:off x="1599427"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6" name="Circle"/>
            <p:cNvSpPr/>
            <p:nvPr/>
          </p:nvSpPr>
          <p:spPr>
            <a:xfrm rot="16200000">
              <a:off x="4758893" y="86816"/>
              <a:ext cx="456943" cy="456943"/>
            </a:xfrm>
            <a:prstGeom prst="ellipse">
              <a:avLst/>
            </a:prstGeom>
            <a:solidFill>
              <a:schemeClr val="accent5">
                <a:hueOff val="-82419"/>
                <a:satOff val="-9513"/>
                <a:lumOff val="-16343"/>
              </a:schemeClr>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7" name="Circle"/>
            <p:cNvSpPr/>
            <p:nvPr/>
          </p:nvSpPr>
          <p:spPr>
            <a:xfrm rot="16200000">
              <a:off x="5389758" y="86816"/>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48" name="Circle"/>
            <p:cNvSpPr/>
            <p:nvPr/>
          </p:nvSpPr>
          <p:spPr>
            <a:xfrm rot="16200000">
              <a:off x="4128027" y="86815"/>
              <a:ext cx="456943" cy="456943"/>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55" name="Group"/>
          <p:cNvGrpSpPr/>
          <p:nvPr/>
        </p:nvGrpSpPr>
        <p:grpSpPr>
          <a:xfrm>
            <a:off x="6315390" y="9050494"/>
            <a:ext cx="501771" cy="1884863"/>
            <a:chOff x="0" y="0"/>
            <a:chExt cx="501769" cy="1884861"/>
          </a:xfrm>
        </p:grpSpPr>
        <p:sp>
          <p:nvSpPr>
            <p:cNvPr id="75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5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61" name="Group"/>
          <p:cNvGrpSpPr/>
          <p:nvPr/>
        </p:nvGrpSpPr>
        <p:grpSpPr>
          <a:xfrm>
            <a:off x="5684525" y="9050494"/>
            <a:ext cx="501770" cy="1884863"/>
            <a:chOff x="0" y="0"/>
            <a:chExt cx="501769" cy="1884861"/>
          </a:xfrm>
        </p:grpSpPr>
        <p:sp>
          <p:nvSpPr>
            <p:cNvPr id="756" name="Rounded Rectangle"/>
            <p:cNvSpPr/>
            <p:nvPr/>
          </p:nvSpPr>
          <p:spPr>
            <a:xfrm>
              <a:off x="0" y="0"/>
              <a:ext cx="501770" cy="1884862"/>
            </a:xfrm>
            <a:prstGeom prst="roundRect">
              <a:avLst>
                <a:gd name="adj" fmla="val 50000"/>
              </a:avLst>
            </a:prstGeom>
            <a:solidFill>
              <a:srgbClr val="CDCDCD"/>
            </a:solidFill>
            <a:ln w="38100" cap="flat">
              <a:solidFill>
                <a:schemeClr val="accent5">
                  <a:lumOff val="-29866"/>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5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5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6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67" name="Group"/>
          <p:cNvGrpSpPr/>
          <p:nvPr/>
        </p:nvGrpSpPr>
        <p:grpSpPr>
          <a:xfrm>
            <a:off x="5053659" y="9050494"/>
            <a:ext cx="501771" cy="1884863"/>
            <a:chOff x="0" y="0"/>
            <a:chExt cx="501769" cy="1884861"/>
          </a:xfrm>
        </p:grpSpPr>
        <p:sp>
          <p:nvSpPr>
            <p:cNvPr id="76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6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6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6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6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73" name="Group"/>
          <p:cNvGrpSpPr/>
          <p:nvPr/>
        </p:nvGrpSpPr>
        <p:grpSpPr>
          <a:xfrm>
            <a:off x="4422794" y="9050494"/>
            <a:ext cx="501771" cy="1884863"/>
            <a:chOff x="0" y="0"/>
            <a:chExt cx="501769" cy="1884861"/>
          </a:xfrm>
        </p:grpSpPr>
        <p:sp>
          <p:nvSpPr>
            <p:cNvPr id="76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6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79" name="Group"/>
          <p:cNvGrpSpPr/>
          <p:nvPr/>
        </p:nvGrpSpPr>
        <p:grpSpPr>
          <a:xfrm>
            <a:off x="3791929" y="9050494"/>
            <a:ext cx="501771" cy="1884863"/>
            <a:chOff x="0" y="0"/>
            <a:chExt cx="501769" cy="1884861"/>
          </a:xfrm>
        </p:grpSpPr>
        <p:sp>
          <p:nvSpPr>
            <p:cNvPr id="77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7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7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85" name="Group"/>
          <p:cNvGrpSpPr/>
          <p:nvPr/>
        </p:nvGrpSpPr>
        <p:grpSpPr>
          <a:xfrm>
            <a:off x="3161064" y="9050494"/>
            <a:ext cx="501770" cy="1884863"/>
            <a:chOff x="0" y="0"/>
            <a:chExt cx="501769" cy="1884861"/>
          </a:xfrm>
        </p:grpSpPr>
        <p:sp>
          <p:nvSpPr>
            <p:cNvPr id="78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8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91" name="Group"/>
          <p:cNvGrpSpPr/>
          <p:nvPr/>
        </p:nvGrpSpPr>
        <p:grpSpPr>
          <a:xfrm>
            <a:off x="2525059" y="9050494"/>
            <a:ext cx="501770" cy="1884863"/>
            <a:chOff x="0" y="0"/>
            <a:chExt cx="501769" cy="1884861"/>
          </a:xfrm>
        </p:grpSpPr>
        <p:sp>
          <p:nvSpPr>
            <p:cNvPr id="78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8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8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9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797" name="Group"/>
          <p:cNvGrpSpPr/>
          <p:nvPr/>
        </p:nvGrpSpPr>
        <p:grpSpPr>
          <a:xfrm>
            <a:off x="1894193" y="9050494"/>
            <a:ext cx="501771" cy="1884863"/>
            <a:chOff x="0" y="0"/>
            <a:chExt cx="501769" cy="1884861"/>
          </a:xfrm>
        </p:grpSpPr>
        <p:sp>
          <p:nvSpPr>
            <p:cNvPr id="79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9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9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9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79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03" name="Group"/>
          <p:cNvGrpSpPr/>
          <p:nvPr/>
        </p:nvGrpSpPr>
        <p:grpSpPr>
          <a:xfrm>
            <a:off x="1268468" y="9050494"/>
            <a:ext cx="501770" cy="1884863"/>
            <a:chOff x="0" y="0"/>
            <a:chExt cx="501769" cy="1884861"/>
          </a:xfrm>
        </p:grpSpPr>
        <p:sp>
          <p:nvSpPr>
            <p:cNvPr id="79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79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09" name="Group"/>
          <p:cNvGrpSpPr/>
          <p:nvPr/>
        </p:nvGrpSpPr>
        <p:grpSpPr>
          <a:xfrm>
            <a:off x="6288841" y="5181579"/>
            <a:ext cx="501771" cy="1884863"/>
            <a:chOff x="0" y="0"/>
            <a:chExt cx="501769" cy="1884861"/>
          </a:xfrm>
        </p:grpSpPr>
        <p:sp>
          <p:nvSpPr>
            <p:cNvPr id="80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0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0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15" name="Group"/>
          <p:cNvGrpSpPr/>
          <p:nvPr/>
        </p:nvGrpSpPr>
        <p:grpSpPr>
          <a:xfrm>
            <a:off x="5027110" y="5181579"/>
            <a:ext cx="501771" cy="1884863"/>
            <a:chOff x="0" y="0"/>
            <a:chExt cx="501769" cy="1884861"/>
          </a:xfrm>
        </p:grpSpPr>
        <p:sp>
          <p:nvSpPr>
            <p:cNvPr id="81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1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21" name="Group"/>
          <p:cNvGrpSpPr/>
          <p:nvPr/>
        </p:nvGrpSpPr>
        <p:grpSpPr>
          <a:xfrm>
            <a:off x="4396245" y="5181579"/>
            <a:ext cx="501771" cy="1884863"/>
            <a:chOff x="0" y="0"/>
            <a:chExt cx="501769" cy="1884861"/>
          </a:xfrm>
        </p:grpSpPr>
        <p:sp>
          <p:nvSpPr>
            <p:cNvPr id="81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1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1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2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27" name="Group"/>
          <p:cNvGrpSpPr/>
          <p:nvPr/>
        </p:nvGrpSpPr>
        <p:grpSpPr>
          <a:xfrm>
            <a:off x="3765381" y="5181579"/>
            <a:ext cx="501770" cy="1884863"/>
            <a:chOff x="0" y="0"/>
            <a:chExt cx="501769" cy="1884861"/>
          </a:xfrm>
        </p:grpSpPr>
        <p:sp>
          <p:nvSpPr>
            <p:cNvPr id="822"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2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2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2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2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33" name="Group"/>
          <p:cNvGrpSpPr/>
          <p:nvPr/>
        </p:nvGrpSpPr>
        <p:grpSpPr>
          <a:xfrm>
            <a:off x="3134515" y="5181579"/>
            <a:ext cx="501771" cy="1884863"/>
            <a:chOff x="0" y="0"/>
            <a:chExt cx="501769" cy="1884861"/>
          </a:xfrm>
        </p:grpSpPr>
        <p:sp>
          <p:nvSpPr>
            <p:cNvPr id="828"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29"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0"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1"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2"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39" name="Group"/>
          <p:cNvGrpSpPr/>
          <p:nvPr/>
        </p:nvGrpSpPr>
        <p:grpSpPr>
          <a:xfrm>
            <a:off x="2498510" y="5181579"/>
            <a:ext cx="501770" cy="1884863"/>
            <a:chOff x="0" y="0"/>
            <a:chExt cx="501769" cy="1884861"/>
          </a:xfrm>
        </p:grpSpPr>
        <p:sp>
          <p:nvSpPr>
            <p:cNvPr id="834"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35"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6"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7"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38"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45" name="Group"/>
          <p:cNvGrpSpPr/>
          <p:nvPr/>
        </p:nvGrpSpPr>
        <p:grpSpPr>
          <a:xfrm>
            <a:off x="1867644" y="5181579"/>
            <a:ext cx="501771" cy="1884863"/>
            <a:chOff x="0" y="0"/>
            <a:chExt cx="501769" cy="1884861"/>
          </a:xfrm>
        </p:grpSpPr>
        <p:sp>
          <p:nvSpPr>
            <p:cNvPr id="840"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41"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2"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3"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4"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51" name="Group"/>
          <p:cNvGrpSpPr/>
          <p:nvPr/>
        </p:nvGrpSpPr>
        <p:grpSpPr>
          <a:xfrm>
            <a:off x="1241919" y="5181579"/>
            <a:ext cx="501771" cy="1884863"/>
            <a:chOff x="0" y="0"/>
            <a:chExt cx="501769" cy="1884861"/>
          </a:xfrm>
        </p:grpSpPr>
        <p:sp>
          <p:nvSpPr>
            <p:cNvPr id="846" name="Rounded Rectangle"/>
            <p:cNvSpPr/>
            <p:nvPr/>
          </p:nvSpPr>
          <p:spPr>
            <a:xfrm>
              <a:off x="0" y="0"/>
              <a:ext cx="501770" cy="1884862"/>
            </a:xfrm>
            <a:prstGeom prst="roundRect">
              <a:avLst>
                <a:gd name="adj" fmla="val 50000"/>
              </a:avLst>
            </a:prstGeom>
            <a:solidFill>
              <a:srgbClr val="CDCDC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47"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8"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49"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50"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857" name="Group"/>
          <p:cNvGrpSpPr/>
          <p:nvPr/>
        </p:nvGrpSpPr>
        <p:grpSpPr>
          <a:xfrm>
            <a:off x="5684525" y="5157094"/>
            <a:ext cx="501770" cy="1884862"/>
            <a:chOff x="0" y="0"/>
            <a:chExt cx="501769" cy="1884861"/>
          </a:xfrm>
        </p:grpSpPr>
        <p:sp>
          <p:nvSpPr>
            <p:cNvPr id="852" name="Rounded Rectangle"/>
            <p:cNvSpPr/>
            <p:nvPr/>
          </p:nvSpPr>
          <p:spPr>
            <a:xfrm>
              <a:off x="0" y="0"/>
              <a:ext cx="501770" cy="1884862"/>
            </a:xfrm>
            <a:prstGeom prst="roundRect">
              <a:avLst>
                <a:gd name="adj" fmla="val 50000"/>
              </a:avLst>
            </a:prstGeom>
            <a:solidFill>
              <a:srgbClr val="CDCDCD"/>
            </a:solidFill>
            <a:ln w="38100" cap="flat">
              <a:solidFill>
                <a:schemeClr val="accent5">
                  <a:lumOff val="-29866"/>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853" name="Circle"/>
            <p:cNvSpPr/>
            <p:nvPr/>
          </p:nvSpPr>
          <p:spPr>
            <a:xfrm>
              <a:off x="69082" y="543447"/>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54" name="Circle"/>
            <p:cNvSpPr/>
            <p:nvPr/>
          </p:nvSpPr>
          <p:spPr>
            <a:xfrm>
              <a:off x="69082" y="971439"/>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55" name="Circle"/>
            <p:cNvSpPr/>
            <p:nvPr/>
          </p:nvSpPr>
          <p:spPr>
            <a:xfrm>
              <a:off x="69082" y="1399542"/>
              <a:ext cx="363606" cy="363606"/>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56" name="Circle"/>
            <p:cNvSpPr/>
            <p:nvPr/>
          </p:nvSpPr>
          <p:spPr>
            <a:xfrm>
              <a:off x="69082" y="115399"/>
              <a:ext cx="363606" cy="363607"/>
            </a:xfrm>
            <a:prstGeom prst="ellipse">
              <a:avLst/>
            </a:prstGeom>
            <a:solidFill>
              <a:srgbClr val="EEEEEE"/>
            </a:solidFill>
            <a:ln w="38100" cap="flat">
              <a:solidFill>
                <a:srgbClr val="929292"/>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858" name="[1] Geva, Mor, et al. &quot;Transformer Feed-Forward Layers Are Key-Value Memories.&quot; Proceedings of the 2021 Conference on Empirical Methods in Natural Language Processing. 2021. [2] Dai, Damai, et al. &quot;Knowledge Neurons in Pretrained Transformers.&quot; Proceedin"/>
          <p:cNvSpPr txBox="1"/>
          <p:nvPr/>
        </p:nvSpPr>
        <p:spPr>
          <a:xfrm>
            <a:off x="5844943" y="12531041"/>
            <a:ext cx="18658627" cy="12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[1] </a:t>
            </a:r>
            <a:r>
              <a:t>Geva, Mor, et al. "Transformer Feed-Forward Layers Are Key-Value Memories." </a:t>
            </a:r>
            <a:r>
              <a:t>Proceedings of the 2021 Conference on Empirical Methods in Natural Language Processing</a:t>
            </a:r>
            <a:r>
              <a:t>. 2021.</a:t>
            </a:r>
            <a:br/>
            <a:r>
              <a:t>[2] Dai, Damai, et al. "Knowledge Neurons in Pretrained Transformers." Proceedings of the 60th Annual Meeting of the Association for Computational Linguistics. 2022.</a:t>
            </a:r>
          </a:p>
          <a:p>
            <a:pPr>
              <a:lnSpc>
                <a:spcPct val="100000"/>
              </a:lnSpc>
              <a:spcBef>
                <a:spcPts val="0"/>
              </a:spcBef>
              <a:defRPr sz="1800">
                <a:solidFill>
                  <a:srgbClr val="5E5E5E"/>
                </a:solidFill>
              </a:defRPr>
            </a:pPr>
            <a:r>
              <a:t>[3] Meng, Kevin, et al. "Locating and editing factual associations in GPT." Advances in Neural Information Processing Systems 35 (2022): 17359-17372.</a:t>
            </a:r>
          </a:p>
          <a:p>
            <a:pPr>
              <a:lnSpc>
                <a:spcPct val="100000"/>
              </a:lnSpc>
              <a:spcBef>
                <a:spcPts val="0"/>
              </a:spcBef>
              <a:defRPr sz="1800">
                <a:solidFill>
                  <a:srgbClr val="5E5E5E"/>
                </a:solidFill>
              </a:defRPr>
            </a:pPr>
            <a:r>
              <a:t>[4] Meng, Kevin, et al. "Mass-Editing Memory in a Transformer." The Eleventh International Conference on Learning Representations.</a:t>
            </a:r>
          </a:p>
        </p:txBody>
      </p:sp>
      <p:sp>
        <p:nvSpPr>
          <p:cNvPr id="859" name="Line"/>
          <p:cNvSpPr/>
          <p:nvPr/>
        </p:nvSpPr>
        <p:spPr>
          <a:xfrm flipH="1" rot="10800000">
            <a:off x="5967267" y="5771247"/>
            <a:ext cx="4517066" cy="2209624"/>
          </a:xfrm>
          <a:custGeom>
            <a:avLst/>
            <a:gdLst/>
            <a:ahLst/>
            <a:cxnLst>
              <a:cxn ang="0">
                <a:pos x="wd2" y="hd2"/>
              </a:cxn>
              <a:cxn ang="5400000">
                <a:pos x="wd2" y="hd2"/>
              </a:cxn>
              <a:cxn ang="10800000">
                <a:pos x="wd2" y="hd2"/>
              </a:cxn>
              <a:cxn ang="16200000">
                <a:pos x="wd2" y="hd2"/>
              </a:cxn>
            </a:cxnLst>
            <a:rect l="0" t="0" r="r" b="b"/>
            <a:pathLst>
              <a:path w="21600" h="20382" fill="norm" stroke="1" extrusionOk="0">
                <a:moveTo>
                  <a:pt x="0" y="0"/>
                </a:moveTo>
                <a:cubicBezTo>
                  <a:pt x="1217" y="9260"/>
                  <a:pt x="4894" y="16611"/>
                  <a:pt x="9670" y="19304"/>
                </a:cubicBezTo>
                <a:cubicBezTo>
                  <a:pt x="13742" y="21600"/>
                  <a:pt x="18136" y="20188"/>
                  <a:pt x="21600" y="15465"/>
                </a:cubicBezTo>
              </a:path>
            </a:pathLst>
          </a:custGeom>
          <a:ln w="88900">
            <a:solidFill>
              <a:schemeClr val="accent1">
                <a:lumOff val="-13575"/>
              </a:schemeClr>
            </a:solidFill>
            <a:custDash>
              <a:ds d="200000" sp="200000"/>
            </a:custDash>
            <a:miter lim="400000"/>
            <a:headEnd type="diamond"/>
            <a:tailEnd type="diamond"/>
          </a:ln>
        </p:spPr>
        <p:txBody>
          <a:bodyPr lIns="50800" tIns="50800" rIns="50800" bIns="50800" anchor="ctr"/>
          <a:lstStyle/>
          <a:p>
            <a:pPr/>
          </a:p>
        </p:txBody>
      </p:sp>
      <p:sp>
        <p:nvSpPr>
          <p:cNvPr id="860" name="Inserting output features can inject certain knowledge prediction…"/>
          <p:cNvSpPr txBox="1"/>
          <p:nvPr>
            <p:ph type="body" sz="half" idx="1"/>
          </p:nvPr>
        </p:nvSpPr>
        <p:spPr>
          <a:xfrm>
            <a:off x="10333945" y="3871675"/>
            <a:ext cx="13345995" cy="8256012"/>
          </a:xfrm>
          <a:prstGeom prst="rect">
            <a:avLst/>
          </a:prstGeom>
        </p:spPr>
        <p:txBody>
          <a:bodyPr/>
          <a:lstStyle/>
          <a:p>
            <a:pPr marL="656590" indent="-656590" defTabSz="775969">
              <a:spcBef>
                <a:spcPts val="1600"/>
              </a:spcBef>
              <a:buSzPct val="123000"/>
              <a:buChar char="•"/>
              <a:defRPr spc="-51" sz="5170"/>
            </a:pPr>
            <a:r>
              <a:rPr b="1"/>
              <a:t>Inserting output features</a:t>
            </a:r>
            <a:r>
              <a:t> can </a:t>
            </a:r>
            <a:r>
              <a:rPr i="1">
                <a:solidFill>
                  <a:schemeClr val="accent1">
                    <a:hueOff val="114395"/>
                    <a:lumOff val="-24975"/>
                  </a:schemeClr>
                </a:solidFill>
              </a:rPr>
              <a:t>inject certain knowledge prediction</a:t>
            </a:r>
            <a:endParaRPr>
              <a:solidFill>
                <a:schemeClr val="accent1">
                  <a:hueOff val="114395"/>
                  <a:lumOff val="-24975"/>
                </a:schemeClr>
              </a:solidFill>
            </a:endParaRPr>
          </a:p>
          <a:p>
            <a:pPr marL="656590" indent="-656590" defTabSz="775969">
              <a:spcBef>
                <a:spcPts val="3300"/>
              </a:spcBef>
              <a:buSzPct val="123000"/>
              <a:buChar char="•"/>
              <a:defRPr spc="-51" sz="5170"/>
            </a:pPr>
            <a:r>
              <a:rPr b="1"/>
              <a:t>Manually activate neurons</a:t>
            </a:r>
            <a:r>
              <a:t> can also </a:t>
            </a:r>
            <a:r>
              <a:rPr i="1">
                <a:solidFill>
                  <a:schemeClr val="accent1">
                    <a:hueOff val="114395"/>
                    <a:lumOff val="-24975"/>
                  </a:schemeClr>
                </a:solidFill>
              </a:rPr>
              <a:t>force certain knowledge prediction</a:t>
            </a:r>
            <a:endParaRPr>
              <a:solidFill>
                <a:schemeClr val="accent1">
                  <a:hueOff val="114395"/>
                  <a:lumOff val="-24975"/>
                </a:schemeClr>
              </a:solidFill>
            </a:endParaRPr>
          </a:p>
          <a:p>
            <a:pPr lvl="2" marL="1802638" indent="-656590" defTabSz="775969">
              <a:spcBef>
                <a:spcPts val="3300"/>
              </a:spcBef>
              <a:buSzPct val="123000"/>
              <a:buChar char="•"/>
              <a:defRPr spc="-51" sz="5170">
                <a:latin typeface="Times New Roman"/>
                <a:ea typeface="Times New Roman"/>
                <a:cs typeface="Times New Roman"/>
                <a:sym typeface="Times New Roman"/>
              </a:defRPr>
            </a:pPr>
            <a:r>
              <a:t>e.g. Dublin is the capital and largest city of </a:t>
            </a:r>
            <a:r>
              <a:rPr strike="sngStrike">
                <a:solidFill>
                  <a:srgbClr val="929292"/>
                </a:solidFill>
              </a:rPr>
              <a:t>England</a:t>
            </a:r>
            <a:r>
              <a:t> </a:t>
            </a:r>
            <a14:m>
              <m:oMath>
                <m:r>
                  <a:rPr xmlns:a="http://schemas.openxmlformats.org/drawingml/2006/main" sz="5400" i="1">
                    <a:solidFill>
                      <a:srgbClr val="000000"/>
                    </a:solidFill>
                    <a:latin typeface="Cambria Math" panose="02040503050406030204" pitchFamily="18" charset="0"/>
                  </a:rPr>
                  <m:t>→</m:t>
                </m:r>
              </m:oMath>
            </a14:m>
            <a:r>
              <a:t> Ireland</a:t>
            </a:r>
          </a:p>
          <a:p>
            <a:pPr marL="656590" indent="-656590" defTabSz="775969">
              <a:spcBef>
                <a:spcPts val="3300"/>
              </a:spcBef>
              <a:buSzPct val="123000"/>
              <a:buChar char="•"/>
              <a:defRPr spc="-51" sz="5170"/>
            </a:pPr>
            <a:r>
              <a:rPr b="1"/>
              <a:t>Certain</a:t>
            </a:r>
            <a:r>
              <a:t> </a:t>
            </a:r>
            <a:r>
              <a:rPr b="1"/>
              <a:t>neurons react to</a:t>
            </a:r>
            <a:r>
              <a:t> </a:t>
            </a:r>
            <a:r>
              <a:rPr i="1">
                <a:solidFill>
                  <a:schemeClr val="accent1">
                    <a:hueOff val="114395"/>
                    <a:lumOff val="-24975"/>
                  </a:schemeClr>
                </a:solidFill>
              </a:rPr>
              <a:t>knowledge types</a:t>
            </a:r>
            <a:endParaRPr i="1">
              <a:solidFill>
                <a:schemeClr val="accent1">
                  <a:hueOff val="114395"/>
                  <a:lumOff val="-24975"/>
                </a:schemeClr>
              </a:solidFill>
            </a:endParaRPr>
          </a:p>
          <a:p>
            <a:pPr lvl="2" marL="1802638" indent="-656590" defTabSz="775969">
              <a:spcBef>
                <a:spcPts val="3300"/>
              </a:spcBef>
              <a:buSzPct val="123000"/>
              <a:buChar char="•"/>
              <a:defRPr spc="-51" sz="5170">
                <a:latin typeface="Times New Roman"/>
                <a:ea typeface="Times New Roman"/>
                <a:cs typeface="Times New Roman"/>
                <a:sym typeface="Times New Roman"/>
              </a:defRPr>
            </a:pPr>
            <a:r>
              <a:t>e.g., “part-of” types, related to TV shows</a:t>
            </a:r>
          </a:p>
        </p:txBody>
      </p:sp>
      <p:sp>
        <p:nvSpPr>
          <p:cNvPr id="861" name="Line"/>
          <p:cNvSpPr/>
          <p:nvPr/>
        </p:nvSpPr>
        <p:spPr>
          <a:xfrm flipH="1" rot="10800000">
            <a:off x="4598317" y="2779467"/>
            <a:ext cx="5916437" cy="1367999"/>
          </a:xfrm>
          <a:custGeom>
            <a:avLst/>
            <a:gdLst/>
            <a:ahLst/>
            <a:cxnLst>
              <a:cxn ang="0">
                <a:pos x="wd2" y="hd2"/>
              </a:cxn>
              <a:cxn ang="5400000">
                <a:pos x="wd2" y="hd2"/>
              </a:cxn>
              <a:cxn ang="10800000">
                <a:pos x="wd2" y="hd2"/>
              </a:cxn>
              <a:cxn ang="16200000">
                <a:pos x="wd2" y="hd2"/>
              </a:cxn>
            </a:cxnLst>
            <a:rect l="0" t="0" r="r" b="b"/>
            <a:pathLst>
              <a:path w="21600" h="18755" fill="norm" stroke="1" extrusionOk="0">
                <a:moveTo>
                  <a:pt x="0" y="8586"/>
                </a:moveTo>
                <a:cubicBezTo>
                  <a:pt x="4438" y="19083"/>
                  <a:pt x="9891" y="21600"/>
                  <a:pt x="14874" y="15450"/>
                </a:cubicBezTo>
                <a:cubicBezTo>
                  <a:pt x="17404" y="12327"/>
                  <a:pt x="19707" y="7038"/>
                  <a:pt x="21600" y="0"/>
                </a:cubicBezTo>
              </a:path>
            </a:pathLst>
          </a:custGeom>
          <a:ln w="88900">
            <a:solidFill>
              <a:schemeClr val="accent1">
                <a:lumOff val="-13575"/>
              </a:schemeClr>
            </a:solidFill>
            <a:custDash>
              <a:ds d="200000" sp="200000"/>
            </a:custDash>
            <a:miter lim="400000"/>
            <a:headEnd type="diamond"/>
            <a:tailEnd type="diamond"/>
          </a:ln>
        </p:spPr>
        <p:txBody>
          <a:bodyPr lIns="50800" tIns="50800" rIns="50800" bIns="50800" anchor="ctr"/>
          <a:lstStyle/>
          <a:p>
            <a:pPr/>
          </a:p>
        </p:txBody>
      </p:sp>
      <p:sp>
        <p:nvSpPr>
          <p:cNvPr id="862" name="Line"/>
          <p:cNvSpPr/>
          <p:nvPr/>
        </p:nvSpPr>
        <p:spPr>
          <a:xfrm flipH="1" rot="10800000">
            <a:off x="6065277" y="8625765"/>
            <a:ext cx="3545798" cy="1684131"/>
          </a:xfrm>
          <a:custGeom>
            <a:avLst/>
            <a:gdLst/>
            <a:ahLst/>
            <a:cxnLst>
              <a:cxn ang="0">
                <a:pos x="wd2" y="hd2"/>
              </a:cxn>
              <a:cxn ang="5400000">
                <a:pos x="wd2" y="hd2"/>
              </a:cxn>
              <a:cxn ang="10800000">
                <a:pos x="wd2" y="hd2"/>
              </a:cxn>
              <a:cxn ang="16200000">
                <a:pos x="wd2" y="hd2"/>
              </a:cxn>
            </a:cxnLst>
            <a:rect l="0" t="0" r="r" b="b"/>
            <a:pathLst>
              <a:path w="21600" h="21234" fill="norm" stroke="1" extrusionOk="0">
                <a:moveTo>
                  <a:pt x="0" y="21234"/>
                </a:moveTo>
                <a:cubicBezTo>
                  <a:pt x="3369" y="10960"/>
                  <a:pt x="8124" y="3862"/>
                  <a:pt x="13437" y="1174"/>
                </a:cubicBezTo>
                <a:cubicBezTo>
                  <a:pt x="16123" y="-185"/>
                  <a:pt x="18888" y="-366"/>
                  <a:pt x="21600" y="639"/>
                </a:cubicBezTo>
              </a:path>
            </a:pathLst>
          </a:custGeom>
          <a:ln w="88900">
            <a:solidFill>
              <a:schemeClr val="accent1">
                <a:lumOff val="-13575"/>
              </a:schemeClr>
            </a:solidFill>
            <a:custDash>
              <a:ds d="200000" sp="200000"/>
            </a:custDash>
            <a:miter lim="400000"/>
            <a:headEnd type="diamond"/>
            <a:tailEnd type="diamond"/>
          </a:ln>
        </p:spPr>
        <p:txBody>
          <a:bodyPr lIns="50800" tIns="50800" rIns="50800" bIns="50800" anchor="ctr"/>
          <a:lstStyle/>
          <a:p>
            <a:pPr/>
          </a:p>
        </p:txBody>
      </p:sp>
      <p:sp>
        <p:nvSpPr>
          <p:cNvPr id="863" name="Thermometer"/>
          <p:cNvSpPr/>
          <p:nvPr/>
        </p:nvSpPr>
        <p:spPr>
          <a:xfrm>
            <a:off x="9639757" y="9921161"/>
            <a:ext cx="665507" cy="18862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870" y="0"/>
                  <a:pt x="5496" y="838"/>
                  <a:pt x="5496" y="1871"/>
                </a:cubicBezTo>
                <a:lnTo>
                  <a:pt x="5496" y="3544"/>
                </a:lnTo>
                <a:lnTo>
                  <a:pt x="9466" y="3544"/>
                </a:lnTo>
                <a:cubicBezTo>
                  <a:pt x="9886" y="3544"/>
                  <a:pt x="10226" y="3664"/>
                  <a:pt x="10226" y="3812"/>
                </a:cubicBezTo>
                <a:cubicBezTo>
                  <a:pt x="10226" y="3960"/>
                  <a:pt x="9886" y="4080"/>
                  <a:pt x="9466" y="4080"/>
                </a:cubicBezTo>
                <a:lnTo>
                  <a:pt x="5496" y="4080"/>
                </a:lnTo>
                <a:lnTo>
                  <a:pt x="5496" y="5464"/>
                </a:lnTo>
                <a:lnTo>
                  <a:pt x="7380" y="5464"/>
                </a:lnTo>
                <a:cubicBezTo>
                  <a:pt x="7801" y="5464"/>
                  <a:pt x="8141" y="5584"/>
                  <a:pt x="8141" y="5732"/>
                </a:cubicBezTo>
                <a:cubicBezTo>
                  <a:pt x="8141" y="5881"/>
                  <a:pt x="7801" y="6001"/>
                  <a:pt x="7380" y="6001"/>
                </a:cubicBezTo>
                <a:lnTo>
                  <a:pt x="5496" y="6001"/>
                </a:lnTo>
                <a:lnTo>
                  <a:pt x="5496" y="7511"/>
                </a:lnTo>
                <a:lnTo>
                  <a:pt x="9322" y="7511"/>
                </a:lnTo>
                <a:cubicBezTo>
                  <a:pt x="9742" y="7511"/>
                  <a:pt x="10083" y="7631"/>
                  <a:pt x="10083" y="7779"/>
                </a:cubicBezTo>
                <a:cubicBezTo>
                  <a:pt x="10083" y="7928"/>
                  <a:pt x="9743" y="8049"/>
                  <a:pt x="9322" y="8049"/>
                </a:cubicBezTo>
                <a:lnTo>
                  <a:pt x="5496" y="8049"/>
                </a:lnTo>
                <a:lnTo>
                  <a:pt x="5496" y="9511"/>
                </a:lnTo>
                <a:lnTo>
                  <a:pt x="7380" y="9511"/>
                </a:lnTo>
                <a:cubicBezTo>
                  <a:pt x="7801" y="9511"/>
                  <a:pt x="8141" y="9631"/>
                  <a:pt x="8141" y="9779"/>
                </a:cubicBezTo>
                <a:cubicBezTo>
                  <a:pt x="8141" y="9927"/>
                  <a:pt x="7801" y="10047"/>
                  <a:pt x="7380" y="10047"/>
                </a:cubicBezTo>
                <a:lnTo>
                  <a:pt x="5496" y="10047"/>
                </a:lnTo>
                <a:lnTo>
                  <a:pt x="5496" y="11450"/>
                </a:lnTo>
                <a:lnTo>
                  <a:pt x="9322" y="11450"/>
                </a:lnTo>
                <a:cubicBezTo>
                  <a:pt x="9742" y="11450"/>
                  <a:pt x="10083" y="11571"/>
                  <a:pt x="10083" y="11720"/>
                </a:cubicBezTo>
                <a:cubicBezTo>
                  <a:pt x="10083" y="11868"/>
                  <a:pt x="9743" y="11988"/>
                  <a:pt x="9322" y="11988"/>
                </a:cubicBezTo>
                <a:lnTo>
                  <a:pt x="5496" y="11988"/>
                </a:lnTo>
                <a:lnTo>
                  <a:pt x="5496" y="14474"/>
                </a:lnTo>
                <a:cubicBezTo>
                  <a:pt x="2219" y="15128"/>
                  <a:pt x="0" y="16367"/>
                  <a:pt x="0" y="17790"/>
                </a:cubicBezTo>
                <a:cubicBezTo>
                  <a:pt x="0" y="19894"/>
                  <a:pt x="4836" y="21600"/>
                  <a:pt x="10800" y="21600"/>
                </a:cubicBezTo>
                <a:cubicBezTo>
                  <a:pt x="16764" y="21600"/>
                  <a:pt x="21600" y="19894"/>
                  <a:pt x="21600" y="17790"/>
                </a:cubicBezTo>
                <a:cubicBezTo>
                  <a:pt x="21600" y="16367"/>
                  <a:pt x="19381" y="15128"/>
                  <a:pt x="16104" y="14474"/>
                </a:cubicBezTo>
                <a:lnTo>
                  <a:pt x="16104" y="1871"/>
                </a:lnTo>
                <a:cubicBezTo>
                  <a:pt x="16104" y="838"/>
                  <a:pt x="13730" y="0"/>
                  <a:pt x="10800" y="0"/>
                </a:cubicBezTo>
                <a:close/>
              </a:path>
            </a:pathLst>
          </a:custGeom>
          <a:gradFill>
            <a:gsLst>
              <a:gs pos="0">
                <a:schemeClr val="accent5"/>
              </a:gs>
              <a:gs pos="100000">
                <a:schemeClr val="accent1"/>
              </a:gs>
            </a:gsLst>
            <a:lin ang="5400000"/>
          </a:gra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64" name="Syringe"/>
          <p:cNvSpPr/>
          <p:nvPr/>
        </p:nvSpPr>
        <p:spPr>
          <a:xfrm rot="19303334">
            <a:off x="9790231" y="3805773"/>
            <a:ext cx="478707" cy="2099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70" y="0"/>
                </a:moveTo>
                <a:lnTo>
                  <a:pt x="4670" y="610"/>
                </a:lnTo>
                <a:lnTo>
                  <a:pt x="7842" y="610"/>
                </a:lnTo>
                <a:lnTo>
                  <a:pt x="7842" y="2725"/>
                </a:lnTo>
                <a:lnTo>
                  <a:pt x="0" y="2725"/>
                </a:lnTo>
                <a:lnTo>
                  <a:pt x="0" y="3337"/>
                </a:lnTo>
                <a:lnTo>
                  <a:pt x="4700" y="3337"/>
                </a:lnTo>
                <a:lnTo>
                  <a:pt x="4700" y="14730"/>
                </a:lnTo>
                <a:lnTo>
                  <a:pt x="7072" y="14997"/>
                </a:lnTo>
                <a:lnTo>
                  <a:pt x="8643" y="17550"/>
                </a:lnTo>
                <a:lnTo>
                  <a:pt x="9985" y="17934"/>
                </a:lnTo>
                <a:lnTo>
                  <a:pt x="9985" y="21600"/>
                </a:lnTo>
                <a:lnTo>
                  <a:pt x="11586" y="21248"/>
                </a:lnTo>
                <a:lnTo>
                  <a:pt x="11586" y="17942"/>
                </a:lnTo>
                <a:lnTo>
                  <a:pt x="12957" y="17550"/>
                </a:lnTo>
                <a:lnTo>
                  <a:pt x="14521" y="14997"/>
                </a:lnTo>
                <a:lnTo>
                  <a:pt x="16900" y="14730"/>
                </a:lnTo>
                <a:lnTo>
                  <a:pt x="16900" y="14005"/>
                </a:lnTo>
                <a:lnTo>
                  <a:pt x="10800" y="14005"/>
                </a:lnTo>
                <a:lnTo>
                  <a:pt x="10800" y="13660"/>
                </a:lnTo>
                <a:lnTo>
                  <a:pt x="16900" y="13660"/>
                </a:lnTo>
                <a:lnTo>
                  <a:pt x="16900" y="13121"/>
                </a:lnTo>
                <a:lnTo>
                  <a:pt x="13795" y="13121"/>
                </a:lnTo>
                <a:lnTo>
                  <a:pt x="13795" y="12776"/>
                </a:lnTo>
                <a:lnTo>
                  <a:pt x="16900" y="12776"/>
                </a:lnTo>
                <a:lnTo>
                  <a:pt x="16900" y="12237"/>
                </a:lnTo>
                <a:lnTo>
                  <a:pt x="13795" y="12237"/>
                </a:lnTo>
                <a:lnTo>
                  <a:pt x="13795" y="11892"/>
                </a:lnTo>
                <a:lnTo>
                  <a:pt x="16900" y="11892"/>
                </a:lnTo>
                <a:lnTo>
                  <a:pt x="16900" y="11351"/>
                </a:lnTo>
                <a:lnTo>
                  <a:pt x="13795" y="11351"/>
                </a:lnTo>
                <a:lnTo>
                  <a:pt x="13795" y="11008"/>
                </a:lnTo>
                <a:lnTo>
                  <a:pt x="16900" y="11008"/>
                </a:lnTo>
                <a:lnTo>
                  <a:pt x="16900" y="10467"/>
                </a:lnTo>
                <a:lnTo>
                  <a:pt x="10800" y="10467"/>
                </a:lnTo>
                <a:lnTo>
                  <a:pt x="10800" y="10124"/>
                </a:lnTo>
                <a:lnTo>
                  <a:pt x="16900" y="10124"/>
                </a:lnTo>
                <a:lnTo>
                  <a:pt x="16900" y="9583"/>
                </a:lnTo>
                <a:lnTo>
                  <a:pt x="13795" y="9583"/>
                </a:lnTo>
                <a:lnTo>
                  <a:pt x="13795" y="9240"/>
                </a:lnTo>
                <a:lnTo>
                  <a:pt x="16900" y="9240"/>
                </a:lnTo>
                <a:lnTo>
                  <a:pt x="16900" y="8699"/>
                </a:lnTo>
                <a:lnTo>
                  <a:pt x="13795" y="8699"/>
                </a:lnTo>
                <a:lnTo>
                  <a:pt x="13795" y="8356"/>
                </a:lnTo>
                <a:lnTo>
                  <a:pt x="16900" y="8356"/>
                </a:lnTo>
                <a:lnTo>
                  <a:pt x="16900" y="7815"/>
                </a:lnTo>
                <a:lnTo>
                  <a:pt x="13795" y="7815"/>
                </a:lnTo>
                <a:lnTo>
                  <a:pt x="13795" y="7470"/>
                </a:lnTo>
                <a:lnTo>
                  <a:pt x="16900" y="7470"/>
                </a:lnTo>
                <a:lnTo>
                  <a:pt x="16900" y="6931"/>
                </a:lnTo>
                <a:lnTo>
                  <a:pt x="10800" y="6931"/>
                </a:lnTo>
                <a:lnTo>
                  <a:pt x="10800" y="6586"/>
                </a:lnTo>
                <a:lnTo>
                  <a:pt x="16900" y="6586"/>
                </a:lnTo>
                <a:lnTo>
                  <a:pt x="16900" y="6045"/>
                </a:lnTo>
                <a:lnTo>
                  <a:pt x="13795" y="6045"/>
                </a:lnTo>
                <a:lnTo>
                  <a:pt x="13795" y="5702"/>
                </a:lnTo>
                <a:lnTo>
                  <a:pt x="16900" y="5702"/>
                </a:lnTo>
                <a:lnTo>
                  <a:pt x="16900" y="5161"/>
                </a:lnTo>
                <a:lnTo>
                  <a:pt x="13795" y="5161"/>
                </a:lnTo>
                <a:lnTo>
                  <a:pt x="13795" y="4818"/>
                </a:lnTo>
                <a:lnTo>
                  <a:pt x="16900" y="4818"/>
                </a:lnTo>
                <a:lnTo>
                  <a:pt x="16900" y="4277"/>
                </a:lnTo>
                <a:lnTo>
                  <a:pt x="13795" y="4277"/>
                </a:lnTo>
                <a:lnTo>
                  <a:pt x="13795" y="3934"/>
                </a:lnTo>
                <a:lnTo>
                  <a:pt x="16900" y="3934"/>
                </a:lnTo>
                <a:lnTo>
                  <a:pt x="16900" y="3337"/>
                </a:lnTo>
                <a:lnTo>
                  <a:pt x="21600" y="3337"/>
                </a:lnTo>
                <a:lnTo>
                  <a:pt x="21600" y="2725"/>
                </a:lnTo>
                <a:lnTo>
                  <a:pt x="13758" y="2725"/>
                </a:lnTo>
                <a:lnTo>
                  <a:pt x="13758" y="610"/>
                </a:lnTo>
                <a:lnTo>
                  <a:pt x="16930" y="610"/>
                </a:lnTo>
                <a:lnTo>
                  <a:pt x="16930" y="0"/>
                </a:lnTo>
                <a:lnTo>
                  <a:pt x="4670" y="0"/>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65" name="Rectangle"/>
          <p:cNvSpPr/>
          <p:nvPr/>
        </p:nvSpPr>
        <p:spPr>
          <a:xfrm>
            <a:off x="9007057" y="8799021"/>
            <a:ext cx="1930907" cy="414088"/>
          </a:xfrm>
          <a:prstGeom prst="rect">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66" name="Line"/>
          <p:cNvSpPr/>
          <p:nvPr/>
        </p:nvSpPr>
        <p:spPr>
          <a:xfrm flipV="1">
            <a:off x="9883552" y="8249030"/>
            <a:ext cx="647547" cy="647547"/>
          </a:xfrm>
          <a:prstGeom prst="line">
            <a:avLst/>
          </a:prstGeom>
          <a:ln w="114300">
            <a:solidFill>
              <a:srgbClr val="5E5E5E"/>
            </a:solidFill>
            <a:miter lim="400000"/>
          </a:ln>
        </p:spPr>
        <p:txBody>
          <a:bodyPr lIns="50800" tIns="50800" rIns="50800" bIns="50800" anchor="ctr"/>
          <a:lstStyle/>
          <a:p>
            <a:pPr/>
          </a:p>
        </p:txBody>
      </p:sp>
      <p:sp>
        <p:nvSpPr>
          <p:cNvPr id="867" name="Circle"/>
          <p:cNvSpPr/>
          <p:nvPr/>
        </p:nvSpPr>
        <p:spPr>
          <a:xfrm>
            <a:off x="10307381" y="7967708"/>
            <a:ext cx="501771" cy="501770"/>
          </a:xfrm>
          <a:prstGeom prst="ellipse">
            <a:avLst/>
          </a:prstGeom>
          <a:solidFill>
            <a:srgbClr val="EE5443"/>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68" name="Line"/>
          <p:cNvSpPr/>
          <p:nvPr/>
        </p:nvSpPr>
        <p:spPr>
          <a:xfrm>
            <a:off x="9007057" y="7542288"/>
            <a:ext cx="1930907" cy="552458"/>
          </a:xfrm>
          <a:custGeom>
            <a:avLst/>
            <a:gdLst/>
            <a:ahLst/>
            <a:cxnLst>
              <a:cxn ang="0">
                <a:pos x="wd2" y="hd2"/>
              </a:cxn>
              <a:cxn ang="5400000">
                <a:pos x="wd2" y="hd2"/>
              </a:cxn>
              <a:cxn ang="10800000">
                <a:pos x="wd2" y="hd2"/>
              </a:cxn>
              <a:cxn ang="16200000">
                <a:pos x="wd2" y="hd2"/>
              </a:cxn>
            </a:cxnLst>
            <a:rect l="0" t="0" r="r" b="b"/>
            <a:pathLst>
              <a:path w="21600" h="21347" fill="norm" stroke="1" extrusionOk="0">
                <a:moveTo>
                  <a:pt x="0" y="21347"/>
                </a:moveTo>
                <a:cubicBezTo>
                  <a:pt x="2208" y="8344"/>
                  <a:pt x="6218" y="256"/>
                  <a:pt x="10582" y="6"/>
                </a:cubicBezTo>
                <a:cubicBezTo>
                  <a:pt x="15099" y="-253"/>
                  <a:pt x="19308" y="7899"/>
                  <a:pt x="21600" y="21347"/>
                </a:cubicBezTo>
              </a:path>
            </a:pathLst>
          </a:custGeom>
          <a:ln w="50800">
            <a:solidFill>
              <a:srgbClr val="000000"/>
            </a:solidFill>
            <a:miter lim="400000"/>
            <a:headEnd type="triangle"/>
            <a:tailEnd type="triangle"/>
          </a:ln>
        </p:spPr>
        <p:txBody>
          <a:bodyPr lIns="50800" tIns="50800" rIns="50800" bIns="50800" anchor="ctr"/>
          <a:lstStyle/>
          <a:p>
            <a:pPr/>
          </a:p>
        </p:txBody>
      </p:sp>
      <p:sp>
        <p:nvSpPr>
          <p:cNvPr id="869"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Knowledge Seems to Be Stored Messily"/>
          <p:cNvSpPr txBox="1"/>
          <p:nvPr>
            <p:ph type="title"/>
          </p:nvPr>
        </p:nvSpPr>
        <p:spPr>
          <a:prstGeom prst="rect">
            <a:avLst/>
          </a:prstGeom>
        </p:spPr>
        <p:txBody>
          <a:bodyPr/>
          <a:lstStyle/>
          <a:p>
            <a:pPr/>
            <a:r>
              <a:t>Knowledge Seems to Be Stored Messily</a:t>
            </a:r>
          </a:p>
        </p:txBody>
      </p:sp>
      <p:sp>
        <p:nvSpPr>
          <p:cNvPr id="872" name="Expectation: semantic / logical related facts should share parameters…"/>
          <p:cNvSpPr txBox="1"/>
          <p:nvPr>
            <p:ph type="body" sz="half" idx="1"/>
          </p:nvPr>
        </p:nvSpPr>
        <p:spPr>
          <a:xfrm>
            <a:off x="1206500" y="3047314"/>
            <a:ext cx="22515370" cy="3359767"/>
          </a:xfrm>
          <a:prstGeom prst="rect">
            <a:avLst/>
          </a:prstGeom>
        </p:spPr>
        <p:txBody>
          <a:bodyPr/>
          <a:lstStyle/>
          <a:p>
            <a:pPr/>
            <a:r>
              <a:rPr b="1"/>
              <a:t>Expectation</a:t>
            </a:r>
            <a:r>
              <a:t>: semantic / logical related facts should share parameters</a:t>
            </a:r>
          </a:p>
          <a:p>
            <a:pPr/>
            <a:r>
              <a:rPr b="1"/>
              <a:t>Why?</a:t>
            </a:r>
            <a:r>
              <a:t> intuitively, this leads to better semantic/logic-based generalization:</a:t>
            </a:r>
          </a:p>
          <a:p>
            <a:pPr lvl="2"/>
            <a:r>
              <a:t>if </a:t>
            </a:r>
            <a14:m>
              <m:oMath>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oMath>
            </a14:m>
            <a:r>
              <a:t>, when </a:t>
            </a:r>
            <a14:m>
              <m:oMath>
                <m:r>
                  <a:rPr xmlns:a="http://schemas.openxmlformats.org/drawingml/2006/main" sz="6600" i="1">
                    <a:solidFill>
                      <a:srgbClr val="000000"/>
                    </a:solidFill>
                    <a:latin typeface="Cambria Math" panose="02040503050406030204" pitchFamily="18" charset="0"/>
                  </a:rPr>
                  <m:t>P</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x</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m:t>
                </m:r>
              </m:oMath>
            </a14:m>
            <a:r>
              <a:t>, the LM can automatically </a:t>
            </a:r>
            <a14:m>
              <m:oMath>
                <m:r>
                  <a:rPr xmlns:a="http://schemas.openxmlformats.org/drawingml/2006/main" sz="6600" i="1">
                    <a:solidFill>
                      <a:srgbClr val="000000"/>
                    </a:solidFill>
                    <a:latin typeface="Cambria Math" panose="02040503050406030204" pitchFamily="18" charset="0"/>
                  </a:rPr>
                  <m:t>P</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y</m:t>
                </m:r>
                <m:r>
                  <a:rPr xmlns:a="http://schemas.openxmlformats.org/drawingml/2006/main" sz="6600" i="1">
                    <a:solidFill>
                      <a:srgbClr val="000000"/>
                    </a:solidFill>
                    <a:latin typeface="Cambria Math" panose="02040503050406030204" pitchFamily="18" charset="0"/>
                  </a:rPr>
                  <m:t>)</m:t>
                </m:r>
                <m:r>
                  <a:rPr xmlns:a="http://schemas.openxmlformats.org/drawingml/2006/main" sz="6600" i="1">
                    <a:solidFill>
                      <a:srgbClr val="000000"/>
                    </a:solidFill>
                    <a:latin typeface="Cambria Math" panose="02040503050406030204" pitchFamily="18" charset="0"/>
                  </a:rPr>
                  <m:t>↑</m:t>
                </m:r>
              </m:oMath>
            </a14:m>
            <a:r>
              <a:t> </a:t>
            </a:r>
          </a:p>
        </p:txBody>
      </p:sp>
      <p:sp>
        <p:nvSpPr>
          <p:cNvPr id="873" name="Rounded Rectangle"/>
          <p:cNvSpPr/>
          <p:nvPr/>
        </p:nvSpPr>
        <p:spPr>
          <a:xfrm>
            <a:off x="4367466" y="6862495"/>
            <a:ext cx="9933996" cy="6273039"/>
          </a:xfrm>
          <a:prstGeom prst="roundRect">
            <a:avLst>
              <a:gd name="adj" fmla="val 15000"/>
            </a:avLst>
          </a:prstGeom>
          <a:ln w="1016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4" name="LM Parameters"/>
          <p:cNvSpPr txBox="1"/>
          <p:nvPr/>
        </p:nvSpPr>
        <p:spPr>
          <a:xfrm>
            <a:off x="4829169" y="6873400"/>
            <a:ext cx="428091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LM Parameters</a:t>
            </a:r>
          </a:p>
        </p:txBody>
      </p:sp>
      <p:grpSp>
        <p:nvGrpSpPr>
          <p:cNvPr id="987" name="Group"/>
          <p:cNvGrpSpPr/>
          <p:nvPr/>
        </p:nvGrpSpPr>
        <p:grpSpPr>
          <a:xfrm>
            <a:off x="4936360" y="7931820"/>
            <a:ext cx="8904063" cy="4813143"/>
            <a:chOff x="0" y="0"/>
            <a:chExt cx="8904060" cy="4813142"/>
          </a:xfrm>
        </p:grpSpPr>
        <p:sp>
          <p:nvSpPr>
            <p:cNvPr id="875" name="Circle"/>
            <p:cNvSpPr/>
            <p:nvPr/>
          </p:nvSpPr>
          <p:spPr>
            <a:xfrm>
              <a:off x="0"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6" name="Circle"/>
            <p:cNvSpPr/>
            <p:nvPr/>
          </p:nvSpPr>
          <p:spPr>
            <a:xfrm>
              <a:off x="0"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7" name="Circle"/>
            <p:cNvSpPr/>
            <p:nvPr/>
          </p:nvSpPr>
          <p:spPr>
            <a:xfrm>
              <a:off x="0"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8" name="Circle"/>
            <p:cNvSpPr/>
            <p:nvPr/>
          </p:nvSpPr>
          <p:spPr>
            <a:xfrm>
              <a:off x="0"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79" name="Circle"/>
            <p:cNvSpPr/>
            <p:nvPr/>
          </p:nvSpPr>
          <p:spPr>
            <a:xfrm>
              <a:off x="0"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0" name="Circle"/>
            <p:cNvSpPr/>
            <p:nvPr/>
          </p:nvSpPr>
          <p:spPr>
            <a:xfrm>
              <a:off x="0"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1" name="Circle"/>
            <p:cNvSpPr/>
            <p:nvPr/>
          </p:nvSpPr>
          <p:spPr>
            <a:xfrm>
              <a:off x="0"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2" name="Circle"/>
            <p:cNvSpPr/>
            <p:nvPr/>
          </p:nvSpPr>
          <p:spPr>
            <a:xfrm>
              <a:off x="0"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3" name="Circle"/>
            <p:cNvSpPr/>
            <p:nvPr/>
          </p:nvSpPr>
          <p:spPr>
            <a:xfrm>
              <a:off x="647517"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4" name="Circle"/>
            <p:cNvSpPr/>
            <p:nvPr/>
          </p:nvSpPr>
          <p:spPr>
            <a:xfrm>
              <a:off x="647517"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5" name="Circle"/>
            <p:cNvSpPr/>
            <p:nvPr/>
          </p:nvSpPr>
          <p:spPr>
            <a:xfrm>
              <a:off x="647517"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6" name="Circle"/>
            <p:cNvSpPr/>
            <p:nvPr/>
          </p:nvSpPr>
          <p:spPr>
            <a:xfrm>
              <a:off x="647517"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7" name="Circle"/>
            <p:cNvSpPr/>
            <p:nvPr/>
          </p:nvSpPr>
          <p:spPr>
            <a:xfrm>
              <a:off x="647517"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8" name="Circle"/>
            <p:cNvSpPr/>
            <p:nvPr/>
          </p:nvSpPr>
          <p:spPr>
            <a:xfrm>
              <a:off x="647517"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89" name="Circle"/>
            <p:cNvSpPr/>
            <p:nvPr/>
          </p:nvSpPr>
          <p:spPr>
            <a:xfrm>
              <a:off x="647517"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0" name="Circle"/>
            <p:cNvSpPr/>
            <p:nvPr/>
          </p:nvSpPr>
          <p:spPr>
            <a:xfrm>
              <a:off x="647517"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1" name="Circle"/>
            <p:cNvSpPr/>
            <p:nvPr/>
          </p:nvSpPr>
          <p:spPr>
            <a:xfrm>
              <a:off x="1295034"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2" name="Circle"/>
            <p:cNvSpPr/>
            <p:nvPr/>
          </p:nvSpPr>
          <p:spPr>
            <a:xfrm>
              <a:off x="1295034"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3" name="Circle"/>
            <p:cNvSpPr/>
            <p:nvPr/>
          </p:nvSpPr>
          <p:spPr>
            <a:xfrm>
              <a:off x="1295034"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4" name="Circle"/>
            <p:cNvSpPr/>
            <p:nvPr/>
          </p:nvSpPr>
          <p:spPr>
            <a:xfrm>
              <a:off x="1295034"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5" name="Circle"/>
            <p:cNvSpPr/>
            <p:nvPr/>
          </p:nvSpPr>
          <p:spPr>
            <a:xfrm>
              <a:off x="1295034"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6" name="Circle"/>
            <p:cNvSpPr/>
            <p:nvPr/>
          </p:nvSpPr>
          <p:spPr>
            <a:xfrm>
              <a:off x="1295034"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7" name="Circle"/>
            <p:cNvSpPr/>
            <p:nvPr/>
          </p:nvSpPr>
          <p:spPr>
            <a:xfrm>
              <a:off x="1295034"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8" name="Circle"/>
            <p:cNvSpPr/>
            <p:nvPr/>
          </p:nvSpPr>
          <p:spPr>
            <a:xfrm>
              <a:off x="1295034"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899" name="Circle"/>
            <p:cNvSpPr/>
            <p:nvPr/>
          </p:nvSpPr>
          <p:spPr>
            <a:xfrm>
              <a:off x="1942551"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0" name="Circle"/>
            <p:cNvSpPr/>
            <p:nvPr/>
          </p:nvSpPr>
          <p:spPr>
            <a:xfrm>
              <a:off x="1942551"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1" name="Circle"/>
            <p:cNvSpPr/>
            <p:nvPr/>
          </p:nvSpPr>
          <p:spPr>
            <a:xfrm>
              <a:off x="1942551"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2" name="Circle"/>
            <p:cNvSpPr/>
            <p:nvPr/>
          </p:nvSpPr>
          <p:spPr>
            <a:xfrm>
              <a:off x="1942551"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3" name="Circle"/>
            <p:cNvSpPr/>
            <p:nvPr/>
          </p:nvSpPr>
          <p:spPr>
            <a:xfrm>
              <a:off x="1942551"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4" name="Circle"/>
            <p:cNvSpPr/>
            <p:nvPr/>
          </p:nvSpPr>
          <p:spPr>
            <a:xfrm>
              <a:off x="1942551"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5" name="Circle"/>
            <p:cNvSpPr/>
            <p:nvPr/>
          </p:nvSpPr>
          <p:spPr>
            <a:xfrm>
              <a:off x="1942551"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6" name="Circle"/>
            <p:cNvSpPr/>
            <p:nvPr/>
          </p:nvSpPr>
          <p:spPr>
            <a:xfrm>
              <a:off x="1942551"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7" name="Circle"/>
            <p:cNvSpPr/>
            <p:nvPr/>
          </p:nvSpPr>
          <p:spPr>
            <a:xfrm>
              <a:off x="2590068"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8" name="Circle"/>
            <p:cNvSpPr/>
            <p:nvPr/>
          </p:nvSpPr>
          <p:spPr>
            <a:xfrm>
              <a:off x="2590068"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09" name="Circle"/>
            <p:cNvSpPr/>
            <p:nvPr/>
          </p:nvSpPr>
          <p:spPr>
            <a:xfrm>
              <a:off x="2590068"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0" name="Circle"/>
            <p:cNvSpPr/>
            <p:nvPr/>
          </p:nvSpPr>
          <p:spPr>
            <a:xfrm>
              <a:off x="2590068"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1" name="Circle"/>
            <p:cNvSpPr/>
            <p:nvPr/>
          </p:nvSpPr>
          <p:spPr>
            <a:xfrm>
              <a:off x="2590068"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2" name="Circle"/>
            <p:cNvSpPr/>
            <p:nvPr/>
          </p:nvSpPr>
          <p:spPr>
            <a:xfrm>
              <a:off x="2590068"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3" name="Circle"/>
            <p:cNvSpPr/>
            <p:nvPr/>
          </p:nvSpPr>
          <p:spPr>
            <a:xfrm>
              <a:off x="2590068"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4" name="Circle"/>
            <p:cNvSpPr/>
            <p:nvPr/>
          </p:nvSpPr>
          <p:spPr>
            <a:xfrm>
              <a:off x="2590068"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5" name="Circle"/>
            <p:cNvSpPr/>
            <p:nvPr/>
          </p:nvSpPr>
          <p:spPr>
            <a:xfrm>
              <a:off x="3237584"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6" name="Circle"/>
            <p:cNvSpPr/>
            <p:nvPr/>
          </p:nvSpPr>
          <p:spPr>
            <a:xfrm>
              <a:off x="3237584"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7" name="Circle"/>
            <p:cNvSpPr/>
            <p:nvPr/>
          </p:nvSpPr>
          <p:spPr>
            <a:xfrm>
              <a:off x="3237584"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8" name="Circle"/>
            <p:cNvSpPr/>
            <p:nvPr/>
          </p:nvSpPr>
          <p:spPr>
            <a:xfrm>
              <a:off x="3237584"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19" name="Circle"/>
            <p:cNvSpPr/>
            <p:nvPr/>
          </p:nvSpPr>
          <p:spPr>
            <a:xfrm>
              <a:off x="3237584"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0" name="Circle"/>
            <p:cNvSpPr/>
            <p:nvPr/>
          </p:nvSpPr>
          <p:spPr>
            <a:xfrm>
              <a:off x="3237584"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1" name="Circle"/>
            <p:cNvSpPr/>
            <p:nvPr/>
          </p:nvSpPr>
          <p:spPr>
            <a:xfrm>
              <a:off x="3237584"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2" name="Circle"/>
            <p:cNvSpPr/>
            <p:nvPr/>
          </p:nvSpPr>
          <p:spPr>
            <a:xfrm>
              <a:off x="3237584"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3" name="Circle"/>
            <p:cNvSpPr/>
            <p:nvPr/>
          </p:nvSpPr>
          <p:spPr>
            <a:xfrm>
              <a:off x="3885102"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4" name="Circle"/>
            <p:cNvSpPr/>
            <p:nvPr/>
          </p:nvSpPr>
          <p:spPr>
            <a:xfrm>
              <a:off x="3885102"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5" name="Circle"/>
            <p:cNvSpPr/>
            <p:nvPr/>
          </p:nvSpPr>
          <p:spPr>
            <a:xfrm>
              <a:off x="3885102"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6" name="Circle"/>
            <p:cNvSpPr/>
            <p:nvPr/>
          </p:nvSpPr>
          <p:spPr>
            <a:xfrm>
              <a:off x="3885102"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7" name="Circle"/>
            <p:cNvSpPr/>
            <p:nvPr/>
          </p:nvSpPr>
          <p:spPr>
            <a:xfrm>
              <a:off x="3885102"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8" name="Circle"/>
            <p:cNvSpPr/>
            <p:nvPr/>
          </p:nvSpPr>
          <p:spPr>
            <a:xfrm>
              <a:off x="3885102"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29" name="Circle"/>
            <p:cNvSpPr/>
            <p:nvPr/>
          </p:nvSpPr>
          <p:spPr>
            <a:xfrm>
              <a:off x="3885102"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0" name="Circle"/>
            <p:cNvSpPr/>
            <p:nvPr/>
          </p:nvSpPr>
          <p:spPr>
            <a:xfrm>
              <a:off x="3885102"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1" name="Circle"/>
            <p:cNvSpPr/>
            <p:nvPr/>
          </p:nvSpPr>
          <p:spPr>
            <a:xfrm>
              <a:off x="4532619"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2" name="Circle"/>
            <p:cNvSpPr/>
            <p:nvPr/>
          </p:nvSpPr>
          <p:spPr>
            <a:xfrm>
              <a:off x="4532619"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3" name="Circle"/>
            <p:cNvSpPr/>
            <p:nvPr/>
          </p:nvSpPr>
          <p:spPr>
            <a:xfrm>
              <a:off x="4532619"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4" name="Circle"/>
            <p:cNvSpPr/>
            <p:nvPr/>
          </p:nvSpPr>
          <p:spPr>
            <a:xfrm>
              <a:off x="4532619"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5" name="Circle"/>
            <p:cNvSpPr/>
            <p:nvPr/>
          </p:nvSpPr>
          <p:spPr>
            <a:xfrm>
              <a:off x="4532619"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6" name="Circle"/>
            <p:cNvSpPr/>
            <p:nvPr/>
          </p:nvSpPr>
          <p:spPr>
            <a:xfrm>
              <a:off x="4532619"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7" name="Circle"/>
            <p:cNvSpPr/>
            <p:nvPr/>
          </p:nvSpPr>
          <p:spPr>
            <a:xfrm>
              <a:off x="4532619"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8" name="Circle"/>
            <p:cNvSpPr/>
            <p:nvPr/>
          </p:nvSpPr>
          <p:spPr>
            <a:xfrm>
              <a:off x="4532619"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39" name="Circle"/>
            <p:cNvSpPr/>
            <p:nvPr/>
          </p:nvSpPr>
          <p:spPr>
            <a:xfrm>
              <a:off x="5180136"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0" name="Circle"/>
            <p:cNvSpPr/>
            <p:nvPr/>
          </p:nvSpPr>
          <p:spPr>
            <a:xfrm>
              <a:off x="5180136"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1" name="Circle"/>
            <p:cNvSpPr/>
            <p:nvPr/>
          </p:nvSpPr>
          <p:spPr>
            <a:xfrm>
              <a:off x="5180136"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2" name="Circle"/>
            <p:cNvSpPr/>
            <p:nvPr/>
          </p:nvSpPr>
          <p:spPr>
            <a:xfrm>
              <a:off x="5180136"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3" name="Circle"/>
            <p:cNvSpPr/>
            <p:nvPr/>
          </p:nvSpPr>
          <p:spPr>
            <a:xfrm>
              <a:off x="5180136"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4" name="Circle"/>
            <p:cNvSpPr/>
            <p:nvPr/>
          </p:nvSpPr>
          <p:spPr>
            <a:xfrm>
              <a:off x="5180136"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5" name="Circle"/>
            <p:cNvSpPr/>
            <p:nvPr/>
          </p:nvSpPr>
          <p:spPr>
            <a:xfrm>
              <a:off x="5180136"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6" name="Circle"/>
            <p:cNvSpPr/>
            <p:nvPr/>
          </p:nvSpPr>
          <p:spPr>
            <a:xfrm>
              <a:off x="5180136"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7" name="Circle"/>
            <p:cNvSpPr/>
            <p:nvPr/>
          </p:nvSpPr>
          <p:spPr>
            <a:xfrm>
              <a:off x="5827653"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8" name="Circle"/>
            <p:cNvSpPr/>
            <p:nvPr/>
          </p:nvSpPr>
          <p:spPr>
            <a:xfrm>
              <a:off x="5827653"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49" name="Circle"/>
            <p:cNvSpPr/>
            <p:nvPr/>
          </p:nvSpPr>
          <p:spPr>
            <a:xfrm>
              <a:off x="5827653"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0" name="Circle"/>
            <p:cNvSpPr/>
            <p:nvPr/>
          </p:nvSpPr>
          <p:spPr>
            <a:xfrm>
              <a:off x="5827653"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1" name="Circle"/>
            <p:cNvSpPr/>
            <p:nvPr/>
          </p:nvSpPr>
          <p:spPr>
            <a:xfrm>
              <a:off x="5827653"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2" name="Circle"/>
            <p:cNvSpPr/>
            <p:nvPr/>
          </p:nvSpPr>
          <p:spPr>
            <a:xfrm>
              <a:off x="5827653"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3" name="Circle"/>
            <p:cNvSpPr/>
            <p:nvPr/>
          </p:nvSpPr>
          <p:spPr>
            <a:xfrm>
              <a:off x="5827653"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4" name="Circle"/>
            <p:cNvSpPr/>
            <p:nvPr/>
          </p:nvSpPr>
          <p:spPr>
            <a:xfrm>
              <a:off x="5827653"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5" name="Circle"/>
            <p:cNvSpPr/>
            <p:nvPr/>
          </p:nvSpPr>
          <p:spPr>
            <a:xfrm>
              <a:off x="6515482" y="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6" name="Circle"/>
            <p:cNvSpPr/>
            <p:nvPr/>
          </p:nvSpPr>
          <p:spPr>
            <a:xfrm>
              <a:off x="6515482" y="63844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7" name="Circle"/>
            <p:cNvSpPr/>
            <p:nvPr/>
          </p:nvSpPr>
          <p:spPr>
            <a:xfrm>
              <a:off x="6515482" y="127688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8" name="Circle"/>
            <p:cNvSpPr/>
            <p:nvPr/>
          </p:nvSpPr>
          <p:spPr>
            <a:xfrm>
              <a:off x="6515482" y="191532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59" name="Circle"/>
            <p:cNvSpPr/>
            <p:nvPr/>
          </p:nvSpPr>
          <p:spPr>
            <a:xfrm>
              <a:off x="6515482" y="2553768"/>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0" name="Circle"/>
            <p:cNvSpPr/>
            <p:nvPr/>
          </p:nvSpPr>
          <p:spPr>
            <a:xfrm>
              <a:off x="6515482" y="319221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1" name="Circle"/>
            <p:cNvSpPr/>
            <p:nvPr/>
          </p:nvSpPr>
          <p:spPr>
            <a:xfrm>
              <a:off x="6515482" y="383065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2" name="Circle"/>
            <p:cNvSpPr/>
            <p:nvPr/>
          </p:nvSpPr>
          <p:spPr>
            <a:xfrm>
              <a:off x="6515482" y="446909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3" name="Circle"/>
            <p:cNvSpPr/>
            <p:nvPr/>
          </p:nvSpPr>
          <p:spPr>
            <a:xfrm>
              <a:off x="7203312" y="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4" name="Circle"/>
            <p:cNvSpPr/>
            <p:nvPr/>
          </p:nvSpPr>
          <p:spPr>
            <a:xfrm>
              <a:off x="7203312" y="63844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5" name="Circle"/>
            <p:cNvSpPr/>
            <p:nvPr/>
          </p:nvSpPr>
          <p:spPr>
            <a:xfrm>
              <a:off x="7203312" y="127688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6" name="Circle"/>
            <p:cNvSpPr/>
            <p:nvPr/>
          </p:nvSpPr>
          <p:spPr>
            <a:xfrm>
              <a:off x="7203312" y="191532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7" name="Circle"/>
            <p:cNvSpPr/>
            <p:nvPr/>
          </p:nvSpPr>
          <p:spPr>
            <a:xfrm>
              <a:off x="7203312" y="2553768"/>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8" name="Circle"/>
            <p:cNvSpPr/>
            <p:nvPr/>
          </p:nvSpPr>
          <p:spPr>
            <a:xfrm>
              <a:off x="7203312" y="319221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69" name="Circle"/>
            <p:cNvSpPr/>
            <p:nvPr/>
          </p:nvSpPr>
          <p:spPr>
            <a:xfrm>
              <a:off x="7203312" y="383065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0" name="Circle"/>
            <p:cNvSpPr/>
            <p:nvPr/>
          </p:nvSpPr>
          <p:spPr>
            <a:xfrm>
              <a:off x="7203312" y="446909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1" name="Circle"/>
            <p:cNvSpPr/>
            <p:nvPr/>
          </p:nvSpPr>
          <p:spPr>
            <a:xfrm>
              <a:off x="7891141"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2" name="Circle"/>
            <p:cNvSpPr/>
            <p:nvPr/>
          </p:nvSpPr>
          <p:spPr>
            <a:xfrm>
              <a:off x="7891141"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3" name="Circle"/>
            <p:cNvSpPr/>
            <p:nvPr/>
          </p:nvSpPr>
          <p:spPr>
            <a:xfrm>
              <a:off x="7891141"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4" name="Circle"/>
            <p:cNvSpPr/>
            <p:nvPr/>
          </p:nvSpPr>
          <p:spPr>
            <a:xfrm>
              <a:off x="7891141"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5" name="Circle"/>
            <p:cNvSpPr/>
            <p:nvPr/>
          </p:nvSpPr>
          <p:spPr>
            <a:xfrm>
              <a:off x="7891141"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6" name="Circle"/>
            <p:cNvSpPr/>
            <p:nvPr/>
          </p:nvSpPr>
          <p:spPr>
            <a:xfrm>
              <a:off x="7891141"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7" name="Circle"/>
            <p:cNvSpPr/>
            <p:nvPr/>
          </p:nvSpPr>
          <p:spPr>
            <a:xfrm>
              <a:off x="7891141"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8" name="Circle"/>
            <p:cNvSpPr/>
            <p:nvPr/>
          </p:nvSpPr>
          <p:spPr>
            <a:xfrm>
              <a:off x="7891141"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79" name="Circle"/>
            <p:cNvSpPr/>
            <p:nvPr/>
          </p:nvSpPr>
          <p:spPr>
            <a:xfrm>
              <a:off x="8569625" y="9612"/>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0" name="Circle"/>
            <p:cNvSpPr/>
            <p:nvPr/>
          </p:nvSpPr>
          <p:spPr>
            <a:xfrm>
              <a:off x="8569625" y="648055"/>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1" name="Circle"/>
            <p:cNvSpPr/>
            <p:nvPr/>
          </p:nvSpPr>
          <p:spPr>
            <a:xfrm>
              <a:off x="8569625" y="1286496"/>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2" name="Circle"/>
            <p:cNvSpPr/>
            <p:nvPr/>
          </p:nvSpPr>
          <p:spPr>
            <a:xfrm>
              <a:off x="8569625" y="1924939"/>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3" name="Circle"/>
            <p:cNvSpPr/>
            <p:nvPr/>
          </p:nvSpPr>
          <p:spPr>
            <a:xfrm>
              <a:off x="8569625" y="2563380"/>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4" name="Circle"/>
            <p:cNvSpPr/>
            <p:nvPr/>
          </p:nvSpPr>
          <p:spPr>
            <a:xfrm>
              <a:off x="8569625" y="3201823"/>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5" name="Circle"/>
            <p:cNvSpPr/>
            <p:nvPr/>
          </p:nvSpPr>
          <p:spPr>
            <a:xfrm>
              <a:off x="8569625" y="3840264"/>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6" name="Circle"/>
            <p:cNvSpPr/>
            <p:nvPr/>
          </p:nvSpPr>
          <p:spPr>
            <a:xfrm>
              <a:off x="8569625" y="4478707"/>
              <a:ext cx="334436" cy="334436"/>
            </a:xfrm>
            <a:prstGeom prst="ellipse">
              <a:avLst/>
            </a:prstGeom>
            <a:solidFill>
              <a:srgbClr val="D5D5D5"/>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988" name="Rounded Rectangle"/>
          <p:cNvSpPr/>
          <p:nvPr/>
        </p:nvSpPr>
        <p:spPr>
          <a:xfrm rot="21591868">
            <a:off x="8054854" y="9015331"/>
            <a:ext cx="4600557" cy="2624225"/>
          </a:xfrm>
          <a:prstGeom prst="roundRect">
            <a:avLst>
              <a:gd name="adj" fmla="val 7278"/>
            </a:avLst>
          </a:prstGeom>
          <a:solidFill>
            <a:schemeClr val="accent1">
              <a:lumOff val="-13575"/>
              <a:alpha val="28119"/>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89" name="Rounded Rectangle"/>
          <p:cNvSpPr/>
          <p:nvPr/>
        </p:nvSpPr>
        <p:spPr>
          <a:xfrm rot="20847301">
            <a:off x="7937735" y="8476043"/>
            <a:ext cx="4834796" cy="2624224"/>
          </a:xfrm>
          <a:prstGeom prst="roundRect">
            <a:avLst>
              <a:gd name="adj" fmla="val 7278"/>
            </a:avLst>
          </a:prstGeom>
          <a:solidFill>
            <a:schemeClr val="accent5">
              <a:lumOff val="-29866"/>
              <a:alpha val="28119"/>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90" name="“Jordan is American”"/>
          <p:cNvSpPr txBox="1"/>
          <p:nvPr/>
        </p:nvSpPr>
        <p:spPr>
          <a:xfrm>
            <a:off x="17400550" y="11882174"/>
            <a:ext cx="6074360"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1">
                    <a:hueOff val="114395"/>
                    <a:lumOff val="-24975"/>
                  </a:schemeClr>
                </a:solidFill>
              </a:defRPr>
            </a:pPr>
            <a:r>
              <a:t>“Jordan is </a:t>
            </a:r>
            <a:r>
              <a:rPr b="1"/>
              <a:t>American</a:t>
            </a:r>
            <a:r>
              <a:t>”</a:t>
            </a:r>
          </a:p>
        </p:txBody>
      </p:sp>
      <p:pic>
        <p:nvPicPr>
          <p:cNvPr id="991" name="Line Shape" descr="Line Shape"/>
          <p:cNvPicPr>
            <a:picLocks noChangeAspect="0"/>
          </p:cNvPicPr>
          <p:nvPr/>
        </p:nvPicPr>
        <p:blipFill>
          <a:blip r:embed="rId2">
            <a:extLst/>
          </a:blip>
          <a:stretch>
            <a:fillRect/>
          </a:stretch>
        </p:blipFill>
        <p:spPr>
          <a:xfrm>
            <a:off x="10292051" y="11259660"/>
            <a:ext cx="7131705" cy="2022168"/>
          </a:xfrm>
          <a:prstGeom prst="rect">
            <a:avLst/>
          </a:prstGeom>
        </p:spPr>
      </p:pic>
      <p:sp>
        <p:nvSpPr>
          <p:cNvPr id="993" name="“Jordan speaks English”"/>
          <p:cNvSpPr txBox="1"/>
          <p:nvPr/>
        </p:nvSpPr>
        <p:spPr>
          <a:xfrm>
            <a:off x="17199709" y="7545196"/>
            <a:ext cx="7068009"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lumOff val="-29866"/>
                  </a:schemeClr>
                </a:solidFill>
              </a:defRPr>
            </a:pPr>
            <a:r>
              <a:t>“Jordan </a:t>
            </a:r>
            <a:r>
              <a:rPr b="1"/>
              <a:t>speaks English</a:t>
            </a:r>
            <a:r>
              <a:t>”</a:t>
            </a:r>
          </a:p>
        </p:txBody>
      </p:sp>
      <p:pic>
        <p:nvPicPr>
          <p:cNvPr id="994" name="Line Shape" descr="Line Shape"/>
          <p:cNvPicPr>
            <a:picLocks noChangeAspect="0"/>
          </p:cNvPicPr>
          <p:nvPr/>
        </p:nvPicPr>
        <p:blipFill>
          <a:blip r:embed="rId3">
            <a:extLst/>
          </a:blip>
          <a:stretch>
            <a:fillRect/>
          </a:stretch>
        </p:blipFill>
        <p:spPr>
          <a:xfrm rot="21295616">
            <a:off x="10219146" y="6712160"/>
            <a:ext cx="6864701" cy="1545230"/>
          </a:xfrm>
          <a:prstGeom prst="rect">
            <a:avLst/>
          </a:prstGeom>
        </p:spPr>
      </p:pic>
      <p:sp>
        <p:nvSpPr>
          <p:cNvPr id="996" name="Jordan’s representation"/>
          <p:cNvSpPr txBox="1"/>
          <p:nvPr/>
        </p:nvSpPr>
        <p:spPr>
          <a:xfrm>
            <a:off x="588779" y="9318990"/>
            <a:ext cx="4131067" cy="1461649"/>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pPr/>
            <a:r>
              <a:t>Jordan’s representation</a:t>
            </a:r>
          </a:p>
        </p:txBody>
      </p:sp>
      <p:sp>
        <p:nvSpPr>
          <p:cNvPr id="997" name="Rounded Rectangle"/>
          <p:cNvSpPr/>
          <p:nvPr/>
        </p:nvSpPr>
        <p:spPr>
          <a:xfrm>
            <a:off x="8135387" y="9102231"/>
            <a:ext cx="4439492" cy="1895168"/>
          </a:xfrm>
          <a:prstGeom prst="roundRect">
            <a:avLst>
              <a:gd name="adj" fmla="val 8881"/>
            </a:avLst>
          </a:prstGeom>
          <a:ln w="762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998" name="Line"/>
          <p:cNvSpPr/>
          <p:nvPr/>
        </p:nvSpPr>
        <p:spPr>
          <a:xfrm>
            <a:off x="4790639" y="9788154"/>
            <a:ext cx="3235854" cy="1"/>
          </a:xfrm>
          <a:prstGeom prst="line">
            <a:avLst/>
          </a:prstGeom>
          <a:ln w="88900">
            <a:solidFill>
              <a:srgbClr val="000000"/>
            </a:solidFill>
            <a:miter lim="400000"/>
            <a:headEnd type="triangle"/>
          </a:ln>
        </p:spPr>
        <p:txBody>
          <a:bodyPr lIns="50800" tIns="50800" rIns="50800" bIns="50800" anchor="ctr"/>
          <a:lstStyle/>
          <a:p>
            <a:pPr/>
          </a:p>
        </p:txBody>
      </p:sp>
      <p:sp>
        <p:nvSpPr>
          <p:cNvPr id="999" name="Rounded Rectangle"/>
          <p:cNvSpPr/>
          <p:nvPr/>
        </p:nvSpPr>
        <p:spPr>
          <a:xfrm>
            <a:off x="11224956" y="8961612"/>
            <a:ext cx="1433676" cy="2731662"/>
          </a:xfrm>
          <a:prstGeom prst="roundRect">
            <a:avLst>
              <a:gd name="adj" fmla="val 16271"/>
            </a:avLst>
          </a:prstGeom>
          <a:ln w="76200">
            <a:solidFill>
              <a:schemeClr val="accent1">
                <a:lumOff val="-13575"/>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000" name="Rounded Rectangle"/>
          <p:cNvSpPr/>
          <p:nvPr/>
        </p:nvSpPr>
        <p:spPr>
          <a:xfrm rot="20854041">
            <a:off x="11440284" y="8121756"/>
            <a:ext cx="1302261" cy="2627172"/>
          </a:xfrm>
          <a:prstGeom prst="roundRect">
            <a:avLst>
              <a:gd name="adj" fmla="val 18247"/>
            </a:avLst>
          </a:prstGeom>
          <a:ln w="762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001" name="“is-American” neurons"/>
          <p:cNvSpPr txBox="1"/>
          <p:nvPr/>
        </p:nvSpPr>
        <p:spPr>
          <a:xfrm>
            <a:off x="14974011" y="10440544"/>
            <a:ext cx="622249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solidFill>
                  <a:schemeClr val="accent1">
                    <a:hueOff val="114395"/>
                    <a:lumOff val="-24975"/>
                  </a:schemeClr>
                </a:solidFill>
              </a:defRPr>
            </a:lvl1pPr>
          </a:lstStyle>
          <a:p>
            <a:pPr/>
            <a:r>
              <a:t>“is-American” neurons</a:t>
            </a:r>
          </a:p>
        </p:txBody>
      </p:sp>
      <p:sp>
        <p:nvSpPr>
          <p:cNvPr id="1002" name="“speaks-English” neurons"/>
          <p:cNvSpPr txBox="1"/>
          <p:nvPr/>
        </p:nvSpPr>
        <p:spPr>
          <a:xfrm>
            <a:off x="14823380" y="8998913"/>
            <a:ext cx="706861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solidFill>
                  <a:schemeClr val="accent5">
                    <a:lumOff val="-29866"/>
                  </a:schemeClr>
                </a:solidFill>
              </a:defRPr>
            </a:lvl1pPr>
          </a:lstStyle>
          <a:p>
            <a:pPr/>
            <a:r>
              <a:t>“speaks-English” neurons</a:t>
            </a:r>
          </a:p>
        </p:txBody>
      </p:sp>
      <p:sp>
        <p:nvSpPr>
          <p:cNvPr id="1003" name="Line"/>
          <p:cNvSpPr/>
          <p:nvPr/>
        </p:nvSpPr>
        <p:spPr>
          <a:xfrm flipH="1">
            <a:off x="12668270" y="10825923"/>
            <a:ext cx="2150057" cy="228460"/>
          </a:xfrm>
          <a:prstGeom prst="line">
            <a:avLst/>
          </a:prstGeom>
          <a:ln w="88900">
            <a:solidFill>
              <a:srgbClr val="000000"/>
            </a:solidFill>
            <a:miter lim="400000"/>
            <a:headEnd type="triangle"/>
          </a:ln>
        </p:spPr>
        <p:txBody>
          <a:bodyPr lIns="50800" tIns="50800" rIns="50800" bIns="50800" anchor="ctr"/>
          <a:lstStyle/>
          <a:p>
            <a:pPr/>
          </a:p>
        </p:txBody>
      </p:sp>
      <p:sp>
        <p:nvSpPr>
          <p:cNvPr id="1004" name="Line"/>
          <p:cNvSpPr/>
          <p:nvPr/>
        </p:nvSpPr>
        <p:spPr>
          <a:xfrm flipH="1" flipV="1">
            <a:off x="12668270" y="8936803"/>
            <a:ext cx="2152857" cy="340295"/>
          </a:xfrm>
          <a:prstGeom prst="line">
            <a:avLst/>
          </a:prstGeom>
          <a:ln w="88900">
            <a:solidFill>
              <a:srgbClr val="000000"/>
            </a:solidFill>
            <a:miter lim="400000"/>
            <a:headEnd type="triangle"/>
          </a:ln>
        </p:spPr>
        <p:txBody>
          <a:bodyPr lIns="50800" tIns="50800" rIns="50800" bIns="50800" anchor="ctr"/>
          <a:lstStyle/>
          <a:p>
            <a:pPr/>
          </a:p>
        </p:txBody>
      </p:sp>
      <p:sp>
        <p:nvSpPr>
          <p:cNvPr id="1005"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Negation curse:…"/>
          <p:cNvSpPr txBox="1"/>
          <p:nvPr>
            <p:ph type="body" idx="1"/>
          </p:nvPr>
        </p:nvSpPr>
        <p:spPr>
          <a:xfrm>
            <a:off x="1206500" y="4161314"/>
            <a:ext cx="21971000" cy="8420603"/>
          </a:xfrm>
          <a:prstGeom prst="rect">
            <a:avLst/>
          </a:prstGeom>
        </p:spPr>
        <p:txBody>
          <a:bodyPr/>
          <a:lstStyle/>
          <a:p>
            <a:pPr marL="698500" indent="-698500">
              <a:buSzPct val="123000"/>
              <a:buChar char="•"/>
              <a:defRPr b="1"/>
            </a:pPr>
            <a:r>
              <a:t>Negation curse:</a:t>
            </a:r>
          </a:p>
          <a:p>
            <a:pPr lvl="2" marL="1917700" indent="-698500">
              <a:buSzPct val="123000"/>
              <a:buChar char="•"/>
            </a:pPr>
            <a:r>
              <a:rPr b="1"/>
              <a:t>X</a:t>
            </a:r>
            <a:r>
              <a:t>: Leonardo is from USA</a:t>
            </a:r>
          </a:p>
          <a:p>
            <a:pPr lvl="2" marL="1917700" indent="-698500">
              <a:buSzPct val="123000"/>
              <a:buChar char="•"/>
            </a:pPr>
            <a:r>
              <a:rPr b="1"/>
              <a:t>not X</a:t>
            </a:r>
            <a:r>
              <a:t>: Leonardo is </a:t>
            </a:r>
            <a:r>
              <a:rPr u="sng"/>
              <a:t>not</a:t>
            </a:r>
            <a:r>
              <a:t> from USA</a:t>
            </a:r>
          </a:p>
          <a:p>
            <a:pPr lvl="2" marL="1917700" indent="-698500">
              <a:buSzPct val="123000"/>
              <a:buChar char="•"/>
            </a:pPr>
          </a:p>
          <a:p>
            <a:pPr marL="698500" indent="-698500">
              <a:buSzPct val="123000"/>
              <a:buChar char="•"/>
              <a:defRPr b="1"/>
            </a:pPr>
            <a:r>
              <a:t>Over-Ripple:</a:t>
            </a:r>
          </a:p>
          <a:p>
            <a:pPr lvl="2" marL="1917700" indent="-698500">
              <a:buSzPct val="123000"/>
              <a:buChar char="•"/>
            </a:pPr>
            <a:r>
              <a:rPr b="1"/>
              <a:t>X</a:t>
            </a:r>
            <a:r>
              <a:t>: Leonardo </a:t>
            </a:r>
            <a:r>
              <a:rPr u="sng"/>
              <a:t>is from</a:t>
            </a:r>
            <a:r>
              <a:t> USA</a:t>
            </a:r>
          </a:p>
          <a:p>
            <a:pPr lvl="2" marL="1917700" indent="-698500">
              <a:buSzPct val="123000"/>
              <a:buChar char="•"/>
            </a:pPr>
            <a14:m>
              <m:oMath>
                <m:r>
                  <a:rPr xmlns:a="http://schemas.openxmlformats.org/drawingml/2006/main" sz="6600" i="1">
                    <a:solidFill>
                      <a:srgbClr val="000000"/>
                    </a:solidFill>
                    <a:latin typeface="Cambria Math" panose="02040503050406030204" pitchFamily="18" charset="0"/>
                  </a:rPr>
                  <m:t>χ</m:t>
                </m:r>
              </m:oMath>
            </a14:m>
            <a:r>
              <a:t>: Leonardo </a:t>
            </a:r>
            <a:r>
              <a:rPr u="sng"/>
              <a:t>speaks</a:t>
            </a:r>
            <a:r>
              <a:t> USA</a:t>
            </a:r>
          </a:p>
        </p:txBody>
      </p:sp>
      <p:sp>
        <p:nvSpPr>
          <p:cNvPr id="1008" name="incompatible sentences postively align parameters"/>
          <p:cNvSpPr txBox="1"/>
          <p:nvPr>
            <p:ph type="body" idx="21"/>
          </p:nvPr>
        </p:nvSpPr>
        <p:spPr>
          <a:xfrm>
            <a:off x="1206500" y="2621468"/>
            <a:ext cx="21971000" cy="934779"/>
          </a:xfrm>
          <a:prstGeom prst="rect">
            <a:avLst/>
          </a:prstGeom>
          <a:extLst>
            <a:ext uri="{C572A759-6A51-4108-AA02-DFA0A04FC94B}">
              <ma14:wrappingTextBoxFlag xmlns:ma14="http://schemas.microsoft.com/office/mac/drawingml/2011/main" val="1"/>
            </a:ext>
          </a:extLst>
        </p:spPr>
        <p:txBody>
          <a:bodyPr/>
          <a:lstStyle/>
          <a:p>
            <a:pPr/>
            <a:r>
              <a:t>incompatible sentences postively align parameters</a:t>
            </a:r>
          </a:p>
        </p:txBody>
      </p:sp>
      <p:sp>
        <p:nvSpPr>
          <p:cNvPr id="1009" name="Knowledge Seems to Be Stored Messily"/>
          <p:cNvSpPr txBox="1"/>
          <p:nvPr>
            <p:ph type="title"/>
          </p:nvPr>
        </p:nvSpPr>
        <p:spPr>
          <a:prstGeom prst="rect">
            <a:avLst/>
          </a:prstGeom>
        </p:spPr>
        <p:txBody>
          <a:bodyPr/>
          <a:lstStyle/>
          <a:p>
            <a:pPr/>
            <a:r>
              <a:t>Knowledge Seems to Be Stored Messily</a:t>
            </a:r>
          </a:p>
        </p:txBody>
      </p:sp>
      <p:sp>
        <p:nvSpPr>
          <p:cNvPr id="1010" name="Qin, Jiaxin, et al. &quot;Why Does New Knowledge Create Messy Ripple Effects in LLMs?.&quot; Proceedings of the 2024 Conference on Empirical Methods in Natural Language Processing. 2024."/>
          <p:cNvSpPr txBox="1"/>
          <p:nvPr/>
        </p:nvSpPr>
        <p:spPr>
          <a:xfrm>
            <a:off x="2704871" y="13186984"/>
            <a:ext cx="1897425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Qin, Jiaxin, et al. "Why Does New Knowledge Create Messy Ripple Effects in LLMs?." </a:t>
            </a:r>
            <a:r>
              <a:t>Proceedings of the 2024 Conference on Empirical Methods in Natural Language Processing</a:t>
            </a:r>
            <a:r>
              <a:t>. 2024.</a:t>
            </a:r>
            <a:endParaRPr sz="1200">
              <a:solidFill>
                <a:srgbClr val="000000"/>
              </a:solidFill>
              <a:latin typeface="Times Roman"/>
              <a:ea typeface="Times Roman"/>
              <a:cs typeface="Times Roman"/>
              <a:sym typeface="Times Roman"/>
            </a:endParaRPr>
          </a:p>
        </p:txBody>
      </p:sp>
      <p:sp>
        <p:nvSpPr>
          <p:cNvPr id="1011"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0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007">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007">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007">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0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007">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007">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00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07"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3" name="Cross-Lingual Barrier:…"/>
          <p:cNvSpPr txBox="1"/>
          <p:nvPr>
            <p:ph type="body" idx="1"/>
          </p:nvPr>
        </p:nvSpPr>
        <p:spPr>
          <a:xfrm>
            <a:off x="1206500" y="3698856"/>
            <a:ext cx="21971000" cy="9345519"/>
          </a:xfrm>
          <a:prstGeom prst="rect">
            <a:avLst/>
          </a:prstGeom>
        </p:spPr>
        <p:txBody>
          <a:bodyPr/>
          <a:lstStyle/>
          <a:p>
            <a:pPr marL="698500" indent="-698500">
              <a:buSzPct val="123000"/>
              <a:buChar char="•"/>
            </a:pPr>
            <a:r>
              <a:rPr b="1"/>
              <a:t>Cross-Lingual Barrier</a:t>
            </a:r>
            <a:r>
              <a:t>:</a:t>
            </a:r>
          </a:p>
          <a:p>
            <a:pPr lvl="2" marL="1917700" indent="-698500">
              <a:buSzPct val="123000"/>
              <a:buChar char="•"/>
            </a:pPr>
            <a:r>
              <a:t>Leonardo is from USA</a:t>
            </a:r>
          </a:p>
          <a:p>
            <a:pPr lvl="2" marL="1917700" indent="-698500">
              <a:buSzPct val="123000"/>
              <a:buChar char="•"/>
            </a:pPr>
            <a:r>
              <a:t>莱昂纳多来自美国 (same meaning)</a:t>
            </a:r>
          </a:p>
          <a:p>
            <a:pPr lvl="2" marL="1917700" indent="-698500">
              <a:buSzPct val="123000"/>
              <a:buChar char="•"/>
            </a:pPr>
          </a:p>
          <a:p>
            <a:pPr marL="698500" indent="-698500">
              <a:buSzPct val="123000"/>
              <a:buChar char="•"/>
            </a:pPr>
            <a:r>
              <a:rPr b="1"/>
              <a:t>Logical Distance Barrier</a:t>
            </a:r>
            <a:r>
              <a:t>:</a:t>
            </a:r>
          </a:p>
          <a:p>
            <a:pPr lvl="2" marL="1917700" indent="-698500">
              <a:buSzPct val="123000"/>
              <a:buChar char="•"/>
            </a:pPr>
            <a:r>
              <a:t>Leonardo is from USA</a:t>
            </a:r>
          </a:p>
          <a:p>
            <a:pPr lvl="2" marL="1917700" indent="-698500">
              <a:buSzPct val="123000"/>
              <a:buChar char="•"/>
            </a:pPr>
            <a:r>
              <a:t>The </a:t>
            </a:r>
            <a:r>
              <a:rPr u="sng"/>
              <a:t>highest building</a:t>
            </a:r>
            <a:r>
              <a:t> in </a:t>
            </a:r>
            <a:r>
              <a:rPr u="sng"/>
              <a:t>the capital of</a:t>
            </a:r>
            <a:r>
              <a:t> Leonardo</a:t>
            </a:r>
            <a:r>
              <a:rPr u="sng"/>
              <a:t>’s homeland</a:t>
            </a:r>
            <a:r>
              <a:t> is Washington Monument </a:t>
            </a:r>
            <a:r>
              <a:rPr>
                <a:solidFill>
                  <a:srgbClr val="929292"/>
                </a:solidFill>
              </a:rPr>
              <a:t>(3 logical steps from above)</a:t>
            </a:r>
          </a:p>
        </p:txBody>
      </p:sp>
      <p:sp>
        <p:nvSpPr>
          <p:cNvPr id="1014" name="similar sentences with low parameter overlap"/>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similar sentences with low parameter overlap</a:t>
            </a:r>
          </a:p>
        </p:txBody>
      </p:sp>
      <p:sp>
        <p:nvSpPr>
          <p:cNvPr id="1015" name="Knowledge Seems to Be Stored Messily"/>
          <p:cNvSpPr txBox="1"/>
          <p:nvPr>
            <p:ph type="title"/>
          </p:nvPr>
        </p:nvSpPr>
        <p:spPr>
          <a:prstGeom prst="rect">
            <a:avLst/>
          </a:prstGeom>
        </p:spPr>
        <p:txBody>
          <a:bodyPr/>
          <a:lstStyle/>
          <a:p>
            <a:pPr/>
            <a:r>
              <a:t>Knowledge Seems to Be Stored Messily</a:t>
            </a:r>
          </a:p>
        </p:txBody>
      </p:sp>
      <p:sp>
        <p:nvSpPr>
          <p:cNvPr id="1016" name="Qin, Jiaxin, et al. &quot;Why Does New Knowledge Create Messy Ripple Effects in LLMs?.&quot; Proceedings of the 2024 Conference on Empirical Methods in Natural Language Processing. 2024."/>
          <p:cNvSpPr txBox="1"/>
          <p:nvPr/>
        </p:nvSpPr>
        <p:spPr>
          <a:xfrm>
            <a:off x="2704871" y="13186984"/>
            <a:ext cx="1897425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Qin, Jiaxin, et al. "Why Does New Knowledge Create Messy Ripple Effects in LLMs?." </a:t>
            </a:r>
            <a:r>
              <a:t>Proceedings of the 2024 Conference on Empirical Methods in Natural Language Processing</a:t>
            </a:r>
            <a:r>
              <a:t>. 2024.</a:t>
            </a:r>
            <a:endParaRPr sz="1200">
              <a:solidFill>
                <a:srgbClr val="000000"/>
              </a:solidFill>
              <a:latin typeface="Times Roman"/>
              <a:ea typeface="Times Roman"/>
              <a:cs typeface="Times Roman"/>
              <a:sym typeface="Times Roman"/>
            </a:endParaRPr>
          </a:p>
        </p:txBody>
      </p:sp>
      <p:sp>
        <p:nvSpPr>
          <p:cNvPr id="1017"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1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01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013">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013">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0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013">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013">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01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13"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Can We Systematically Describe How LMs Behave?"/>
          <p:cNvSpPr txBox="1"/>
          <p:nvPr>
            <p:ph type="title"/>
          </p:nvPr>
        </p:nvSpPr>
        <p:spPr>
          <a:xfrm>
            <a:off x="1206500" y="462015"/>
            <a:ext cx="21971000" cy="2663852"/>
          </a:xfrm>
          <a:prstGeom prst="rect">
            <a:avLst/>
          </a:prstGeom>
        </p:spPr>
        <p:txBody>
          <a:bodyPr/>
          <a:lstStyle/>
          <a:p>
            <a:pPr/>
            <a:r>
              <a:t>Can We Systematically Describe How LMs Behave?</a:t>
            </a:r>
          </a:p>
        </p:txBody>
      </p:sp>
      <p:sp>
        <p:nvSpPr>
          <p:cNvPr id="190" name="What causes their shortcomings, and how can we address them?"/>
          <p:cNvSpPr/>
          <p:nvPr/>
        </p:nvSpPr>
        <p:spPr>
          <a:xfrm>
            <a:off x="15271415" y="10193860"/>
            <a:ext cx="5961460" cy="3207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208" y="3258"/>
                </a:lnTo>
                <a:lnTo>
                  <a:pt x="1208" y="20446"/>
                </a:lnTo>
                <a:cubicBezTo>
                  <a:pt x="1208" y="21083"/>
                  <a:pt x="1486" y="21600"/>
                  <a:pt x="1829" y="21600"/>
                </a:cubicBezTo>
                <a:lnTo>
                  <a:pt x="20979" y="21600"/>
                </a:lnTo>
                <a:cubicBezTo>
                  <a:pt x="21322" y="21600"/>
                  <a:pt x="21600" y="21083"/>
                  <a:pt x="21600" y="20446"/>
                </a:cubicBezTo>
                <a:lnTo>
                  <a:pt x="21600" y="2194"/>
                </a:lnTo>
                <a:cubicBezTo>
                  <a:pt x="21600" y="1556"/>
                  <a:pt x="21322" y="1040"/>
                  <a:pt x="20979" y="1040"/>
                </a:cubicBezTo>
                <a:lnTo>
                  <a:pt x="3087" y="1040"/>
                </a:lnTo>
                <a:lnTo>
                  <a:pt x="0" y="0"/>
                </a:lnTo>
                <a:close/>
              </a:path>
            </a:pathLst>
          </a:custGeom>
          <a:ln w="63500">
            <a:solidFill>
              <a:schemeClr val="accent5">
                <a:hueOff val="-152895"/>
                <a:lumOff val="12368"/>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latin typeface="Helvetica Neue Medium"/>
                <a:ea typeface="Helvetica Neue Medium"/>
                <a:cs typeface="Helvetica Neue Medium"/>
                <a:sym typeface="Helvetica Neue Medium"/>
              </a:defRPr>
            </a:lvl1pPr>
          </a:lstStyle>
          <a:p>
            <a:pPr/>
            <a:r>
              <a:t>What causes their shortcomings, and how can we address them?</a:t>
            </a:r>
          </a:p>
        </p:txBody>
      </p:sp>
      <p:sp>
        <p:nvSpPr>
          <p:cNvPr id="191" name="Robot"/>
          <p:cNvSpPr/>
          <p:nvPr/>
        </p:nvSpPr>
        <p:spPr>
          <a:xfrm>
            <a:off x="9501822" y="4171520"/>
            <a:ext cx="5380357" cy="8040124"/>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2F2F2"/>
          </a:solidFill>
          <a:ln w="1143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2" name="Pill"/>
          <p:cNvSpPr/>
          <p:nvPr/>
        </p:nvSpPr>
        <p:spPr>
          <a:xfrm rot="18100161">
            <a:off x="15417200" y="8987196"/>
            <a:ext cx="1571860" cy="703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5" y="0"/>
                </a:moveTo>
                <a:cubicBezTo>
                  <a:pt x="2169" y="0"/>
                  <a:pt x="0" y="4847"/>
                  <a:pt x="0" y="10802"/>
                </a:cubicBezTo>
                <a:cubicBezTo>
                  <a:pt x="0" y="16757"/>
                  <a:pt x="2169" y="21600"/>
                  <a:pt x="4835" y="21600"/>
                </a:cubicBezTo>
                <a:lnTo>
                  <a:pt x="16767" y="21600"/>
                </a:lnTo>
                <a:cubicBezTo>
                  <a:pt x="19432" y="21600"/>
                  <a:pt x="21600" y="16757"/>
                  <a:pt x="21600" y="10802"/>
                </a:cubicBezTo>
                <a:cubicBezTo>
                  <a:pt x="21600" y="4847"/>
                  <a:pt x="19432" y="0"/>
                  <a:pt x="16767" y="0"/>
                </a:cubicBezTo>
                <a:lnTo>
                  <a:pt x="4835" y="0"/>
                </a:lnTo>
                <a:close/>
                <a:moveTo>
                  <a:pt x="10676" y="2635"/>
                </a:moveTo>
                <a:lnTo>
                  <a:pt x="16767" y="2635"/>
                </a:lnTo>
                <a:cubicBezTo>
                  <a:pt x="18782" y="2635"/>
                  <a:pt x="20422" y="6299"/>
                  <a:pt x="20422" y="10802"/>
                </a:cubicBezTo>
                <a:cubicBezTo>
                  <a:pt x="20422" y="15305"/>
                  <a:pt x="18782" y="18965"/>
                  <a:pt x="16767" y="18965"/>
                </a:cubicBezTo>
                <a:lnTo>
                  <a:pt x="10676" y="18965"/>
                </a:lnTo>
                <a:lnTo>
                  <a:pt x="10676" y="2635"/>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3" name="Pill"/>
          <p:cNvSpPr/>
          <p:nvPr/>
        </p:nvSpPr>
        <p:spPr>
          <a:xfrm rot="10800000">
            <a:off x="16455840" y="9363242"/>
            <a:ext cx="1571861" cy="703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35" y="0"/>
                </a:moveTo>
                <a:cubicBezTo>
                  <a:pt x="2169" y="0"/>
                  <a:pt x="0" y="4847"/>
                  <a:pt x="0" y="10802"/>
                </a:cubicBezTo>
                <a:cubicBezTo>
                  <a:pt x="0" y="16757"/>
                  <a:pt x="2169" y="21600"/>
                  <a:pt x="4835" y="21600"/>
                </a:cubicBezTo>
                <a:lnTo>
                  <a:pt x="16767" y="21600"/>
                </a:lnTo>
                <a:cubicBezTo>
                  <a:pt x="19432" y="21600"/>
                  <a:pt x="21600" y="16757"/>
                  <a:pt x="21600" y="10802"/>
                </a:cubicBezTo>
                <a:cubicBezTo>
                  <a:pt x="21600" y="4847"/>
                  <a:pt x="19432" y="0"/>
                  <a:pt x="16767" y="0"/>
                </a:cubicBezTo>
                <a:lnTo>
                  <a:pt x="4835" y="0"/>
                </a:lnTo>
                <a:close/>
                <a:moveTo>
                  <a:pt x="10676" y="2635"/>
                </a:moveTo>
                <a:lnTo>
                  <a:pt x="16767" y="2635"/>
                </a:lnTo>
                <a:cubicBezTo>
                  <a:pt x="18782" y="2635"/>
                  <a:pt x="20422" y="6299"/>
                  <a:pt x="20422" y="10802"/>
                </a:cubicBezTo>
                <a:cubicBezTo>
                  <a:pt x="20422" y="15305"/>
                  <a:pt x="18782" y="18965"/>
                  <a:pt x="16767" y="18965"/>
                </a:cubicBezTo>
                <a:lnTo>
                  <a:pt x="10676" y="18965"/>
                </a:lnTo>
                <a:lnTo>
                  <a:pt x="10676" y="2635"/>
                </a:ln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4" name="How do LMs reason and utilize knowledge?"/>
          <p:cNvSpPr/>
          <p:nvPr/>
        </p:nvSpPr>
        <p:spPr>
          <a:xfrm>
            <a:off x="3313790" y="11109533"/>
            <a:ext cx="5782470" cy="2257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8736" y="2597"/>
                </a:lnTo>
                <a:lnTo>
                  <a:pt x="640" y="2597"/>
                </a:lnTo>
                <a:cubicBezTo>
                  <a:pt x="287" y="2597"/>
                  <a:pt x="0" y="3331"/>
                  <a:pt x="0" y="4237"/>
                </a:cubicBezTo>
                <a:lnTo>
                  <a:pt x="0" y="19960"/>
                </a:lnTo>
                <a:cubicBezTo>
                  <a:pt x="0" y="20866"/>
                  <a:pt x="287" y="21600"/>
                  <a:pt x="640" y="21600"/>
                </a:cubicBezTo>
                <a:lnTo>
                  <a:pt x="19410" y="21600"/>
                </a:lnTo>
                <a:cubicBezTo>
                  <a:pt x="19764" y="21600"/>
                  <a:pt x="20052" y="20866"/>
                  <a:pt x="20052" y="19960"/>
                </a:cubicBezTo>
                <a:lnTo>
                  <a:pt x="20052" y="5593"/>
                </a:lnTo>
                <a:lnTo>
                  <a:pt x="21600" y="0"/>
                </a:lnTo>
                <a:close/>
              </a:path>
            </a:pathLst>
          </a:custGeom>
          <a:ln w="63500">
            <a:solidFill>
              <a:schemeClr val="accent6"/>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latin typeface="Helvetica Neue Medium"/>
                <a:ea typeface="Helvetica Neue Medium"/>
                <a:cs typeface="Helvetica Neue Medium"/>
                <a:sym typeface="Helvetica Neue Medium"/>
              </a:defRPr>
            </a:lvl1pPr>
          </a:lstStyle>
          <a:p>
            <a:pPr/>
            <a:r>
              <a:t>How do LMs reason and utilize knowledge?</a:t>
            </a:r>
          </a:p>
        </p:txBody>
      </p:sp>
      <p:sp>
        <p:nvSpPr>
          <p:cNvPr id="195" name="Open Book"/>
          <p:cNvSpPr/>
          <p:nvPr/>
        </p:nvSpPr>
        <p:spPr>
          <a:xfrm>
            <a:off x="7279290" y="9846037"/>
            <a:ext cx="1481186" cy="1371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6" name="Can we systematically predict and enhance their intelligence?"/>
          <p:cNvSpPr/>
          <p:nvPr/>
        </p:nvSpPr>
        <p:spPr>
          <a:xfrm>
            <a:off x="15004098" y="3040979"/>
            <a:ext cx="6189266" cy="2605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23" y="0"/>
                </a:moveTo>
                <a:cubicBezTo>
                  <a:pt x="1992" y="0"/>
                  <a:pt x="1724" y="636"/>
                  <a:pt x="1724" y="1422"/>
                </a:cubicBezTo>
                <a:lnTo>
                  <a:pt x="1724" y="16309"/>
                </a:lnTo>
                <a:lnTo>
                  <a:pt x="0" y="21600"/>
                </a:lnTo>
                <a:lnTo>
                  <a:pt x="2862" y="18833"/>
                </a:lnTo>
                <a:lnTo>
                  <a:pt x="21002" y="18833"/>
                </a:lnTo>
                <a:cubicBezTo>
                  <a:pt x="21332" y="18833"/>
                  <a:pt x="21600" y="18193"/>
                  <a:pt x="21600" y="17408"/>
                </a:cubicBezTo>
                <a:lnTo>
                  <a:pt x="21600" y="1422"/>
                </a:lnTo>
                <a:cubicBezTo>
                  <a:pt x="21600" y="636"/>
                  <a:pt x="21332" y="0"/>
                  <a:pt x="21002" y="0"/>
                </a:cubicBezTo>
                <a:lnTo>
                  <a:pt x="2323" y="0"/>
                </a:lnTo>
                <a:close/>
              </a:path>
            </a:pathLst>
          </a:custGeom>
          <a:ln w="63500">
            <a:solidFill>
              <a:schemeClr val="accent1">
                <a:lumOff val="16847"/>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latin typeface="Helvetica Neue Medium"/>
                <a:ea typeface="Helvetica Neue Medium"/>
                <a:cs typeface="Helvetica Neue Medium"/>
                <a:sym typeface="Helvetica Neue Medium"/>
              </a:defRPr>
            </a:lvl1pPr>
          </a:lstStyle>
          <a:p>
            <a:pPr/>
            <a:r>
              <a:t>Can we systematically predict and enhance their intelligence?</a:t>
            </a:r>
          </a:p>
        </p:txBody>
      </p:sp>
      <p:sp>
        <p:nvSpPr>
          <p:cNvPr id="197" name="Line Graph"/>
          <p:cNvSpPr/>
          <p:nvPr/>
        </p:nvSpPr>
        <p:spPr>
          <a:xfrm>
            <a:off x="17688639" y="5578890"/>
            <a:ext cx="1933765" cy="1928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chemeClr val="accent6">
              <a:satOff val="-20754"/>
              <a:lumOff val="-1673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98" name="How do their components function?"/>
          <p:cNvSpPr/>
          <p:nvPr/>
        </p:nvSpPr>
        <p:spPr>
          <a:xfrm>
            <a:off x="3311051" y="3093361"/>
            <a:ext cx="5787629" cy="2520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0" y="0"/>
                </a:moveTo>
                <a:cubicBezTo>
                  <a:pt x="286" y="0"/>
                  <a:pt x="0" y="658"/>
                  <a:pt x="0" y="1469"/>
                </a:cubicBezTo>
                <a:lnTo>
                  <a:pt x="0" y="18209"/>
                </a:lnTo>
                <a:cubicBezTo>
                  <a:pt x="0" y="19020"/>
                  <a:pt x="286" y="19678"/>
                  <a:pt x="640" y="19678"/>
                </a:cubicBezTo>
                <a:lnTo>
                  <a:pt x="18577" y="19678"/>
                </a:lnTo>
                <a:lnTo>
                  <a:pt x="21600" y="21600"/>
                </a:lnTo>
                <a:lnTo>
                  <a:pt x="20034" y="16984"/>
                </a:lnTo>
                <a:lnTo>
                  <a:pt x="20034" y="1469"/>
                </a:lnTo>
                <a:cubicBezTo>
                  <a:pt x="20034" y="658"/>
                  <a:pt x="19747" y="0"/>
                  <a:pt x="19393" y="0"/>
                </a:cubicBezTo>
                <a:lnTo>
                  <a:pt x="640" y="0"/>
                </a:lnTo>
                <a:close/>
              </a:path>
            </a:pathLst>
          </a:custGeom>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600">
                <a:latin typeface="Helvetica Neue Medium"/>
                <a:ea typeface="Helvetica Neue Medium"/>
                <a:cs typeface="Helvetica Neue Medium"/>
                <a:sym typeface="Helvetica Neue Medium"/>
              </a:defRPr>
            </a:lvl1pPr>
          </a:lstStyle>
          <a:p>
            <a:pPr/>
            <a:r>
              <a:t>How do their components function?</a:t>
            </a:r>
          </a:p>
        </p:txBody>
      </p:sp>
      <p:sp>
        <p:nvSpPr>
          <p:cNvPr id="199" name="Heart"/>
          <p:cNvSpPr/>
          <p:nvPr/>
        </p:nvSpPr>
        <p:spPr>
          <a:xfrm>
            <a:off x="4314538" y="6316585"/>
            <a:ext cx="964235" cy="1428751"/>
          </a:xfrm>
          <a:custGeom>
            <a:avLst/>
            <a:gdLst/>
            <a:ahLst/>
            <a:cxnLst>
              <a:cxn ang="0">
                <a:pos x="wd2" y="hd2"/>
              </a:cxn>
              <a:cxn ang="5400000">
                <a:pos x="wd2" y="hd2"/>
              </a:cxn>
              <a:cxn ang="10800000">
                <a:pos x="wd2" y="hd2"/>
              </a:cxn>
              <a:cxn ang="16200000">
                <a:pos x="wd2" y="hd2"/>
              </a:cxn>
            </a:cxnLst>
            <a:rect l="0" t="0" r="r" b="b"/>
            <a:pathLst>
              <a:path w="21599" h="21095" fill="norm" stroke="1" extrusionOk="0">
                <a:moveTo>
                  <a:pt x="11722" y="0"/>
                </a:moveTo>
                <a:cubicBezTo>
                  <a:pt x="11533" y="1"/>
                  <a:pt x="11335" y="18"/>
                  <a:pt x="11113" y="49"/>
                </a:cubicBezTo>
                <a:cubicBezTo>
                  <a:pt x="11034" y="61"/>
                  <a:pt x="10968" y="97"/>
                  <a:pt x="10940" y="147"/>
                </a:cubicBezTo>
                <a:cubicBezTo>
                  <a:pt x="10700" y="567"/>
                  <a:pt x="10586" y="981"/>
                  <a:pt x="10539" y="1363"/>
                </a:cubicBezTo>
                <a:cubicBezTo>
                  <a:pt x="10534" y="1400"/>
                  <a:pt x="10496" y="1432"/>
                  <a:pt x="10443" y="1444"/>
                </a:cubicBezTo>
                <a:cubicBezTo>
                  <a:pt x="10384" y="1459"/>
                  <a:pt x="10326" y="1475"/>
                  <a:pt x="10268" y="1491"/>
                </a:cubicBezTo>
                <a:cubicBezTo>
                  <a:pt x="10195" y="1510"/>
                  <a:pt x="10113" y="1491"/>
                  <a:pt x="10080" y="1444"/>
                </a:cubicBezTo>
                <a:cubicBezTo>
                  <a:pt x="9861" y="1142"/>
                  <a:pt x="9597" y="826"/>
                  <a:pt x="9360" y="557"/>
                </a:cubicBezTo>
                <a:cubicBezTo>
                  <a:pt x="9308" y="497"/>
                  <a:pt x="9190" y="479"/>
                  <a:pt x="9102" y="516"/>
                </a:cubicBezTo>
                <a:cubicBezTo>
                  <a:pt x="8755" y="660"/>
                  <a:pt x="8450" y="818"/>
                  <a:pt x="8197" y="967"/>
                </a:cubicBezTo>
                <a:cubicBezTo>
                  <a:pt x="8123" y="1010"/>
                  <a:pt x="8097" y="1078"/>
                  <a:pt x="8131" y="1139"/>
                </a:cubicBezTo>
                <a:cubicBezTo>
                  <a:pt x="8318" y="1465"/>
                  <a:pt x="8471" y="1824"/>
                  <a:pt x="8580" y="2112"/>
                </a:cubicBezTo>
                <a:cubicBezTo>
                  <a:pt x="8613" y="2199"/>
                  <a:pt x="8582" y="2290"/>
                  <a:pt x="8495" y="2358"/>
                </a:cubicBezTo>
                <a:cubicBezTo>
                  <a:pt x="8154" y="2628"/>
                  <a:pt x="7865" y="2946"/>
                  <a:pt x="7645" y="3310"/>
                </a:cubicBezTo>
                <a:cubicBezTo>
                  <a:pt x="5923" y="6167"/>
                  <a:pt x="7084" y="7798"/>
                  <a:pt x="7545" y="8283"/>
                </a:cubicBezTo>
                <a:cubicBezTo>
                  <a:pt x="7620" y="8362"/>
                  <a:pt x="7793" y="8366"/>
                  <a:pt x="7878" y="8292"/>
                </a:cubicBezTo>
                <a:cubicBezTo>
                  <a:pt x="8362" y="7865"/>
                  <a:pt x="9816" y="6564"/>
                  <a:pt x="11213" y="5125"/>
                </a:cubicBezTo>
                <a:cubicBezTo>
                  <a:pt x="12493" y="3806"/>
                  <a:pt x="14455" y="2936"/>
                  <a:pt x="15077" y="2681"/>
                </a:cubicBezTo>
                <a:cubicBezTo>
                  <a:pt x="15186" y="2636"/>
                  <a:pt x="15216" y="2540"/>
                  <a:pt x="15145" y="2469"/>
                </a:cubicBezTo>
                <a:cubicBezTo>
                  <a:pt x="14897" y="2223"/>
                  <a:pt x="14613" y="2016"/>
                  <a:pt x="14300" y="1848"/>
                </a:cubicBezTo>
                <a:cubicBezTo>
                  <a:pt x="14236" y="1813"/>
                  <a:pt x="14215" y="1755"/>
                  <a:pt x="14247" y="1705"/>
                </a:cubicBezTo>
                <a:cubicBezTo>
                  <a:pt x="14413" y="1449"/>
                  <a:pt x="14590" y="1188"/>
                  <a:pt x="14746" y="965"/>
                </a:cubicBezTo>
                <a:cubicBezTo>
                  <a:pt x="14786" y="907"/>
                  <a:pt x="14763" y="839"/>
                  <a:pt x="14688" y="798"/>
                </a:cubicBezTo>
                <a:cubicBezTo>
                  <a:pt x="14465" y="678"/>
                  <a:pt x="14197" y="558"/>
                  <a:pt x="13881" y="448"/>
                </a:cubicBezTo>
                <a:cubicBezTo>
                  <a:pt x="13788" y="416"/>
                  <a:pt x="13675" y="426"/>
                  <a:pt x="13600" y="474"/>
                </a:cubicBezTo>
                <a:cubicBezTo>
                  <a:pt x="13155" y="761"/>
                  <a:pt x="12868" y="1035"/>
                  <a:pt x="12682" y="1266"/>
                </a:cubicBezTo>
                <a:cubicBezTo>
                  <a:pt x="12652" y="1303"/>
                  <a:pt x="12588" y="1321"/>
                  <a:pt x="12524" y="1314"/>
                </a:cubicBezTo>
                <a:cubicBezTo>
                  <a:pt x="12433" y="1303"/>
                  <a:pt x="12341" y="1297"/>
                  <a:pt x="12249" y="1291"/>
                </a:cubicBezTo>
                <a:cubicBezTo>
                  <a:pt x="12167" y="1285"/>
                  <a:pt x="12109" y="1235"/>
                  <a:pt x="12121" y="1182"/>
                </a:cubicBezTo>
                <a:cubicBezTo>
                  <a:pt x="12204" y="803"/>
                  <a:pt x="12308" y="435"/>
                  <a:pt x="12397" y="172"/>
                </a:cubicBezTo>
                <a:cubicBezTo>
                  <a:pt x="12416" y="115"/>
                  <a:pt x="12361" y="59"/>
                  <a:pt x="12276" y="45"/>
                </a:cubicBezTo>
                <a:cubicBezTo>
                  <a:pt x="12090" y="14"/>
                  <a:pt x="11911" y="-1"/>
                  <a:pt x="11722" y="0"/>
                </a:cubicBezTo>
                <a:close/>
                <a:moveTo>
                  <a:pt x="5960" y="1687"/>
                </a:moveTo>
                <a:cubicBezTo>
                  <a:pt x="5924" y="1687"/>
                  <a:pt x="5887" y="1691"/>
                  <a:pt x="5852" y="1701"/>
                </a:cubicBezTo>
                <a:lnTo>
                  <a:pt x="4125" y="2175"/>
                </a:lnTo>
                <a:cubicBezTo>
                  <a:pt x="3985" y="2213"/>
                  <a:pt x="3918" y="2321"/>
                  <a:pt x="3977" y="2413"/>
                </a:cubicBezTo>
                <a:cubicBezTo>
                  <a:pt x="4284" y="2896"/>
                  <a:pt x="5040" y="4329"/>
                  <a:pt x="3864" y="5259"/>
                </a:cubicBezTo>
                <a:cubicBezTo>
                  <a:pt x="2644" y="6223"/>
                  <a:pt x="1858" y="6915"/>
                  <a:pt x="1795" y="7789"/>
                </a:cubicBezTo>
                <a:cubicBezTo>
                  <a:pt x="1786" y="7916"/>
                  <a:pt x="2018" y="7986"/>
                  <a:pt x="2156" y="7898"/>
                </a:cubicBezTo>
                <a:cubicBezTo>
                  <a:pt x="3586" y="6985"/>
                  <a:pt x="5173" y="6418"/>
                  <a:pt x="5672" y="6252"/>
                </a:cubicBezTo>
                <a:cubicBezTo>
                  <a:pt x="5770" y="6219"/>
                  <a:pt x="5835" y="6156"/>
                  <a:pt x="5845" y="6084"/>
                </a:cubicBezTo>
                <a:cubicBezTo>
                  <a:pt x="5896" y="5710"/>
                  <a:pt x="6110" y="4503"/>
                  <a:pt x="6843" y="3414"/>
                </a:cubicBezTo>
                <a:cubicBezTo>
                  <a:pt x="6936" y="3275"/>
                  <a:pt x="6949" y="3117"/>
                  <a:pt x="6875" y="2973"/>
                </a:cubicBezTo>
                <a:cubicBezTo>
                  <a:pt x="6561" y="2361"/>
                  <a:pt x="6334" y="1990"/>
                  <a:pt x="6211" y="1798"/>
                </a:cubicBezTo>
                <a:cubicBezTo>
                  <a:pt x="6166" y="1729"/>
                  <a:pt x="6067" y="1688"/>
                  <a:pt x="5960" y="1687"/>
                </a:cubicBezTo>
                <a:close/>
                <a:moveTo>
                  <a:pt x="17710" y="2796"/>
                </a:moveTo>
                <a:cubicBezTo>
                  <a:pt x="14128" y="3251"/>
                  <a:pt x="12899" y="4571"/>
                  <a:pt x="10446" y="6897"/>
                </a:cubicBezTo>
                <a:cubicBezTo>
                  <a:pt x="8658" y="8591"/>
                  <a:pt x="6919" y="9692"/>
                  <a:pt x="4739" y="10468"/>
                </a:cubicBezTo>
                <a:cubicBezTo>
                  <a:pt x="4525" y="10544"/>
                  <a:pt x="4337" y="10342"/>
                  <a:pt x="4538" y="10252"/>
                </a:cubicBezTo>
                <a:cubicBezTo>
                  <a:pt x="5703" y="9730"/>
                  <a:pt x="6496" y="9269"/>
                  <a:pt x="6838" y="9060"/>
                </a:cubicBezTo>
                <a:cubicBezTo>
                  <a:pt x="6943" y="8996"/>
                  <a:pt x="6959" y="8891"/>
                  <a:pt x="6875" y="8814"/>
                </a:cubicBezTo>
                <a:cubicBezTo>
                  <a:pt x="6581" y="8543"/>
                  <a:pt x="5949" y="7853"/>
                  <a:pt x="5842" y="6845"/>
                </a:cubicBezTo>
                <a:cubicBezTo>
                  <a:pt x="5834" y="6772"/>
                  <a:pt x="5713" y="6729"/>
                  <a:pt x="5617" y="6766"/>
                </a:cubicBezTo>
                <a:cubicBezTo>
                  <a:pt x="2431" y="7985"/>
                  <a:pt x="0" y="9475"/>
                  <a:pt x="0" y="12423"/>
                </a:cubicBezTo>
                <a:cubicBezTo>
                  <a:pt x="0" y="17020"/>
                  <a:pt x="7570" y="17905"/>
                  <a:pt x="11316" y="20019"/>
                </a:cubicBezTo>
                <a:cubicBezTo>
                  <a:pt x="14094" y="21588"/>
                  <a:pt x="17510" y="21599"/>
                  <a:pt x="18384" y="18991"/>
                </a:cubicBezTo>
                <a:cubicBezTo>
                  <a:pt x="19484" y="15711"/>
                  <a:pt x="21598" y="14918"/>
                  <a:pt x="21599" y="12159"/>
                </a:cubicBezTo>
                <a:cubicBezTo>
                  <a:pt x="21600" y="8407"/>
                  <a:pt x="16913" y="7232"/>
                  <a:pt x="15378" y="6948"/>
                </a:cubicBezTo>
                <a:cubicBezTo>
                  <a:pt x="15111" y="6898"/>
                  <a:pt x="14833" y="6992"/>
                  <a:pt x="14736" y="7163"/>
                </a:cubicBezTo>
                <a:cubicBezTo>
                  <a:pt x="14229" y="8058"/>
                  <a:pt x="13569" y="8963"/>
                  <a:pt x="12931" y="9739"/>
                </a:cubicBezTo>
                <a:cubicBezTo>
                  <a:pt x="12906" y="9770"/>
                  <a:pt x="12897" y="9804"/>
                  <a:pt x="12903" y="9838"/>
                </a:cubicBezTo>
                <a:cubicBezTo>
                  <a:pt x="13041" y="10635"/>
                  <a:pt x="13856" y="12480"/>
                  <a:pt x="18442" y="12514"/>
                </a:cubicBezTo>
                <a:cubicBezTo>
                  <a:pt x="18615" y="12516"/>
                  <a:pt x="18627" y="12684"/>
                  <a:pt x="18454" y="12698"/>
                </a:cubicBezTo>
                <a:cubicBezTo>
                  <a:pt x="15394" y="12942"/>
                  <a:pt x="13494" y="12360"/>
                  <a:pt x="12226" y="10797"/>
                </a:cubicBezTo>
                <a:cubicBezTo>
                  <a:pt x="12180" y="10741"/>
                  <a:pt x="12059" y="10739"/>
                  <a:pt x="12008" y="10794"/>
                </a:cubicBezTo>
                <a:cubicBezTo>
                  <a:pt x="11820" y="10994"/>
                  <a:pt x="11644" y="11173"/>
                  <a:pt x="11486" y="11324"/>
                </a:cubicBezTo>
                <a:cubicBezTo>
                  <a:pt x="11331" y="11473"/>
                  <a:pt x="11233" y="11645"/>
                  <a:pt x="11206" y="11825"/>
                </a:cubicBezTo>
                <a:cubicBezTo>
                  <a:pt x="11076" y="12662"/>
                  <a:pt x="11110" y="13401"/>
                  <a:pt x="11261" y="14060"/>
                </a:cubicBezTo>
                <a:cubicBezTo>
                  <a:pt x="11282" y="14151"/>
                  <a:pt x="11375" y="14228"/>
                  <a:pt x="11506" y="14259"/>
                </a:cubicBezTo>
                <a:cubicBezTo>
                  <a:pt x="12699" y="14545"/>
                  <a:pt x="13970" y="14947"/>
                  <a:pt x="15157" y="15732"/>
                </a:cubicBezTo>
                <a:cubicBezTo>
                  <a:pt x="15273" y="15809"/>
                  <a:pt x="15120" y="15929"/>
                  <a:pt x="14987" y="15866"/>
                </a:cubicBezTo>
                <a:cubicBezTo>
                  <a:pt x="13324" y="15077"/>
                  <a:pt x="12167" y="14894"/>
                  <a:pt x="11629" y="14854"/>
                </a:cubicBezTo>
                <a:cubicBezTo>
                  <a:pt x="11570" y="14850"/>
                  <a:pt x="11526" y="14886"/>
                  <a:pt x="11542" y="14924"/>
                </a:cubicBezTo>
                <a:cubicBezTo>
                  <a:pt x="12090" y="16223"/>
                  <a:pt x="13092" y="17158"/>
                  <a:pt x="14016" y="17895"/>
                </a:cubicBezTo>
                <a:cubicBezTo>
                  <a:pt x="14154" y="18006"/>
                  <a:pt x="13922" y="18148"/>
                  <a:pt x="13766" y="18049"/>
                </a:cubicBezTo>
                <a:cubicBezTo>
                  <a:pt x="12788" y="17436"/>
                  <a:pt x="12083" y="16766"/>
                  <a:pt x="11577" y="16104"/>
                </a:cubicBezTo>
                <a:cubicBezTo>
                  <a:pt x="11543" y="16060"/>
                  <a:pt x="11450" y="16057"/>
                  <a:pt x="11411" y="16099"/>
                </a:cubicBezTo>
                <a:cubicBezTo>
                  <a:pt x="11214" y="16309"/>
                  <a:pt x="10950" y="16720"/>
                  <a:pt x="10875" y="17462"/>
                </a:cubicBezTo>
                <a:cubicBezTo>
                  <a:pt x="10861" y="17592"/>
                  <a:pt x="10571" y="17595"/>
                  <a:pt x="10554" y="17466"/>
                </a:cubicBezTo>
                <a:cubicBezTo>
                  <a:pt x="10475" y="16870"/>
                  <a:pt x="10586" y="16307"/>
                  <a:pt x="11103" y="15573"/>
                </a:cubicBezTo>
                <a:cubicBezTo>
                  <a:pt x="11139" y="15522"/>
                  <a:pt x="11141" y="15463"/>
                  <a:pt x="11110" y="15410"/>
                </a:cubicBezTo>
                <a:cubicBezTo>
                  <a:pt x="10285" y="13990"/>
                  <a:pt x="10284" y="12723"/>
                  <a:pt x="10310" y="12309"/>
                </a:cubicBezTo>
                <a:cubicBezTo>
                  <a:pt x="10313" y="12261"/>
                  <a:pt x="10225" y="12236"/>
                  <a:pt x="10175" y="12271"/>
                </a:cubicBezTo>
                <a:cubicBezTo>
                  <a:pt x="9950" y="12429"/>
                  <a:pt x="9490" y="12748"/>
                  <a:pt x="8939" y="13116"/>
                </a:cubicBezTo>
                <a:cubicBezTo>
                  <a:pt x="8869" y="13162"/>
                  <a:pt x="8838" y="13228"/>
                  <a:pt x="8856" y="13293"/>
                </a:cubicBezTo>
                <a:cubicBezTo>
                  <a:pt x="9208" y="14564"/>
                  <a:pt x="8909" y="15327"/>
                  <a:pt x="8495" y="15826"/>
                </a:cubicBezTo>
                <a:cubicBezTo>
                  <a:pt x="8405" y="15935"/>
                  <a:pt x="8151" y="15863"/>
                  <a:pt x="8207" y="15745"/>
                </a:cubicBezTo>
                <a:cubicBezTo>
                  <a:pt x="8602" y="14908"/>
                  <a:pt x="8457" y="14354"/>
                  <a:pt x="8184" y="13683"/>
                </a:cubicBezTo>
                <a:cubicBezTo>
                  <a:pt x="8172" y="13652"/>
                  <a:pt x="8115" y="13638"/>
                  <a:pt x="8076" y="13658"/>
                </a:cubicBezTo>
                <a:cubicBezTo>
                  <a:pt x="6944" y="14228"/>
                  <a:pt x="6378" y="14971"/>
                  <a:pt x="6095" y="15552"/>
                </a:cubicBezTo>
                <a:cubicBezTo>
                  <a:pt x="6046" y="15654"/>
                  <a:pt x="5815" y="15621"/>
                  <a:pt x="5832" y="15514"/>
                </a:cubicBezTo>
                <a:cubicBezTo>
                  <a:pt x="5922" y="14948"/>
                  <a:pt x="6427" y="14160"/>
                  <a:pt x="7953" y="13152"/>
                </a:cubicBezTo>
                <a:cubicBezTo>
                  <a:pt x="11621" y="10730"/>
                  <a:pt x="12557" y="9223"/>
                  <a:pt x="14011" y="6902"/>
                </a:cubicBezTo>
                <a:cubicBezTo>
                  <a:pt x="15326" y="4803"/>
                  <a:pt x="18598" y="4049"/>
                  <a:pt x="19214" y="3923"/>
                </a:cubicBezTo>
                <a:cubicBezTo>
                  <a:pt x="19263" y="3914"/>
                  <a:pt x="19281" y="3875"/>
                  <a:pt x="19249" y="3849"/>
                </a:cubicBezTo>
                <a:cubicBezTo>
                  <a:pt x="19041" y="3675"/>
                  <a:pt x="18378" y="3131"/>
                  <a:pt x="17868" y="2824"/>
                </a:cubicBezTo>
                <a:cubicBezTo>
                  <a:pt x="17826" y="2799"/>
                  <a:pt x="17765" y="2789"/>
                  <a:pt x="17710" y="2796"/>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0" name="Stomach"/>
          <p:cNvSpPr/>
          <p:nvPr/>
        </p:nvSpPr>
        <p:spPr>
          <a:xfrm>
            <a:off x="5253598" y="6709078"/>
            <a:ext cx="1402339" cy="1371370"/>
          </a:xfrm>
          <a:custGeom>
            <a:avLst/>
            <a:gdLst/>
            <a:ahLst/>
            <a:cxnLst>
              <a:cxn ang="0">
                <a:pos x="wd2" y="hd2"/>
              </a:cxn>
              <a:cxn ang="5400000">
                <a:pos x="wd2" y="hd2"/>
              </a:cxn>
              <a:cxn ang="10800000">
                <a:pos x="wd2" y="hd2"/>
              </a:cxn>
              <a:cxn ang="16200000">
                <a:pos x="wd2" y="hd2"/>
              </a:cxn>
            </a:cxnLst>
            <a:rect l="0" t="0" r="r" b="b"/>
            <a:pathLst>
              <a:path w="18902" h="19288" fill="norm" stroke="1" extrusionOk="0">
                <a:moveTo>
                  <a:pt x="8753" y="0"/>
                </a:moveTo>
                <a:cubicBezTo>
                  <a:pt x="8290" y="0"/>
                  <a:pt x="7827" y="175"/>
                  <a:pt x="7827" y="525"/>
                </a:cubicBezTo>
                <a:cubicBezTo>
                  <a:pt x="7827" y="3735"/>
                  <a:pt x="9252" y="5310"/>
                  <a:pt x="10596" y="5972"/>
                </a:cubicBezTo>
                <a:cubicBezTo>
                  <a:pt x="10495" y="6392"/>
                  <a:pt x="10413" y="6847"/>
                  <a:pt x="10353" y="7344"/>
                </a:cubicBezTo>
                <a:cubicBezTo>
                  <a:pt x="9781" y="12059"/>
                  <a:pt x="8753" y="12304"/>
                  <a:pt x="7879" y="12358"/>
                </a:cubicBezTo>
                <a:cubicBezTo>
                  <a:pt x="7186" y="11758"/>
                  <a:pt x="6137" y="11379"/>
                  <a:pt x="5001" y="12095"/>
                </a:cubicBezTo>
                <a:cubicBezTo>
                  <a:pt x="4626" y="11992"/>
                  <a:pt x="4203" y="11946"/>
                  <a:pt x="3730" y="11986"/>
                </a:cubicBezTo>
                <a:cubicBezTo>
                  <a:pt x="2641" y="12077"/>
                  <a:pt x="1764" y="12538"/>
                  <a:pt x="1122" y="13355"/>
                </a:cubicBezTo>
                <a:cubicBezTo>
                  <a:pt x="-146" y="14968"/>
                  <a:pt x="-73" y="17541"/>
                  <a:pt x="84" y="18931"/>
                </a:cubicBezTo>
                <a:cubicBezTo>
                  <a:pt x="141" y="19558"/>
                  <a:pt x="1988" y="19281"/>
                  <a:pt x="1924" y="18705"/>
                </a:cubicBezTo>
                <a:cubicBezTo>
                  <a:pt x="1719" y="16885"/>
                  <a:pt x="1954" y="15342"/>
                  <a:pt x="2554" y="14579"/>
                </a:cubicBezTo>
                <a:cubicBezTo>
                  <a:pt x="2851" y="14201"/>
                  <a:pt x="3253" y="13985"/>
                  <a:pt x="3780" y="13921"/>
                </a:cubicBezTo>
                <a:cubicBezTo>
                  <a:pt x="3477" y="17288"/>
                  <a:pt x="10841" y="21600"/>
                  <a:pt x="15438" y="15389"/>
                </a:cubicBezTo>
                <a:cubicBezTo>
                  <a:pt x="21454" y="7260"/>
                  <a:pt x="18416" y="2318"/>
                  <a:pt x="15438" y="1652"/>
                </a:cubicBezTo>
                <a:cubicBezTo>
                  <a:pt x="14372" y="1414"/>
                  <a:pt x="12442" y="1819"/>
                  <a:pt x="11256" y="4137"/>
                </a:cubicBezTo>
                <a:cubicBezTo>
                  <a:pt x="10549" y="3724"/>
                  <a:pt x="9679" y="2761"/>
                  <a:pt x="9679" y="525"/>
                </a:cubicBezTo>
                <a:cubicBezTo>
                  <a:pt x="9679" y="175"/>
                  <a:pt x="9216" y="0"/>
                  <a:pt x="8753" y="0"/>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1" name="Brain"/>
          <p:cNvSpPr/>
          <p:nvPr/>
        </p:nvSpPr>
        <p:spPr>
          <a:xfrm>
            <a:off x="5214174" y="5564123"/>
            <a:ext cx="1481186" cy="1136385"/>
          </a:xfrm>
          <a:custGeom>
            <a:avLst/>
            <a:gdLst/>
            <a:ahLst/>
            <a:cxnLst>
              <a:cxn ang="0">
                <a:pos x="wd2" y="hd2"/>
              </a:cxn>
              <a:cxn ang="5400000">
                <a:pos x="wd2" y="hd2"/>
              </a:cxn>
              <a:cxn ang="10800000">
                <a:pos x="wd2" y="hd2"/>
              </a:cxn>
              <a:cxn ang="16200000">
                <a:pos x="wd2" y="hd2"/>
              </a:cxn>
            </a:cxnLst>
            <a:rect l="0" t="0" r="r" b="b"/>
            <a:pathLst>
              <a:path w="20765" h="21427" fill="norm" stroke="1"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2" name="Foot"/>
          <p:cNvSpPr/>
          <p:nvPr/>
        </p:nvSpPr>
        <p:spPr>
          <a:xfrm>
            <a:off x="5335633" y="8220391"/>
            <a:ext cx="1238269" cy="944721"/>
          </a:xfrm>
          <a:custGeom>
            <a:avLst/>
            <a:gdLst/>
            <a:ahLst/>
            <a:cxnLst>
              <a:cxn ang="0">
                <a:pos x="wd2" y="hd2"/>
              </a:cxn>
              <a:cxn ang="5400000">
                <a:pos x="wd2" y="hd2"/>
              </a:cxn>
              <a:cxn ang="10800000">
                <a:pos x="wd2" y="hd2"/>
              </a:cxn>
              <a:cxn ang="16200000">
                <a:pos x="wd2" y="hd2"/>
              </a:cxn>
            </a:cxnLst>
            <a:rect l="0" t="0" r="r" b="b"/>
            <a:pathLst>
              <a:path w="21218" h="21600" fill="norm" stroke="1" extrusionOk="0">
                <a:moveTo>
                  <a:pt x="931" y="0"/>
                </a:moveTo>
                <a:cubicBezTo>
                  <a:pt x="931" y="0"/>
                  <a:pt x="1300" y="9242"/>
                  <a:pt x="1054" y="11433"/>
                </a:cubicBezTo>
                <a:cubicBezTo>
                  <a:pt x="807" y="13625"/>
                  <a:pt x="0" y="16274"/>
                  <a:pt x="0" y="17589"/>
                </a:cubicBezTo>
                <a:cubicBezTo>
                  <a:pt x="0" y="18904"/>
                  <a:pt x="206" y="21600"/>
                  <a:pt x="2873" y="21600"/>
                </a:cubicBezTo>
                <a:cubicBezTo>
                  <a:pt x="5431" y="21600"/>
                  <a:pt x="5944" y="19614"/>
                  <a:pt x="8758" y="20426"/>
                </a:cubicBezTo>
                <a:cubicBezTo>
                  <a:pt x="11449" y="21202"/>
                  <a:pt x="12478" y="21600"/>
                  <a:pt x="14614" y="21600"/>
                </a:cubicBezTo>
                <a:cubicBezTo>
                  <a:pt x="15671" y="21600"/>
                  <a:pt x="16755" y="20917"/>
                  <a:pt x="17302" y="20917"/>
                </a:cubicBezTo>
                <a:cubicBezTo>
                  <a:pt x="17862" y="20917"/>
                  <a:pt x="18585" y="21600"/>
                  <a:pt x="19406" y="21600"/>
                </a:cubicBezTo>
                <a:cubicBezTo>
                  <a:pt x="20841" y="21600"/>
                  <a:pt x="21600" y="20223"/>
                  <a:pt x="21025" y="18743"/>
                </a:cubicBezTo>
                <a:cubicBezTo>
                  <a:pt x="20081" y="18634"/>
                  <a:pt x="19573" y="18580"/>
                  <a:pt x="19573" y="18580"/>
                </a:cubicBezTo>
                <a:cubicBezTo>
                  <a:pt x="19573" y="18580"/>
                  <a:pt x="19559" y="17972"/>
                  <a:pt x="18637" y="17865"/>
                </a:cubicBezTo>
                <a:cubicBezTo>
                  <a:pt x="17570" y="17742"/>
                  <a:pt x="16685" y="17296"/>
                  <a:pt x="15827" y="16782"/>
                </a:cubicBezTo>
                <a:cubicBezTo>
                  <a:pt x="14666" y="16086"/>
                  <a:pt x="13680" y="14301"/>
                  <a:pt x="9550" y="12070"/>
                </a:cubicBezTo>
                <a:cubicBezTo>
                  <a:pt x="7580" y="11122"/>
                  <a:pt x="6854" y="9155"/>
                  <a:pt x="7788" y="0"/>
                </a:cubicBezTo>
                <a:cubicBezTo>
                  <a:pt x="6023" y="0"/>
                  <a:pt x="931" y="0"/>
                  <a:pt x="931" y="0"/>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3" name="Hand"/>
          <p:cNvSpPr/>
          <p:nvPr/>
        </p:nvSpPr>
        <p:spPr>
          <a:xfrm rot="16200000">
            <a:off x="3978575" y="7672140"/>
            <a:ext cx="944721" cy="1359021"/>
          </a:xfrm>
          <a:custGeom>
            <a:avLst/>
            <a:gdLst/>
            <a:ahLst/>
            <a:cxnLst>
              <a:cxn ang="0">
                <a:pos x="wd2" y="hd2"/>
              </a:cxn>
              <a:cxn ang="5400000">
                <a:pos x="wd2" y="hd2"/>
              </a:cxn>
              <a:cxn ang="10800000">
                <a:pos x="wd2" y="hd2"/>
              </a:cxn>
              <a:cxn ang="16200000">
                <a:pos x="wd2" y="hd2"/>
              </a:cxn>
            </a:cxnLst>
            <a:rect l="0" t="0" r="r" b="b"/>
            <a:pathLst>
              <a:path w="21054" h="21598" fill="norm" stroke="1" extrusionOk="0">
                <a:moveTo>
                  <a:pt x="9241" y="0"/>
                </a:moveTo>
                <a:cubicBezTo>
                  <a:pt x="8623" y="3"/>
                  <a:pt x="8010" y="322"/>
                  <a:pt x="8004" y="946"/>
                </a:cubicBezTo>
                <a:cubicBezTo>
                  <a:pt x="7999" y="1470"/>
                  <a:pt x="7929" y="8910"/>
                  <a:pt x="7929" y="8910"/>
                </a:cubicBezTo>
                <a:cubicBezTo>
                  <a:pt x="7929" y="8910"/>
                  <a:pt x="7499" y="8974"/>
                  <a:pt x="7399" y="8974"/>
                </a:cubicBezTo>
                <a:cubicBezTo>
                  <a:pt x="7399" y="8974"/>
                  <a:pt x="5801" y="2575"/>
                  <a:pt x="5675" y="1884"/>
                </a:cubicBezTo>
                <a:cubicBezTo>
                  <a:pt x="5460" y="700"/>
                  <a:pt x="3262" y="854"/>
                  <a:pt x="3420" y="2122"/>
                </a:cubicBezTo>
                <a:cubicBezTo>
                  <a:pt x="3487" y="2667"/>
                  <a:pt x="4637" y="9621"/>
                  <a:pt x="4637" y="9621"/>
                </a:cubicBezTo>
                <a:lnTo>
                  <a:pt x="4100" y="9812"/>
                </a:lnTo>
                <a:cubicBezTo>
                  <a:pt x="4100" y="9812"/>
                  <a:pt x="2546" y="6213"/>
                  <a:pt x="2124" y="5128"/>
                </a:cubicBezTo>
                <a:cubicBezTo>
                  <a:pt x="1683" y="3995"/>
                  <a:pt x="-325" y="4416"/>
                  <a:pt x="45" y="5576"/>
                </a:cubicBezTo>
                <a:cubicBezTo>
                  <a:pt x="204" y="6073"/>
                  <a:pt x="930" y="9056"/>
                  <a:pt x="1691" y="11289"/>
                </a:cubicBezTo>
                <a:cubicBezTo>
                  <a:pt x="1612" y="16115"/>
                  <a:pt x="3291" y="17160"/>
                  <a:pt x="3675" y="19027"/>
                </a:cubicBezTo>
                <a:cubicBezTo>
                  <a:pt x="3899" y="20117"/>
                  <a:pt x="3791" y="21598"/>
                  <a:pt x="3791" y="21598"/>
                </a:cubicBezTo>
                <a:lnTo>
                  <a:pt x="13296" y="21598"/>
                </a:lnTo>
                <a:cubicBezTo>
                  <a:pt x="13296" y="18355"/>
                  <a:pt x="17266" y="16479"/>
                  <a:pt x="18181" y="15015"/>
                </a:cubicBezTo>
                <a:cubicBezTo>
                  <a:pt x="18213" y="14964"/>
                  <a:pt x="19620" y="12585"/>
                  <a:pt x="20198" y="11608"/>
                </a:cubicBezTo>
                <a:cubicBezTo>
                  <a:pt x="20356" y="11341"/>
                  <a:pt x="20444" y="11057"/>
                  <a:pt x="20458" y="10768"/>
                </a:cubicBezTo>
                <a:cubicBezTo>
                  <a:pt x="20485" y="10213"/>
                  <a:pt x="20558" y="9282"/>
                  <a:pt x="20735" y="9028"/>
                </a:cubicBezTo>
                <a:cubicBezTo>
                  <a:pt x="21275" y="8248"/>
                  <a:pt x="21229" y="7659"/>
                  <a:pt x="19813" y="7927"/>
                </a:cubicBezTo>
                <a:cubicBezTo>
                  <a:pt x="18121" y="8247"/>
                  <a:pt x="17427" y="10409"/>
                  <a:pt x="17427" y="10409"/>
                </a:cubicBezTo>
                <a:lnTo>
                  <a:pt x="16041" y="12125"/>
                </a:lnTo>
                <a:lnTo>
                  <a:pt x="15280" y="12313"/>
                </a:lnTo>
                <a:lnTo>
                  <a:pt x="14521" y="9417"/>
                </a:lnTo>
                <a:cubicBezTo>
                  <a:pt x="14521" y="9417"/>
                  <a:pt x="14899" y="2984"/>
                  <a:pt x="15008" y="1961"/>
                </a:cubicBezTo>
                <a:cubicBezTo>
                  <a:pt x="15120" y="912"/>
                  <a:pt x="13017" y="708"/>
                  <a:pt x="12778" y="1791"/>
                </a:cubicBezTo>
                <a:cubicBezTo>
                  <a:pt x="12639" y="2422"/>
                  <a:pt x="11563" y="7848"/>
                  <a:pt x="11333" y="8824"/>
                </a:cubicBezTo>
                <a:lnTo>
                  <a:pt x="10797" y="8800"/>
                </a:lnTo>
                <a:cubicBezTo>
                  <a:pt x="10797" y="8800"/>
                  <a:pt x="10538" y="1503"/>
                  <a:pt x="10513" y="956"/>
                </a:cubicBezTo>
                <a:cubicBezTo>
                  <a:pt x="10483" y="313"/>
                  <a:pt x="9859" y="-2"/>
                  <a:pt x="9241" y="0"/>
                </a:cubicBezTo>
                <a:close/>
              </a:path>
            </a:pathLst>
          </a:custGeom>
          <a:solidFill>
            <a:schemeClr val="accent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90"/>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92"/>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198"/>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201"/>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99"/>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200"/>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203"/>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2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2" fill="hold">
                                  <p:stCondLst>
                                    <p:cond delay="0"/>
                                  </p:stCondLst>
                                  <p:iterate type="el" backwards="0">
                                    <p:tmAbs val="0"/>
                                  </p:iterate>
                                  <p:childTnLst>
                                    <p:set>
                                      <p:cBhvr>
                                        <p:cTn id="42" fill="hold"/>
                                        <p:tgtEl>
                                          <p:spTgt spid="194"/>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3"/>
      <p:bldP build="whole" bldLvl="1" animBg="1" rev="0" advAuto="0" spid="203" grpId="10"/>
      <p:bldP build="whole" bldLvl="1" animBg="1" rev="0" advAuto="0" spid="195" grpId="13"/>
      <p:bldP build="whole" bldLvl="1" animBg="1" rev="0" advAuto="0" spid="197" grpId="2"/>
      <p:bldP build="whole" bldLvl="1" animBg="1" rev="0" advAuto="0" spid="194" grpId="12"/>
      <p:bldP build="whole" bldLvl="1" animBg="1" rev="0" advAuto="0" spid="199" grpId="8"/>
      <p:bldP build="whole" bldLvl="1" animBg="1" rev="0" advAuto="0" spid="198" grpId="6"/>
      <p:bldP build="whole" bldLvl="1" animBg="1" rev="0" advAuto="0" spid="192" grpId="4"/>
      <p:bldP build="whole" bldLvl="1" animBg="1" rev="0" advAuto="0" spid="202" grpId="11"/>
      <p:bldP build="whole" bldLvl="1" animBg="1" rev="0" advAuto="0" spid="201" grpId="7"/>
      <p:bldP build="whole" bldLvl="1" animBg="1" rev="0" advAuto="0" spid="200" grpId="9"/>
      <p:bldP build="whole" bldLvl="1" animBg="1" rev="0" advAuto="0" spid="196" grpId="1"/>
      <p:bldP build="whole" bldLvl="1" animBg="1" rev="0" advAuto="0" spid="193" grpId="5"/>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Curse of Reversals / Inverse-Searches"/>
          <p:cNvSpPr txBox="1"/>
          <p:nvPr>
            <p:ph type="title"/>
          </p:nvPr>
        </p:nvSpPr>
        <p:spPr>
          <a:prstGeom prst="rect">
            <a:avLst/>
          </a:prstGeom>
        </p:spPr>
        <p:txBody>
          <a:bodyPr/>
          <a:lstStyle/>
          <a:p>
            <a:pPr/>
            <a:r>
              <a:t>Curse of Reversals / Inverse-Searches</a:t>
            </a:r>
          </a:p>
        </p:txBody>
      </p:sp>
      <p:sp>
        <p:nvSpPr>
          <p:cNvPr id="1020" name="Berglund, Lukas, et al. &quot;The Reversal Curse: LLMs trained on “A is B” fail to learn “B is A”.&quot; The Twelfth International Conference on Learning Representations.…"/>
          <p:cNvSpPr txBox="1"/>
          <p:nvPr/>
        </p:nvSpPr>
        <p:spPr>
          <a:xfrm>
            <a:off x="1088179" y="12929329"/>
            <a:ext cx="17931613"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Berglund, Lukas, et al. "The Reversal Curse: LLMs trained on “A is B” fail to learn “B is A”." The Twelfth International Conference on Learning Representations.</a:t>
            </a:r>
          </a:p>
          <a:p>
            <a:pPr>
              <a:lnSpc>
                <a:spcPct val="100000"/>
              </a:lnSpc>
              <a:spcBef>
                <a:spcPts val="0"/>
              </a:spcBef>
              <a:defRPr sz="1800">
                <a:solidFill>
                  <a:srgbClr val="5E5E5E"/>
                </a:solidFill>
              </a:defRPr>
            </a:pPr>
            <a:r>
              <a:t>Allen-Zhu, Zeyuan, and Yuanzhi Li. "Physics of Language Models: Part 3.2, Knowledge Manipulation." In The Thirteenth International Conference on Learning Representations.</a:t>
            </a:r>
          </a:p>
        </p:txBody>
      </p:sp>
      <p:sp>
        <p:nvSpPr>
          <p:cNvPr id="1021" name="Training: After learning on data “A is B”.…"/>
          <p:cNvSpPr txBox="1"/>
          <p:nvPr/>
        </p:nvSpPr>
        <p:spPr>
          <a:xfrm>
            <a:off x="1207716" y="2808704"/>
            <a:ext cx="19190341" cy="3556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Training</a:t>
            </a:r>
            <a:r>
              <a:t>: After learning on data “</a:t>
            </a:r>
            <a:r>
              <a:rPr b="1"/>
              <a:t>A</a:t>
            </a:r>
            <a:r>
              <a:t> is </a:t>
            </a:r>
            <a:r>
              <a:rPr i="1"/>
              <a:t>B</a:t>
            </a:r>
            <a:r>
              <a:t>”.</a:t>
            </a:r>
          </a:p>
          <a:p>
            <a:pPr>
              <a:defRPr>
                <a:solidFill>
                  <a:schemeClr val="accent1">
                    <a:hueOff val="114395"/>
                    <a:lumOff val="-24975"/>
                  </a:schemeClr>
                </a:solidFill>
              </a:defRPr>
            </a:pPr>
            <a:r>
              <a:t>✓ </a:t>
            </a:r>
            <a:r>
              <a:rPr b="1"/>
              <a:t>Forward inference</a:t>
            </a:r>
            <a:r>
              <a:t>: LMs can successfully answer “</a:t>
            </a:r>
            <a:r>
              <a:rPr b="1"/>
              <a:t>A</a:t>
            </a:r>
            <a:r>
              <a:t> is [ ? ]” </a:t>
            </a:r>
            <a14:m>
              <m:oMath>
                <m:r>
                  <a:rPr xmlns:a="http://schemas.openxmlformats.org/drawingml/2006/main" sz="5750" i="1">
                    <a:solidFill>
                      <a:srgbClr val="004C7F"/>
                    </a:solidFill>
                    <a:latin typeface="Cambria Math" panose="02040503050406030204" pitchFamily="18" charset="0"/>
                  </a:rPr>
                  <m:t>→</m:t>
                </m:r>
              </m:oMath>
            </a14:m>
            <a:r>
              <a:t> “</a:t>
            </a:r>
            <a:r>
              <a:rPr i="1"/>
              <a:t>B</a:t>
            </a:r>
            <a:r>
              <a:t>”</a:t>
            </a:r>
          </a:p>
          <a:p>
            <a:pPr>
              <a:defRPr>
                <a:solidFill>
                  <a:schemeClr val="accent5">
                    <a:lumOff val="-29866"/>
                  </a:schemeClr>
                </a:solidFill>
              </a:defRPr>
            </a:pPr>
            <a:r>
              <a:t>✘ </a:t>
            </a:r>
            <a:r>
              <a:rPr b="1"/>
              <a:t>Inverse inference:</a:t>
            </a:r>
            <a:r>
              <a:t> they struggle to answer “[ ? ] is </a:t>
            </a:r>
            <a:r>
              <a:rPr i="1"/>
              <a:t>B</a:t>
            </a:r>
            <a:r>
              <a:t>” </a:t>
            </a:r>
            <a14:m>
              <m:oMath>
                <m:r>
                  <a:rPr xmlns:a="http://schemas.openxmlformats.org/drawingml/2006/main" sz="5750" i="1">
                    <a:solidFill>
                      <a:srgbClr val="B41700"/>
                    </a:solidFill>
                    <a:latin typeface="Cambria Math" panose="02040503050406030204" pitchFamily="18" charset="0"/>
                  </a:rPr>
                  <m:t>→</m:t>
                </m:r>
              </m:oMath>
            </a14:m>
            <a:r>
              <a:t> “</a:t>
            </a:r>
            <a:r>
              <a:rPr b="1"/>
              <a:t>A</a:t>
            </a:r>
            <a:r>
              <a:t>”</a:t>
            </a:r>
            <a:endParaRPr>
              <a:solidFill>
                <a:srgbClr val="B51700"/>
              </a:solidFill>
            </a:endParaRPr>
          </a:p>
        </p:txBody>
      </p:sp>
      <p:pic>
        <p:nvPicPr>
          <p:cNvPr id="1022" name="Image" descr="Image"/>
          <p:cNvPicPr>
            <a:picLocks noChangeAspect="1"/>
          </p:cNvPicPr>
          <p:nvPr/>
        </p:nvPicPr>
        <p:blipFill>
          <a:blip r:embed="rId3">
            <a:extLst/>
          </a:blip>
          <a:stretch>
            <a:fillRect/>
          </a:stretch>
        </p:blipFill>
        <p:spPr>
          <a:xfrm>
            <a:off x="13819218" y="6659729"/>
            <a:ext cx="8927815" cy="6258907"/>
          </a:xfrm>
          <a:prstGeom prst="rect">
            <a:avLst/>
          </a:prstGeom>
          <a:ln w="12700">
            <a:miter lim="400000"/>
          </a:ln>
        </p:spPr>
      </p:pic>
      <p:sp>
        <p:nvSpPr>
          <p:cNvPr id="1023" name="Q: Who is Tom Cruise’s mother? A: Mary Lee Pfeiffer"/>
          <p:cNvSpPr txBox="1"/>
          <p:nvPr/>
        </p:nvSpPr>
        <p:spPr>
          <a:xfrm>
            <a:off x="3848867" y="7250709"/>
            <a:ext cx="8326934" cy="1405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1">
                    <a:hueOff val="114395"/>
                    <a:lumOff val="-24975"/>
                  </a:schemeClr>
                </a:solidFill>
                <a:latin typeface="Times New Roman"/>
                <a:ea typeface="Times New Roman"/>
                <a:cs typeface="Times New Roman"/>
                <a:sym typeface="Times New Roman"/>
              </a:defRPr>
            </a:pPr>
            <a:r>
              <a:t>Q: Who is </a:t>
            </a:r>
            <a:r>
              <a:rPr b="1"/>
              <a:t>Tom Cruise</a:t>
            </a:r>
            <a:r>
              <a:t>’s mother?</a:t>
            </a:r>
            <a:br/>
            <a:r>
              <a:t>A: </a:t>
            </a:r>
            <a:r>
              <a:rPr i="1"/>
              <a:t>Mary Lee Pfeiffer </a:t>
            </a:r>
          </a:p>
        </p:txBody>
      </p:sp>
      <p:sp>
        <p:nvSpPr>
          <p:cNvPr id="1024" name="Q: Who is Mary Lee Pfeiffer’s son? A: Tom Cruise"/>
          <p:cNvSpPr txBox="1"/>
          <p:nvPr/>
        </p:nvSpPr>
        <p:spPr>
          <a:xfrm>
            <a:off x="3643335" y="10610756"/>
            <a:ext cx="8737998" cy="1405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lumOff val="-29866"/>
                  </a:schemeClr>
                </a:solidFill>
                <a:latin typeface="Times New Roman"/>
                <a:ea typeface="Times New Roman"/>
                <a:cs typeface="Times New Roman"/>
                <a:sym typeface="Times New Roman"/>
              </a:defRPr>
            </a:pPr>
            <a:r>
              <a:t>Q: Who is </a:t>
            </a:r>
            <a:r>
              <a:rPr i="1"/>
              <a:t>Mary Lee Pfeiffer</a:t>
            </a:r>
            <a:r>
              <a:t>’s son?</a:t>
            </a:r>
            <a:br/>
            <a:r>
              <a:t>A: </a:t>
            </a:r>
            <a:r>
              <a:rPr b="1"/>
              <a:t>Tom Cruise</a:t>
            </a:r>
          </a:p>
        </p:txBody>
      </p:sp>
      <p:sp>
        <p:nvSpPr>
          <p:cNvPr id="1025" name="Line"/>
          <p:cNvSpPr/>
          <p:nvPr/>
        </p:nvSpPr>
        <p:spPr>
          <a:xfrm flipH="1">
            <a:off x="12248433" y="7682094"/>
            <a:ext cx="3209773" cy="1"/>
          </a:xfrm>
          <a:prstGeom prst="line">
            <a:avLst/>
          </a:prstGeom>
          <a:ln w="88900">
            <a:solidFill>
              <a:schemeClr val="accent1">
                <a:hueOff val="114395"/>
                <a:lumOff val="-24975"/>
              </a:schemeClr>
            </a:solidFill>
            <a:miter lim="400000"/>
            <a:tailEnd type="triangle"/>
          </a:ln>
        </p:spPr>
        <p:txBody>
          <a:bodyPr lIns="50800" tIns="50800" rIns="50800" bIns="50800" anchor="ctr"/>
          <a:lstStyle/>
          <a:p>
            <a:pPr/>
          </a:p>
        </p:txBody>
      </p:sp>
      <p:sp>
        <p:nvSpPr>
          <p:cNvPr id="1026" name="Line"/>
          <p:cNvSpPr/>
          <p:nvPr/>
        </p:nvSpPr>
        <p:spPr>
          <a:xfrm flipH="1">
            <a:off x="12446802" y="11313478"/>
            <a:ext cx="3687897" cy="1"/>
          </a:xfrm>
          <a:prstGeom prst="line">
            <a:avLst/>
          </a:prstGeom>
          <a:ln w="88900">
            <a:solidFill>
              <a:schemeClr val="accent5">
                <a:lumOff val="-29866"/>
              </a:schemeClr>
            </a:solidFill>
            <a:miter lim="400000"/>
            <a:tailEnd type="triangle"/>
          </a:ln>
        </p:spPr>
        <p:txBody>
          <a:bodyPr lIns="50800" tIns="50800" rIns="50800" bIns="50800" anchor="ctr"/>
          <a:lstStyle/>
          <a:p>
            <a:pPr/>
          </a:p>
        </p:txBody>
      </p:sp>
      <p:sp>
        <p:nvSpPr>
          <p:cNvPr id="1027"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1" name="Room for Future Efforts"/>
          <p:cNvSpPr txBox="1"/>
          <p:nvPr>
            <p:ph type="title"/>
          </p:nvPr>
        </p:nvSpPr>
        <p:spPr>
          <a:prstGeom prst="rect">
            <a:avLst/>
          </a:prstGeom>
        </p:spPr>
        <p:txBody>
          <a:bodyPr/>
          <a:lstStyle/>
          <a:p>
            <a:pPr/>
            <a:r>
              <a:t>Room for Future Efforts</a:t>
            </a:r>
          </a:p>
        </p:txBody>
      </p:sp>
      <p:sp>
        <p:nvSpPr>
          <p:cNvPr id="1032" name="Investigating if more specific and precise localization of knowledge neurons is possible (or are knowledge neurons distributed in nature)…"/>
          <p:cNvSpPr txBox="1"/>
          <p:nvPr/>
        </p:nvSpPr>
        <p:spPr>
          <a:xfrm>
            <a:off x="1207716" y="3478099"/>
            <a:ext cx="21271679" cy="8618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nSpc>
                <a:spcPct val="100000"/>
              </a:lnSpc>
              <a:spcBef>
                <a:spcPts val="7200"/>
              </a:spcBef>
              <a:buSzPct val="123000"/>
              <a:buChar char="•"/>
            </a:pPr>
            <a:r>
              <a:t>Investigating if more specific and precise localization of knowledge neurons is possible (or are knowledge neurons distributed in nature)</a:t>
            </a:r>
          </a:p>
          <a:p>
            <a:pPr marL="609600" indent="-609600">
              <a:lnSpc>
                <a:spcPct val="100000"/>
              </a:lnSpc>
              <a:spcBef>
                <a:spcPts val="7200"/>
              </a:spcBef>
              <a:buSzPct val="123000"/>
              <a:buChar char="•"/>
            </a:pPr>
            <a:r>
              <a:t>Revealing the relation between knowledge neuron localization and knowledge editing.</a:t>
            </a:r>
          </a:p>
          <a:p>
            <a:pPr marL="609600" indent="-609600">
              <a:lnSpc>
                <a:spcPct val="100000"/>
              </a:lnSpc>
              <a:spcBef>
                <a:spcPts val="7200"/>
              </a:spcBef>
              <a:buSzPct val="123000"/>
              <a:buChar char="•"/>
            </a:pPr>
            <a:r>
              <a:t>Looking at the relation between knowledge and their semantically equivalent expressions in LM processing</a:t>
            </a:r>
          </a:p>
          <a:p>
            <a:pPr marL="609600" indent="-609600">
              <a:lnSpc>
                <a:spcPct val="100000"/>
              </a:lnSpc>
              <a:spcBef>
                <a:spcPts val="7200"/>
              </a:spcBef>
              <a:buSzPct val="123000"/>
              <a:buChar char="•"/>
            </a:pPr>
            <a:r>
              <a:t>Investigating other LM components’ roles in knowledge processing &amp; storage</a:t>
            </a:r>
          </a:p>
        </p:txBody>
      </p:sp>
      <p:sp>
        <p:nvSpPr>
          <p:cNvPr id="1033" name="Part 1: Ethology - Topic 2: Knowledge"/>
          <p:cNvSpPr txBox="1"/>
          <p:nvPr/>
        </p:nvSpPr>
        <p:spPr>
          <a:xfrm>
            <a:off x="1199023" y="125570"/>
            <a:ext cx="1008888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2: Knowledge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5" name="How Is Reasoning Conducted within LM"/>
          <p:cNvSpPr txBox="1"/>
          <p:nvPr>
            <p:ph type="title"/>
          </p:nvPr>
        </p:nvSpPr>
        <p:spPr>
          <a:prstGeom prst="rect">
            <a:avLst/>
          </a:prstGeom>
        </p:spPr>
        <p:txBody>
          <a:bodyPr/>
          <a:lstStyle/>
          <a:p>
            <a:pPr/>
            <a:r>
              <a:t>How Is Reasoning Conducted within LM</a:t>
            </a:r>
          </a:p>
        </p:txBody>
      </p:sp>
      <p:sp>
        <p:nvSpPr>
          <p:cNvPr id="1036"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8" name="LMs’ Reasoning Ability"/>
          <p:cNvSpPr txBox="1"/>
          <p:nvPr>
            <p:ph type="title"/>
          </p:nvPr>
        </p:nvSpPr>
        <p:spPr>
          <a:prstGeom prst="rect">
            <a:avLst/>
          </a:prstGeom>
        </p:spPr>
        <p:txBody>
          <a:bodyPr/>
          <a:lstStyle/>
          <a:p>
            <a:pPr/>
            <a:r>
              <a:t>LMs’ Reasoning Ability</a:t>
            </a:r>
          </a:p>
        </p:txBody>
      </p:sp>
      <p:sp>
        <p:nvSpPr>
          <p:cNvPr id="1039"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pic>
        <p:nvPicPr>
          <p:cNvPr id="1040" name="Image" descr="Image"/>
          <p:cNvPicPr>
            <a:picLocks noChangeAspect="1"/>
          </p:cNvPicPr>
          <p:nvPr/>
        </p:nvPicPr>
        <p:blipFill>
          <a:blip r:embed="rId2">
            <a:extLst/>
          </a:blip>
          <a:srcRect l="0" t="5702" r="0" b="0"/>
          <a:stretch>
            <a:fillRect/>
          </a:stretch>
        </p:blipFill>
        <p:spPr>
          <a:xfrm>
            <a:off x="13497228" y="4191529"/>
            <a:ext cx="8931579" cy="8360105"/>
          </a:xfrm>
          <a:prstGeom prst="rect">
            <a:avLst/>
          </a:prstGeom>
          <a:ln w="12700">
            <a:miter lim="400000"/>
          </a:ln>
        </p:spPr>
      </p:pic>
      <p:sp>
        <p:nvSpPr>
          <p:cNvPr id="1041" name="Trinh, Trieu H., et al. &quot;Solving olympiad geometry without human demonstrations.&quot; Nature 625.7995 (2024): 476-482.…"/>
          <p:cNvSpPr txBox="1"/>
          <p:nvPr/>
        </p:nvSpPr>
        <p:spPr>
          <a:xfrm>
            <a:off x="1485011" y="13050365"/>
            <a:ext cx="17197579"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Trinh, Trieu H., et al. "Solving olympiad geometry without human demonstrations." Nature 625.7995 (2024): 476-482.</a:t>
            </a:r>
          </a:p>
          <a:p>
            <a:pPr>
              <a:lnSpc>
                <a:spcPct val="100000"/>
              </a:lnSpc>
              <a:spcBef>
                <a:spcPts val="0"/>
              </a:spcBef>
              <a:defRPr sz="1800">
                <a:solidFill>
                  <a:srgbClr val="5E5E5E"/>
                </a:solidFill>
              </a:defRPr>
            </a:pPr>
            <a:r>
              <a:t>Wei, Jason, et al. "Chain-of-thought prompting elicits reasoning in large language models." </a:t>
            </a:r>
            <a:r>
              <a:rPr i="1"/>
              <a:t>Advances in neural information processing systems</a:t>
            </a:r>
            <a:r>
              <a:t> 35 (2022): 24824-24837.</a:t>
            </a:r>
          </a:p>
        </p:txBody>
      </p:sp>
      <p:sp>
        <p:nvSpPr>
          <p:cNvPr id="1042" name="chain-of-thought reasoning by LMs"/>
          <p:cNvSpPr txBox="1"/>
          <p:nvPr/>
        </p:nvSpPr>
        <p:spPr>
          <a:xfrm>
            <a:off x="13277952" y="2948849"/>
            <a:ext cx="970148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chain-of-thought reasoning by LMs</a:t>
            </a:r>
          </a:p>
        </p:txBody>
      </p:sp>
      <p:sp>
        <p:nvSpPr>
          <p:cNvPr id="1043" name="AlphaGeometry excel at olympiad-level math problems"/>
          <p:cNvSpPr txBox="1"/>
          <p:nvPr/>
        </p:nvSpPr>
        <p:spPr>
          <a:xfrm>
            <a:off x="1462701" y="2915157"/>
            <a:ext cx="10989905"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AlphaGeometry excel at olympiad-level math problems</a:t>
            </a:r>
          </a:p>
        </p:txBody>
      </p:sp>
      <p:pic>
        <p:nvPicPr>
          <p:cNvPr id="1044" name="pasted-movie.png" descr="pasted-movie.png"/>
          <p:cNvPicPr>
            <a:picLocks noChangeAspect="1"/>
          </p:cNvPicPr>
          <p:nvPr/>
        </p:nvPicPr>
        <p:blipFill>
          <a:blip r:embed="rId3">
            <a:extLst/>
          </a:blip>
          <a:stretch>
            <a:fillRect/>
          </a:stretch>
        </p:blipFill>
        <p:spPr>
          <a:xfrm>
            <a:off x="1065603" y="5135070"/>
            <a:ext cx="10190876" cy="774411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6" name="Image" descr="Image"/>
          <p:cNvPicPr>
            <a:picLocks noChangeAspect="1"/>
          </p:cNvPicPr>
          <p:nvPr/>
        </p:nvPicPr>
        <p:blipFill>
          <a:blip r:embed="rId2">
            <a:extLst/>
          </a:blip>
          <a:stretch>
            <a:fillRect/>
          </a:stretch>
        </p:blipFill>
        <p:spPr>
          <a:xfrm>
            <a:off x="1810573" y="4020708"/>
            <a:ext cx="20762854" cy="5326124"/>
          </a:xfrm>
          <a:prstGeom prst="rect">
            <a:avLst/>
          </a:prstGeom>
          <a:ln w="12700">
            <a:miter lim="400000"/>
          </a:ln>
        </p:spPr>
      </p:pic>
      <p:sp>
        <p:nvSpPr>
          <p:cNvPr id="1047" name="https://community.openai.com/t/why-9-11-is-larger-than-9-9-incredible/869824"/>
          <p:cNvSpPr txBox="1"/>
          <p:nvPr/>
        </p:nvSpPr>
        <p:spPr>
          <a:xfrm>
            <a:off x="8079143" y="12986539"/>
            <a:ext cx="822571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https://community.openai.com/t/why-9-11-is-larger-than-9-9-incredible/869824</a:t>
            </a:r>
          </a:p>
        </p:txBody>
      </p:sp>
      <p:sp>
        <p:nvSpPr>
          <p:cNvPr id="1048"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049" name="LMs Reasoning Is Sensitive to Perturbations"/>
          <p:cNvSpPr txBox="1"/>
          <p:nvPr>
            <p:ph type="title"/>
          </p:nvPr>
        </p:nvSpPr>
        <p:spPr>
          <a:prstGeom prst="rect">
            <a:avLst/>
          </a:prstGeom>
        </p:spPr>
        <p:txBody>
          <a:bodyPr/>
          <a:lstStyle>
            <a:lvl1pPr defTabSz="2413955">
              <a:defRPr spc="-168" sz="8415"/>
            </a:lvl1pPr>
          </a:lstStyle>
          <a:p>
            <a:pPr/>
            <a:r>
              <a:t>LMs Reasoning Is Sensitive to Perturbations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 name="LMs Reasoning Is Sensitive to Perturbations"/>
          <p:cNvSpPr txBox="1"/>
          <p:nvPr>
            <p:ph type="title"/>
          </p:nvPr>
        </p:nvSpPr>
        <p:spPr>
          <a:prstGeom prst="rect">
            <a:avLst/>
          </a:prstGeom>
        </p:spPr>
        <p:txBody>
          <a:bodyPr/>
          <a:lstStyle>
            <a:lvl1pPr defTabSz="2413955">
              <a:defRPr spc="-168" sz="8415"/>
            </a:lvl1pPr>
          </a:lstStyle>
          <a:p>
            <a:pPr/>
            <a:r>
              <a:t>LMs Reasoning Is Sensitive to Perturbations</a:t>
            </a:r>
          </a:p>
        </p:txBody>
      </p:sp>
      <p:sp>
        <p:nvSpPr>
          <p:cNvPr id="1052" name="Grounding to real life matt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Grounding to real life matters</a:t>
            </a:r>
          </a:p>
        </p:txBody>
      </p:sp>
      <p:sp>
        <p:nvSpPr>
          <p:cNvPr id="1053" name="Mirzadeh, Seyed Iman, et al. &quot;GSM-Symbolic: Understanding the Limitations of Mathematical Reasoning in Large Language Models.&quot; The Thirteenth International Conference on Learning Representations."/>
          <p:cNvSpPr txBox="1"/>
          <p:nvPr/>
        </p:nvSpPr>
        <p:spPr>
          <a:xfrm>
            <a:off x="1755609" y="13046976"/>
            <a:ext cx="2087278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Mirzadeh, Seyed Iman, et al. "GSM-Symbolic: Understanding the Limitations of Mathematical Reasoning in Large Language Models." </a:t>
            </a:r>
            <a:r>
              <a:rPr i="1"/>
              <a:t>The Thirteenth International Conference on Learning Representations</a:t>
            </a:r>
            <a:r>
              <a:t>.</a:t>
            </a:r>
          </a:p>
        </p:txBody>
      </p:sp>
      <p:sp>
        <p:nvSpPr>
          <p:cNvPr id="1054"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pic>
        <p:nvPicPr>
          <p:cNvPr id="1055" name="Image" descr="Image"/>
          <p:cNvPicPr>
            <a:picLocks noChangeAspect="1"/>
          </p:cNvPicPr>
          <p:nvPr/>
        </p:nvPicPr>
        <p:blipFill>
          <a:blip r:embed="rId2">
            <a:extLst/>
          </a:blip>
          <a:srcRect l="39997" t="0" r="0" b="0"/>
          <a:stretch>
            <a:fillRect/>
          </a:stretch>
        </p:blipFill>
        <p:spPr>
          <a:xfrm>
            <a:off x="1212479" y="3623597"/>
            <a:ext cx="8225563" cy="6696557"/>
          </a:xfrm>
          <a:prstGeom prst="rect">
            <a:avLst/>
          </a:prstGeom>
          <a:ln w="12700">
            <a:miter lim="400000"/>
          </a:ln>
        </p:spPr>
      </p:pic>
      <p:pic>
        <p:nvPicPr>
          <p:cNvPr id="1056" name="Image" descr="Image"/>
          <p:cNvPicPr>
            <a:picLocks noChangeAspect="1"/>
          </p:cNvPicPr>
          <p:nvPr/>
        </p:nvPicPr>
        <p:blipFill>
          <a:blip r:embed="rId3">
            <a:extLst/>
          </a:blip>
          <a:stretch>
            <a:fillRect/>
          </a:stretch>
        </p:blipFill>
        <p:spPr>
          <a:xfrm>
            <a:off x="9631899" y="3623597"/>
            <a:ext cx="14261436" cy="6201396"/>
          </a:xfrm>
          <a:prstGeom prst="rect">
            <a:avLst/>
          </a:prstGeom>
          <a:ln w="12700">
            <a:miter lim="400000"/>
          </a:ln>
        </p:spPr>
      </p:pic>
      <p:sp>
        <p:nvSpPr>
          <p:cNvPr id="1057" name="After replacing familiar nouns (e.g., “uncle,” “nephew”) with symbols, language models exhibit performance declines."/>
          <p:cNvSpPr txBox="1"/>
          <p:nvPr/>
        </p:nvSpPr>
        <p:spPr>
          <a:xfrm>
            <a:off x="1064492" y="10952698"/>
            <a:ext cx="23813720" cy="146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After replacing familiar nouns (e.g., “uncle,” “nephew”) with symbols, language models exhibit performance declines.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Logical Reasoning and Semantic Reasoning Entangles"/>
          <p:cNvSpPr txBox="1"/>
          <p:nvPr>
            <p:ph type="title"/>
          </p:nvPr>
        </p:nvSpPr>
        <p:spPr>
          <a:prstGeom prst="rect">
            <a:avLst/>
          </a:prstGeom>
        </p:spPr>
        <p:txBody>
          <a:bodyPr/>
          <a:lstStyle>
            <a:lvl1pPr defTabSz="1950671">
              <a:defRPr spc="-136" sz="6800"/>
            </a:lvl1pPr>
          </a:lstStyle>
          <a:p>
            <a:pPr/>
            <a:r>
              <a:t>Logical Reasoning and Semantic Reasoning Entangles</a:t>
            </a:r>
          </a:p>
        </p:txBody>
      </p:sp>
      <p:sp>
        <p:nvSpPr>
          <p:cNvPr id="1060" name="when “grounding to real life” poses biases to reaso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when “grounding to real life” poses biases to reasoning</a:t>
            </a:r>
          </a:p>
        </p:txBody>
      </p:sp>
      <p:sp>
        <p:nvSpPr>
          <p:cNvPr id="1061" name="Mirzadeh, Seyed Iman, et al. &quot;GSM-Symbolic: Understanding the Limitations of Mathematical Reasoning in Large Language Models.&quot; The Thirteenth International Conference on Learning Representations."/>
          <p:cNvSpPr txBox="1"/>
          <p:nvPr/>
        </p:nvSpPr>
        <p:spPr>
          <a:xfrm>
            <a:off x="1755609" y="13046976"/>
            <a:ext cx="2087278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Mirzadeh, Seyed Iman, et al. "GSM-Symbolic: Understanding the Limitations of Mathematical Reasoning in Large Language Models." </a:t>
            </a:r>
            <a:r>
              <a:rPr i="1"/>
              <a:t>The Thirteenth International Conference on Learning Representations</a:t>
            </a:r>
            <a:r>
              <a:t>.</a:t>
            </a:r>
          </a:p>
        </p:txBody>
      </p:sp>
      <p:sp>
        <p:nvSpPr>
          <p:cNvPr id="1062"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pic>
        <p:nvPicPr>
          <p:cNvPr id="1063" name="Image" descr="Image"/>
          <p:cNvPicPr>
            <a:picLocks noChangeAspect="1"/>
          </p:cNvPicPr>
          <p:nvPr/>
        </p:nvPicPr>
        <p:blipFill>
          <a:blip r:embed="rId2">
            <a:extLst/>
          </a:blip>
          <a:stretch>
            <a:fillRect/>
          </a:stretch>
        </p:blipFill>
        <p:spPr>
          <a:xfrm>
            <a:off x="1536089" y="3640136"/>
            <a:ext cx="20872783" cy="6435728"/>
          </a:xfrm>
          <a:prstGeom prst="rect">
            <a:avLst/>
          </a:prstGeom>
          <a:ln w="12700">
            <a:miter lim="400000"/>
          </a:ln>
        </p:spPr>
      </p:pic>
      <p:sp>
        <p:nvSpPr>
          <p:cNvPr id="1064" name="After adding semantically related but logically irrelevant statements, LM fail to ignore them but wrongly combine them and make mistakes."/>
          <p:cNvSpPr txBox="1"/>
          <p:nvPr/>
        </p:nvSpPr>
        <p:spPr>
          <a:xfrm>
            <a:off x="2411971" y="10830595"/>
            <a:ext cx="19121020" cy="146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After adding semantically related but logically irrelevant statements,</a:t>
            </a:r>
            <a:br/>
            <a:r>
              <a:t>LM fail to ignore them but wrongly combine them and make mistakes.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Deeper Models Reason Better"/>
          <p:cNvSpPr txBox="1"/>
          <p:nvPr>
            <p:ph type="title"/>
          </p:nvPr>
        </p:nvSpPr>
        <p:spPr>
          <a:prstGeom prst="rect">
            <a:avLst/>
          </a:prstGeom>
        </p:spPr>
        <p:txBody>
          <a:bodyPr/>
          <a:lstStyle/>
          <a:p>
            <a:pPr/>
            <a:r>
              <a:t>Deeper Models Reason Better</a:t>
            </a:r>
          </a:p>
        </p:txBody>
      </p:sp>
      <p:sp>
        <p:nvSpPr>
          <p:cNvPr id="1067"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068"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graphicFrame>
        <p:nvGraphicFramePr>
          <p:cNvPr id="1069" name="2D Column Chart"/>
          <p:cNvGraphicFramePr/>
          <p:nvPr/>
        </p:nvGraphicFramePr>
        <p:xfrm>
          <a:off x="1328310" y="3744476"/>
          <a:ext cx="17649551" cy="9254279"/>
        </p:xfrm>
        <a:graphic xmlns:a="http://schemas.openxmlformats.org/drawingml/2006/main">
          <a:graphicData uri="http://schemas.openxmlformats.org/drawingml/2006/chart">
            <c:chart xmlns:c="http://schemas.openxmlformats.org/drawingml/2006/chart" r:id="rId2"/>
          </a:graphicData>
        </a:graphic>
      </p:graphicFrame>
      <p:sp>
        <p:nvSpPr>
          <p:cNvPr id="1070" name="Line"/>
          <p:cNvSpPr/>
          <p:nvPr/>
        </p:nvSpPr>
        <p:spPr>
          <a:xfrm>
            <a:off x="3338161" y="4295242"/>
            <a:ext cx="3023682" cy="3023682"/>
          </a:xfrm>
          <a:prstGeom prst="line">
            <a:avLst/>
          </a:prstGeom>
          <a:ln w="88900">
            <a:solidFill>
              <a:srgbClr val="000000"/>
            </a:solidFill>
            <a:miter lim="400000"/>
            <a:tailEnd type="triangle"/>
          </a:ln>
        </p:spPr>
        <p:txBody>
          <a:bodyPr lIns="50800" tIns="50800" rIns="50800" bIns="50800" anchor="ctr"/>
          <a:lstStyle/>
          <a:p>
            <a:pPr/>
          </a:p>
        </p:txBody>
      </p:sp>
      <p:sp>
        <p:nvSpPr>
          <p:cNvPr id="1071" name="accuracy drops as required reasoning length increases"/>
          <p:cNvSpPr txBox="1"/>
          <p:nvPr/>
        </p:nvSpPr>
        <p:spPr>
          <a:xfrm>
            <a:off x="3803751" y="3019198"/>
            <a:ext cx="8107933" cy="1461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accuracy drops as </a:t>
            </a:r>
            <a:r>
              <a:rPr i="1" u="sng"/>
              <a:t>required reasoning length</a:t>
            </a:r>
            <a:r>
              <a:t> increases</a:t>
            </a:r>
          </a:p>
        </p:txBody>
      </p:sp>
      <p:sp>
        <p:nvSpPr>
          <p:cNvPr id="1072" name="Line"/>
          <p:cNvSpPr/>
          <p:nvPr/>
        </p:nvSpPr>
        <p:spPr>
          <a:xfrm flipV="1">
            <a:off x="3109562" y="4033365"/>
            <a:ext cx="15897175" cy="7033580"/>
          </a:xfrm>
          <a:prstGeom prst="line">
            <a:avLst/>
          </a:prstGeom>
          <a:ln w="177800">
            <a:solidFill>
              <a:srgbClr val="5E5E5E"/>
            </a:solidFill>
            <a:miter lim="400000"/>
            <a:tailEnd type="triangle"/>
          </a:ln>
        </p:spPr>
        <p:txBody>
          <a:bodyPr lIns="50800" tIns="50800" rIns="50800" bIns="50800" anchor="ctr"/>
          <a:lstStyle/>
          <a:p>
            <a:pPr/>
          </a:p>
        </p:txBody>
      </p:sp>
      <p:sp>
        <p:nvSpPr>
          <p:cNvPr id="1073" name="accuracy rises as model is deeper"/>
          <p:cNvSpPr txBox="1"/>
          <p:nvPr/>
        </p:nvSpPr>
        <p:spPr>
          <a:xfrm>
            <a:off x="18764352" y="4289198"/>
            <a:ext cx="5560392" cy="1461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accuracy rises as model is deeper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Hidden Features Encode Math Operations"/>
          <p:cNvSpPr txBox="1"/>
          <p:nvPr>
            <p:ph type="title"/>
          </p:nvPr>
        </p:nvSpPr>
        <p:spPr>
          <a:prstGeom prst="rect">
            <a:avLst/>
          </a:prstGeom>
        </p:spPr>
        <p:txBody>
          <a:bodyPr/>
          <a:lstStyle/>
          <a:p>
            <a:pPr/>
            <a:r>
              <a:t>Hidden Features Encode Math Operations</a:t>
            </a:r>
          </a:p>
        </p:txBody>
      </p:sp>
      <p:pic>
        <p:nvPicPr>
          <p:cNvPr id="1076" name="Image" descr="Image"/>
          <p:cNvPicPr>
            <a:picLocks noChangeAspect="1"/>
          </p:cNvPicPr>
          <p:nvPr/>
        </p:nvPicPr>
        <p:blipFill>
          <a:blip r:embed="rId2">
            <a:extLst/>
          </a:blip>
          <a:stretch>
            <a:fillRect/>
          </a:stretch>
        </p:blipFill>
        <p:spPr>
          <a:xfrm>
            <a:off x="1206500" y="5158814"/>
            <a:ext cx="21971000" cy="5761340"/>
          </a:xfrm>
          <a:prstGeom prst="rect">
            <a:avLst/>
          </a:prstGeom>
          <a:ln w="12700">
            <a:miter lim="400000"/>
          </a:ln>
        </p:spPr>
      </p:pic>
      <p:sp>
        <p:nvSpPr>
          <p:cNvPr id="1077"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sp>
        <p:nvSpPr>
          <p:cNvPr id="1078"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0" name="Every Math Operation Benefit from Depth"/>
          <p:cNvSpPr txBox="1"/>
          <p:nvPr>
            <p:ph type="title"/>
          </p:nvPr>
        </p:nvSpPr>
        <p:spPr>
          <a:prstGeom prst="rect">
            <a:avLst/>
          </a:prstGeom>
        </p:spPr>
        <p:txBody>
          <a:bodyPr/>
          <a:lstStyle/>
          <a:p>
            <a:pPr/>
            <a:r>
              <a:t>Every Math Operation Benefit from Depth</a:t>
            </a:r>
          </a:p>
        </p:txBody>
      </p:sp>
      <p:sp>
        <p:nvSpPr>
          <p:cNvPr id="1081"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082"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pic>
        <p:nvPicPr>
          <p:cNvPr id="1083" name="Image" descr="Image"/>
          <p:cNvPicPr>
            <a:picLocks noChangeAspect="1"/>
          </p:cNvPicPr>
          <p:nvPr/>
        </p:nvPicPr>
        <p:blipFill>
          <a:blip r:embed="rId2">
            <a:extLst/>
          </a:blip>
          <a:srcRect l="0" t="16188" r="0" b="0"/>
          <a:stretch>
            <a:fillRect/>
          </a:stretch>
        </p:blipFill>
        <p:spPr>
          <a:xfrm>
            <a:off x="4197350" y="4169685"/>
            <a:ext cx="15938589" cy="6501060"/>
          </a:xfrm>
          <a:prstGeom prst="rect">
            <a:avLst/>
          </a:prstGeom>
          <a:ln w="12700">
            <a:miter lim="400000"/>
          </a:ln>
        </p:spPr>
      </p:pic>
      <p:sp>
        <p:nvSpPr>
          <p:cNvPr id="1084" name="x-axis: 2 elements’ distance"/>
          <p:cNvSpPr txBox="1"/>
          <p:nvPr/>
        </p:nvSpPr>
        <p:spPr>
          <a:xfrm>
            <a:off x="8329726" y="10310128"/>
            <a:ext cx="772454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x-axis: 2 elements’ distance</a:t>
            </a:r>
          </a:p>
        </p:txBody>
      </p:sp>
      <p:sp>
        <p:nvSpPr>
          <p:cNvPr id="1085" name="y-axis:  , predicting if fact   is necessary for answering question"/>
          <p:cNvSpPr txBox="1"/>
          <p:nvPr/>
        </p:nvSpPr>
        <p:spPr>
          <a:xfrm>
            <a:off x="844825" y="2657823"/>
            <a:ext cx="21191911" cy="959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y-axis: </a:t>
            </a:r>
            <a14:m>
              <m:oMath>
                <m:r>
                  <a:rPr xmlns:a="http://schemas.openxmlformats.org/drawingml/2006/main" sz="5750" i="1">
                    <a:solidFill>
                      <a:srgbClr val="000000"/>
                    </a:solidFill>
                    <a:latin typeface="Cambria Math" panose="02040503050406030204" pitchFamily="18" charset="0"/>
                  </a:rPr>
                  <m:t>n</m:t>
                </m:r>
                <m:r>
                  <a:rPr xmlns:a="http://schemas.openxmlformats.org/drawingml/2006/main" sz="5750" i="1">
                    <a:solidFill>
                      <a:srgbClr val="000000"/>
                    </a:solidFill>
                    <a:latin typeface="Cambria Math" panose="02040503050406030204" pitchFamily="18" charset="0"/>
                  </a:rPr>
                  <m:t>e</m:t>
                </m:r>
                <m:r>
                  <a:rPr xmlns:a="http://schemas.openxmlformats.org/drawingml/2006/main" sz="5750" i="1">
                    <a:solidFill>
                      <a:srgbClr val="000000"/>
                    </a:solidFill>
                    <a:latin typeface="Cambria Math" panose="02040503050406030204" pitchFamily="18" charset="0"/>
                  </a:rPr>
                  <m:t>c</m:t>
                </m:r>
                <m:r>
                  <a:rPr xmlns:a="http://schemas.openxmlformats.org/drawingml/2006/main" sz="5750" i="1">
                    <a:solidFill>
                      <a:srgbClr val="000000"/>
                    </a:solidFill>
                    <a:latin typeface="Cambria Math" panose="02040503050406030204" pitchFamily="18" charset="0"/>
                  </a:rPr>
                  <m:t>e</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X</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Q</m:t>
                </m:r>
                <m:r>
                  <a:rPr xmlns:a="http://schemas.openxmlformats.org/drawingml/2006/main" sz="5750" i="1">
                    <a:solidFill>
                      <a:srgbClr val="000000"/>
                    </a:solidFill>
                    <a:latin typeface="Cambria Math" panose="02040503050406030204" pitchFamily="18" charset="0"/>
                  </a:rPr>
                  <m:t>)</m:t>
                </m:r>
              </m:oMath>
            </a14:m>
            <a:r>
              <a:t>, predicting if fact </a:t>
            </a:r>
            <a14:m>
              <m:oMath>
                <m:r>
                  <a:rPr xmlns:a="http://schemas.openxmlformats.org/drawingml/2006/main" sz="5750" i="1">
                    <a:solidFill>
                      <a:srgbClr val="000000"/>
                    </a:solidFill>
                    <a:latin typeface="Cambria Math" panose="02040503050406030204" pitchFamily="18" charset="0"/>
                  </a:rPr>
                  <m:t>X</m:t>
                </m:r>
              </m:oMath>
            </a14:m>
            <a:r>
              <a:t> is necessary for answering question </a:t>
            </a:r>
            <a14:m>
              <m:oMath>
                <m:r>
                  <a:rPr xmlns:a="http://schemas.openxmlformats.org/drawingml/2006/main" sz="5750" i="1">
                    <a:solidFill>
                      <a:srgbClr val="000000"/>
                    </a:solidFill>
                    <a:latin typeface="Cambria Math" panose="02040503050406030204" pitchFamily="18" charset="0"/>
                  </a:rPr>
                  <m:t>Q</m:t>
                </m:r>
              </m:oMath>
            </a14:m>
          </a:p>
        </p:txBody>
      </p:sp>
      <p:sp>
        <p:nvSpPr>
          <p:cNvPr id="1086" name="model depth"/>
          <p:cNvSpPr txBox="1"/>
          <p:nvPr/>
        </p:nvSpPr>
        <p:spPr>
          <a:xfrm>
            <a:off x="20242327" y="5915928"/>
            <a:ext cx="355915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model depth</a:t>
            </a:r>
          </a:p>
        </p:txBody>
      </p:sp>
      <p:sp>
        <p:nvSpPr>
          <p:cNvPr id="1087" name="potential reason: every math operation needs certain depth of layers to stack with each other"/>
          <p:cNvSpPr txBox="1"/>
          <p:nvPr/>
        </p:nvSpPr>
        <p:spPr>
          <a:xfrm>
            <a:off x="957771" y="11420322"/>
            <a:ext cx="22468458"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potential reason: every math operation needs certain depth of layers to stack with each other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Why Do We Need A New Science?"/>
          <p:cNvSpPr txBox="1"/>
          <p:nvPr>
            <p:ph type="title"/>
          </p:nvPr>
        </p:nvSpPr>
        <p:spPr>
          <a:prstGeom prst="rect">
            <a:avLst/>
          </a:prstGeom>
        </p:spPr>
        <p:txBody>
          <a:bodyPr/>
          <a:lstStyle/>
          <a:p>
            <a:pPr/>
            <a:r>
              <a:t>Why Do We Need A New Science?</a:t>
            </a:r>
          </a:p>
        </p:txBody>
      </p:sp>
      <p:sp>
        <p:nvSpPr>
          <p:cNvPr id="206" name="New sciences often emerge as a result of scaling up old sciences"/>
          <p:cNvSpPr txBox="1"/>
          <p:nvPr>
            <p:ph type="body" sz="quarter" idx="1"/>
          </p:nvPr>
        </p:nvSpPr>
        <p:spPr>
          <a:xfrm>
            <a:off x="1206500" y="3097835"/>
            <a:ext cx="21971000" cy="1099643"/>
          </a:xfrm>
          <a:prstGeom prst="rect">
            <a:avLst/>
          </a:prstGeom>
        </p:spPr>
        <p:txBody>
          <a:bodyPr/>
          <a:lstStyle>
            <a:lvl1pPr marL="0" indent="0">
              <a:buSzTx/>
              <a:buNone/>
            </a:lvl1pPr>
          </a:lstStyle>
          <a:p>
            <a:pPr/>
            <a:r>
              <a:t>New sciences often emerge as a result of scaling up old sciences</a:t>
            </a:r>
          </a:p>
        </p:txBody>
      </p:sp>
      <p:grpSp>
        <p:nvGrpSpPr>
          <p:cNvPr id="216" name="Group"/>
          <p:cNvGrpSpPr/>
          <p:nvPr/>
        </p:nvGrpSpPr>
        <p:grpSpPr>
          <a:xfrm>
            <a:off x="1838679" y="6086244"/>
            <a:ext cx="18663875" cy="3286642"/>
            <a:chOff x="0" y="-16193"/>
            <a:chExt cx="18663874" cy="3286641"/>
          </a:xfrm>
        </p:grpSpPr>
        <p:sp>
          <p:nvSpPr>
            <p:cNvPr id="207" name="Rounded Rectangle"/>
            <p:cNvSpPr/>
            <p:nvPr/>
          </p:nvSpPr>
          <p:spPr>
            <a:xfrm>
              <a:off x="13135494" y="1155282"/>
              <a:ext cx="5180519" cy="1973545"/>
            </a:xfrm>
            <a:prstGeom prst="roundRect">
              <a:avLst>
                <a:gd name="adj" fmla="val 15000"/>
              </a:avLst>
            </a:prstGeom>
            <a:solidFill>
              <a:srgbClr val="FFD9D6"/>
            </a:solidFill>
            <a:ln w="114300" cap="flat">
              <a:solidFill>
                <a:schemeClr val="accent5">
                  <a:hueOff val="-152895"/>
                  <a:lumOff val="12368"/>
                </a:schemeClr>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8" name="Machine Learning"/>
            <p:cNvSpPr txBox="1"/>
            <p:nvPr/>
          </p:nvSpPr>
          <p:spPr>
            <a:xfrm>
              <a:off x="0" y="-16194"/>
              <a:ext cx="5328819"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Machine Learning</a:t>
              </a:r>
            </a:p>
          </p:txBody>
        </p:sp>
        <p:sp>
          <p:nvSpPr>
            <p:cNvPr id="209" name="Deep Learning"/>
            <p:cNvSpPr txBox="1"/>
            <p:nvPr/>
          </p:nvSpPr>
          <p:spPr>
            <a:xfrm>
              <a:off x="6779497" y="-16194"/>
              <a:ext cx="4369919"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Deep Learning</a:t>
              </a:r>
            </a:p>
          </p:txBody>
        </p:sp>
        <p:sp>
          <p:nvSpPr>
            <p:cNvPr id="210" name="Language Models"/>
            <p:cNvSpPr txBox="1"/>
            <p:nvPr/>
          </p:nvSpPr>
          <p:spPr>
            <a:xfrm>
              <a:off x="13368583" y="57794"/>
              <a:ext cx="5295292" cy="8205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Language Models</a:t>
              </a:r>
            </a:p>
          </p:txBody>
        </p:sp>
        <p:sp>
          <p:nvSpPr>
            <p:cNvPr id="211" name="Line"/>
            <p:cNvSpPr/>
            <p:nvPr/>
          </p:nvSpPr>
          <p:spPr>
            <a:xfrm>
              <a:off x="5522306" y="468053"/>
              <a:ext cx="1240693"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12" name="Line"/>
            <p:cNvSpPr/>
            <p:nvPr/>
          </p:nvSpPr>
          <p:spPr>
            <a:xfrm>
              <a:off x="11676832" y="468053"/>
              <a:ext cx="14154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213" name="PAC theory, optimization, …"/>
            <p:cNvSpPr txBox="1"/>
            <p:nvPr/>
          </p:nvSpPr>
          <p:spPr>
            <a:xfrm>
              <a:off x="99758" y="1123713"/>
              <a:ext cx="3750107" cy="2036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Times New Roman"/>
                  <a:ea typeface="Times New Roman"/>
                  <a:cs typeface="Times New Roman"/>
                  <a:sym typeface="Times New Roman"/>
                </a:defRPr>
              </a:lvl1pPr>
            </a:lstStyle>
            <a:p>
              <a:pPr/>
              <a:r>
                <a:t>PAC theory, optimization, …</a:t>
              </a:r>
            </a:p>
          </p:txBody>
        </p:sp>
        <p:sp>
          <p:nvSpPr>
            <p:cNvPr id="214" name="Gradient Descent, Neural Tangent Kernel, …"/>
            <p:cNvSpPr txBox="1"/>
            <p:nvPr/>
          </p:nvSpPr>
          <p:spPr>
            <a:xfrm>
              <a:off x="6350991" y="1233764"/>
              <a:ext cx="5251956" cy="20366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Times New Roman"/>
                  <a:ea typeface="Times New Roman"/>
                  <a:cs typeface="Times New Roman"/>
                  <a:sym typeface="Times New Roman"/>
                </a:defRPr>
              </a:lvl1pPr>
            </a:lstStyle>
            <a:p>
              <a:pPr/>
              <a:r>
                <a:t>Gradient Descent, Neural Tangent Kernel, …</a:t>
              </a:r>
            </a:p>
          </p:txBody>
        </p:sp>
        <p:sp>
          <p:nvSpPr>
            <p:cNvPr id="215" name="A Sciences of LMs"/>
            <p:cNvSpPr txBox="1"/>
            <p:nvPr/>
          </p:nvSpPr>
          <p:spPr>
            <a:xfrm>
              <a:off x="13325657" y="1767113"/>
              <a:ext cx="4743808" cy="749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4600">
                  <a:solidFill>
                    <a:schemeClr val="accent5">
                      <a:lumOff val="-29866"/>
                    </a:schemeClr>
                  </a:solidFill>
                  <a:latin typeface="Times New Roman"/>
                  <a:ea typeface="Times New Roman"/>
                  <a:cs typeface="Times New Roman"/>
                  <a:sym typeface="Times New Roman"/>
                </a:defRPr>
              </a:lvl1pPr>
            </a:lstStyle>
            <a:p>
              <a:pPr/>
              <a:r>
                <a:t>A Sciences of LMs</a:t>
              </a:r>
            </a:p>
          </p:txBody>
        </p:sp>
      </p:grpSp>
      <p:sp>
        <p:nvSpPr>
          <p:cNvPr id="217" name="image credits: https://www.twinkl.com/parenting-wiki/particle, https://www.google.com/url?sa=i&amp;url=https://simple.wikipedia.org/wiki/Shock_wave, https://www.google.com/url?sa=i&amp;url=https://bitwiseacademy.com/what-is-fluid-mechanics/&amp;psig=AOvVaw1hA8U-JFcv"/>
          <p:cNvSpPr txBox="1"/>
          <p:nvPr/>
        </p:nvSpPr>
        <p:spPr>
          <a:xfrm>
            <a:off x="12192000" y="12946467"/>
            <a:ext cx="23494823"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image credits: https://www.twinkl.com/parenting-wiki/particle, https://www.google.com/url?sa=i&amp;url=https://simple.wikipedia.org/wiki/Shock_wave, https://www.google.com/url?sa=i&amp;url=https://bitwiseacademy.com/what-is-fluid-mechanics/&amp;psig=AOvVaw1hA8U-JFcvxC67WonlgY8A&amp;ust=1729744191924000</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LM Encodes Reachability after Learning Planning"/>
          <p:cNvSpPr txBox="1"/>
          <p:nvPr>
            <p:ph type="title"/>
          </p:nvPr>
        </p:nvSpPr>
        <p:spPr>
          <a:prstGeom prst="rect">
            <a:avLst/>
          </a:prstGeom>
        </p:spPr>
        <p:txBody>
          <a:bodyPr/>
          <a:lstStyle>
            <a:lvl1pPr defTabSz="2170121">
              <a:defRPr spc="-151" sz="7565"/>
            </a:lvl1pPr>
          </a:lstStyle>
          <a:p>
            <a:pPr/>
            <a:r>
              <a:t>LM Encodes Reachability after Learning Planning</a:t>
            </a:r>
          </a:p>
        </p:txBody>
      </p:sp>
      <p:sp>
        <p:nvSpPr>
          <p:cNvPr id="1090"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091"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sp>
        <p:nvSpPr>
          <p:cNvPr id="1092" name="ground-truth connectivity"/>
          <p:cNvSpPr txBox="1"/>
          <p:nvPr/>
        </p:nvSpPr>
        <p:spPr>
          <a:xfrm>
            <a:off x="13577030" y="11104612"/>
            <a:ext cx="699119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ground-truth connectivity</a:t>
            </a:r>
          </a:p>
        </p:txBody>
      </p:sp>
      <p:pic>
        <p:nvPicPr>
          <p:cNvPr id="1093" name="Image" descr="Image"/>
          <p:cNvPicPr>
            <a:picLocks noChangeAspect="1"/>
          </p:cNvPicPr>
          <p:nvPr/>
        </p:nvPicPr>
        <p:blipFill>
          <a:blip r:embed="rId2">
            <a:extLst/>
          </a:blip>
          <a:srcRect l="842" t="985" r="1297" b="2707"/>
          <a:stretch>
            <a:fillRect/>
          </a:stretch>
        </p:blipFill>
        <p:spPr>
          <a:xfrm>
            <a:off x="13092568" y="3064656"/>
            <a:ext cx="7960069" cy="7936332"/>
          </a:xfrm>
          <a:prstGeom prst="rect">
            <a:avLst/>
          </a:prstGeom>
          <a:ln w="12700">
            <a:miter lim="400000"/>
          </a:ln>
        </p:spPr>
      </p:pic>
      <p:pic>
        <p:nvPicPr>
          <p:cNvPr id="1094" name="Image" descr="Image"/>
          <p:cNvPicPr>
            <a:picLocks noChangeAspect="1"/>
          </p:cNvPicPr>
          <p:nvPr/>
        </p:nvPicPr>
        <p:blipFill>
          <a:blip r:embed="rId3">
            <a:extLst/>
          </a:blip>
          <a:stretch>
            <a:fillRect/>
          </a:stretch>
        </p:blipFill>
        <p:spPr>
          <a:xfrm>
            <a:off x="2180979" y="3067640"/>
            <a:ext cx="7960123" cy="7930342"/>
          </a:xfrm>
          <a:prstGeom prst="rect">
            <a:avLst/>
          </a:prstGeom>
          <a:ln w="12700">
            <a:miter lim="400000"/>
          </a:ln>
        </p:spPr>
      </p:pic>
      <p:sp>
        <p:nvSpPr>
          <p:cNvPr id="1095" name="Learned FFN weight   between graph nodes"/>
          <p:cNvSpPr txBox="1"/>
          <p:nvPr/>
        </p:nvSpPr>
        <p:spPr>
          <a:xfrm>
            <a:off x="1384533" y="11083743"/>
            <a:ext cx="9553016" cy="15975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Learned FFN weight </a:t>
            </a:r>
            <a14:m>
              <m:oMath>
                <m:sSup>
                  <m:e>
                    <m:r>
                      <a:rPr xmlns:a="http://schemas.openxmlformats.org/drawingml/2006/main" sz="5750" i="1">
                        <a:solidFill>
                          <a:srgbClr val="000000"/>
                        </a:solidFill>
                        <a:latin typeface="Cambria Math" panose="02040503050406030204" pitchFamily="18" charset="0"/>
                      </a:rPr>
                      <m:t>W</m:t>
                    </m:r>
                  </m:e>
                  <m:sup>
                    <m:r>
                      <a:rPr xmlns:a="http://schemas.openxmlformats.org/drawingml/2006/main" sz="5750" i="1">
                        <a:solidFill>
                          <a:srgbClr val="000000"/>
                        </a:solidFill>
                        <a:latin typeface="Cambria Math" panose="02040503050406030204" pitchFamily="18" charset="0"/>
                      </a:rPr>
                      <m:t>M</m:t>
                    </m:r>
                  </m:sup>
                </m:sSup>
              </m:oMath>
            </a14:m>
            <a:r>
              <a:t> between graph nodes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Learning on Error-Correction Data Helps"/>
          <p:cNvSpPr txBox="1"/>
          <p:nvPr>
            <p:ph type="title"/>
          </p:nvPr>
        </p:nvSpPr>
        <p:spPr>
          <a:prstGeom prst="rect">
            <a:avLst/>
          </a:prstGeom>
        </p:spPr>
        <p:txBody>
          <a:bodyPr/>
          <a:lstStyle/>
          <a:p>
            <a:pPr/>
            <a:r>
              <a:t>Learning on Error-Correction Data Helps</a:t>
            </a:r>
          </a:p>
        </p:txBody>
      </p:sp>
      <p:pic>
        <p:nvPicPr>
          <p:cNvPr id="1098" name="Image" descr="Image"/>
          <p:cNvPicPr>
            <a:picLocks noChangeAspect="1"/>
          </p:cNvPicPr>
          <p:nvPr/>
        </p:nvPicPr>
        <p:blipFill>
          <a:blip r:embed="rId2">
            <a:extLst/>
          </a:blip>
          <a:stretch>
            <a:fillRect/>
          </a:stretch>
        </p:blipFill>
        <p:spPr>
          <a:xfrm>
            <a:off x="3117217" y="3711707"/>
            <a:ext cx="18149566" cy="2641164"/>
          </a:xfrm>
          <a:prstGeom prst="rect">
            <a:avLst/>
          </a:prstGeom>
          <a:ln w="12700">
            <a:miter lim="400000"/>
          </a:ln>
        </p:spPr>
      </p:pic>
      <p:sp>
        <p:nvSpPr>
          <p:cNvPr id="1099" name="Example:"/>
          <p:cNvSpPr txBox="1"/>
          <p:nvPr/>
        </p:nvSpPr>
        <p:spPr>
          <a:xfrm>
            <a:off x="3255538" y="2697338"/>
            <a:ext cx="278800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Example:</a:t>
            </a:r>
          </a:p>
        </p:txBody>
      </p:sp>
      <p:sp>
        <p:nvSpPr>
          <p:cNvPr id="1100" name="Trend:"/>
          <p:cNvSpPr txBox="1"/>
          <p:nvPr/>
        </p:nvSpPr>
        <p:spPr>
          <a:xfrm>
            <a:off x="2976138" y="6629989"/>
            <a:ext cx="191018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Trend:</a:t>
            </a:r>
          </a:p>
        </p:txBody>
      </p:sp>
      <p:sp>
        <p:nvSpPr>
          <p:cNvPr id="1101"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102"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graphicFrame>
        <p:nvGraphicFramePr>
          <p:cNvPr id="1103" name="2D Column Chart"/>
          <p:cNvGraphicFramePr/>
          <p:nvPr/>
        </p:nvGraphicFramePr>
        <p:xfrm>
          <a:off x="5549601" y="6629988"/>
          <a:ext cx="15418397" cy="6468095"/>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How Does Error-Retry Data Benefit Reasoning?"/>
          <p:cNvSpPr txBox="1"/>
          <p:nvPr>
            <p:ph type="title"/>
          </p:nvPr>
        </p:nvSpPr>
        <p:spPr>
          <a:prstGeom prst="rect">
            <a:avLst/>
          </a:prstGeom>
        </p:spPr>
        <p:txBody>
          <a:bodyPr/>
          <a:lstStyle>
            <a:lvl1pPr defTabSz="2267655">
              <a:defRPr spc="-158" sz="7905"/>
            </a:lvl1pPr>
          </a:lstStyle>
          <a:p>
            <a:pPr/>
            <a:r>
              <a:t>How Does Error-Retry Data Benefit Reasoning?</a:t>
            </a:r>
          </a:p>
        </p:txBody>
      </p:sp>
      <p:sp>
        <p:nvSpPr>
          <p:cNvPr id="1106" name="After training on error-retry data…"/>
          <p:cNvSpPr txBox="1"/>
          <p:nvPr>
            <p:ph type="body" idx="1"/>
          </p:nvPr>
        </p:nvSpPr>
        <p:spPr>
          <a:prstGeom prst="rect">
            <a:avLst/>
          </a:prstGeom>
        </p:spPr>
        <p:txBody>
          <a:bodyPr/>
          <a:lstStyle/>
          <a:p>
            <a:pPr>
              <a:lnSpc>
                <a:spcPct val="170000"/>
              </a:lnSpc>
            </a:pPr>
            <a:r>
              <a:t>After training on error-retry data</a:t>
            </a:r>
          </a:p>
          <a:p>
            <a:pPr marL="1018645" indent="-1018645">
              <a:lnSpc>
                <a:spcPct val="170000"/>
              </a:lnSpc>
              <a:buSzPct val="100000"/>
              <a:buAutoNum type="arabicPeriod" startAt="1"/>
            </a:pPr>
            <a:r>
              <a:t>No need to mask out mistakes’ loss terms.</a:t>
            </a:r>
          </a:p>
          <a:p>
            <a:pPr marL="1018645" indent="-1018645">
              <a:lnSpc>
                <a:spcPct val="170000"/>
              </a:lnSpc>
              <a:buSzPct val="100000"/>
              <a:buAutoNum type="arabicPeriod" startAt="1"/>
            </a:pPr>
            <a:r>
              <a:t>During inference, LLMs hardly intentionally make mistakes,</a:t>
            </a:r>
          </a:p>
          <a:p>
            <a:pPr marL="1018645" indent="-1018645">
              <a:lnSpc>
                <a:spcPct val="170000"/>
              </a:lnSpc>
              <a:buSzPct val="100000"/>
              <a:buAutoNum type="arabicPeriod" startAt="1"/>
            </a:pPr>
            <a:r>
              <a:t>Instead, they still try their best to answer correctly in the first place.</a:t>
            </a:r>
          </a:p>
          <a:p>
            <a:pPr>
              <a:lnSpc>
                <a:spcPct val="170000"/>
              </a:lnSpc>
              <a:defRPr u="sng"/>
            </a:pPr>
            <a:r>
              <a:t>summary: retry data is beneficial and safe.</a:t>
            </a:r>
          </a:p>
        </p:txBody>
      </p:sp>
      <p:sp>
        <p:nvSpPr>
          <p:cNvPr id="1107"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108" name="Ye, Tian, et al. &quot;Physics of language models: Part 2.1, grade-school math and the hidden reasoning process.&quot; The Thirteenth International Conference on Learning Representations. 2024."/>
          <p:cNvSpPr txBox="1"/>
          <p:nvPr/>
        </p:nvSpPr>
        <p:spPr>
          <a:xfrm>
            <a:off x="2331668" y="13183733"/>
            <a:ext cx="19042152"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Ye, Tian, et al. "Physics of language models: Part 2.1, grade-school math and the hidden reasoning process." </a:t>
            </a:r>
            <a:r>
              <a:rPr i="1"/>
              <a:t>The Thirteenth International Conference on Learning Representations</a:t>
            </a:r>
            <a:r>
              <a:t>. 2024.</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Reasoning Can Also Be Interpreted as Random Walk in Statement Space"/>
          <p:cNvSpPr txBox="1"/>
          <p:nvPr>
            <p:ph type="title"/>
          </p:nvPr>
        </p:nvSpPr>
        <p:spPr>
          <a:xfrm>
            <a:off x="1206500" y="1079500"/>
            <a:ext cx="21971000" cy="2592231"/>
          </a:xfrm>
          <a:prstGeom prst="rect">
            <a:avLst/>
          </a:prstGeom>
        </p:spPr>
        <p:txBody>
          <a:bodyPr/>
          <a:lstStyle/>
          <a:p>
            <a:pPr/>
            <a:r>
              <a:t>Reasoning Can Also Be Interpreted as Random Walk in Statement Space</a:t>
            </a:r>
          </a:p>
        </p:txBody>
      </p:sp>
      <p:sp>
        <p:nvSpPr>
          <p:cNvPr id="1111" name="Wang, Xinyi, et al. &quot;Understanding Reasoning Ability of Language Models From the Perspective of Reasoning Paths Aggregation.&quot; International Conference on Machine Learning. PMLR, 2024."/>
          <p:cNvSpPr txBox="1"/>
          <p:nvPr/>
        </p:nvSpPr>
        <p:spPr>
          <a:xfrm>
            <a:off x="2402547" y="13071500"/>
            <a:ext cx="19578906"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Wang, Xinyi, et al. "Understanding Reasoning Ability of Language Models From the Perspective of Reasoning Paths Aggregation." </a:t>
            </a:r>
            <a:r>
              <a:rPr i="1"/>
              <a:t>International Conference on Machine Learning</a:t>
            </a:r>
            <a:r>
              <a:t>. PMLR, 2024.</a:t>
            </a:r>
          </a:p>
        </p:txBody>
      </p:sp>
      <p:pic>
        <p:nvPicPr>
          <p:cNvPr id="1112" name="Image" descr="Image"/>
          <p:cNvPicPr>
            <a:picLocks noChangeAspect="1"/>
          </p:cNvPicPr>
          <p:nvPr/>
        </p:nvPicPr>
        <p:blipFill>
          <a:blip r:embed="rId2">
            <a:extLst/>
          </a:blip>
          <a:stretch>
            <a:fillRect/>
          </a:stretch>
        </p:blipFill>
        <p:spPr>
          <a:xfrm>
            <a:off x="9680439" y="3625954"/>
            <a:ext cx="13169757" cy="5079688"/>
          </a:xfrm>
          <a:prstGeom prst="rect">
            <a:avLst/>
          </a:prstGeom>
          <a:ln w="12700">
            <a:miter lim="400000"/>
          </a:ln>
        </p:spPr>
      </p:pic>
      <p:sp>
        <p:nvSpPr>
          <p:cNvPr id="1113"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pic>
        <p:nvPicPr>
          <p:cNvPr id="1114" name="Image" descr="Image"/>
          <p:cNvPicPr>
            <a:picLocks noChangeAspect="1"/>
          </p:cNvPicPr>
          <p:nvPr/>
        </p:nvPicPr>
        <p:blipFill>
          <a:blip r:embed="rId3">
            <a:extLst/>
          </a:blip>
          <a:stretch>
            <a:fillRect/>
          </a:stretch>
        </p:blipFill>
        <p:spPr>
          <a:xfrm>
            <a:off x="10999115" y="9364345"/>
            <a:ext cx="10532405" cy="3824955"/>
          </a:xfrm>
          <a:prstGeom prst="rect">
            <a:avLst/>
          </a:prstGeom>
          <a:ln w="12700">
            <a:miter lim="400000"/>
          </a:ln>
        </p:spPr>
      </p:pic>
      <p:sp>
        <p:nvSpPr>
          <p:cNvPr id="1115" name="Interpreting reasoning as a mixture or reasoning “walks” in claim graph  ."/>
          <p:cNvSpPr txBox="1"/>
          <p:nvPr/>
        </p:nvSpPr>
        <p:spPr>
          <a:xfrm>
            <a:off x="950235" y="4204487"/>
            <a:ext cx="8546052" cy="2265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Interpreting reasoning as a mixture or reasoning “walks” in claim graph </a:t>
            </a:r>
            <a14:m>
              <m:oMath>
                <m:r>
                  <a:rPr xmlns:a="http://schemas.openxmlformats.org/drawingml/2006/main" sz="5750" i="1">
                    <a:solidFill>
                      <a:srgbClr val="000000"/>
                    </a:solidFill>
                    <a:latin typeface="Cambria Math" panose="02040503050406030204" pitchFamily="18" charset="0"/>
                  </a:rPr>
                  <m:t>G</m:t>
                </m:r>
              </m:oMath>
            </a14:m>
            <a:r>
              <a:t>.</a:t>
            </a:r>
          </a:p>
        </p:txBody>
      </p:sp>
      <p:sp>
        <p:nvSpPr>
          <p:cNvPr id="1116" name="A weighted average of paths approximate reasoning acc well."/>
          <p:cNvSpPr txBox="1"/>
          <p:nvPr/>
        </p:nvSpPr>
        <p:spPr>
          <a:xfrm>
            <a:off x="950235" y="9778105"/>
            <a:ext cx="8546052"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 weighted average of paths approximate reasoning acc well.</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8" name="Room for Future Research"/>
          <p:cNvSpPr txBox="1"/>
          <p:nvPr>
            <p:ph type="title"/>
          </p:nvPr>
        </p:nvSpPr>
        <p:spPr>
          <a:xfrm>
            <a:off x="1206500" y="1079500"/>
            <a:ext cx="21971000" cy="1704421"/>
          </a:xfrm>
          <a:prstGeom prst="rect">
            <a:avLst/>
          </a:prstGeom>
        </p:spPr>
        <p:txBody>
          <a:bodyPr/>
          <a:lstStyle/>
          <a:p>
            <a:pPr/>
            <a:r>
              <a:t>Room for Future Research</a:t>
            </a:r>
          </a:p>
        </p:txBody>
      </p:sp>
      <p:sp>
        <p:nvSpPr>
          <p:cNvPr id="1119" name="Part 1: Ethology - Topic 3: Reasoning"/>
          <p:cNvSpPr txBox="1"/>
          <p:nvPr/>
        </p:nvSpPr>
        <p:spPr>
          <a:xfrm>
            <a:off x="1199023" y="125570"/>
            <a:ext cx="9924035"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4">
                    <a:hueOff val="-1247790"/>
                    <a:lumOff val="-12326"/>
                  </a:schemeClr>
                </a:solidFill>
              </a:defRPr>
            </a:lvl1pPr>
          </a:lstStyle>
          <a:p>
            <a:pPr/>
            <a:r>
              <a:t>Part 1: Ethology - Topic 3: Reasoning</a:t>
            </a:r>
          </a:p>
        </p:txBody>
      </p:sp>
      <p:sp>
        <p:nvSpPr>
          <p:cNvPr id="1120" name="A more precise and systematic description of reasoning trace in LMs…"/>
          <p:cNvSpPr txBox="1"/>
          <p:nvPr/>
        </p:nvSpPr>
        <p:spPr>
          <a:xfrm>
            <a:off x="1566467" y="4656734"/>
            <a:ext cx="21251065" cy="4808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nSpc>
                <a:spcPct val="100000"/>
              </a:lnSpc>
              <a:spcBef>
                <a:spcPts val="7200"/>
              </a:spcBef>
              <a:buSzPct val="123000"/>
              <a:buChar char="•"/>
            </a:pPr>
            <a:r>
              <a:t>A more precise and systematic description of reasoning trace in LMs</a:t>
            </a:r>
          </a:p>
          <a:p>
            <a:pPr marL="609600" indent="-609600">
              <a:lnSpc>
                <a:spcPct val="100000"/>
              </a:lnSpc>
              <a:spcBef>
                <a:spcPts val="7200"/>
              </a:spcBef>
              <a:buSzPct val="123000"/>
              <a:buChar char="•"/>
            </a:pPr>
            <a:r>
              <a:t>Extension to other reasoning domains, e.g., reasoning involving knowledge, domain-specific reasoning, reasoning on augmented information</a:t>
            </a:r>
          </a:p>
          <a:p>
            <a:pPr marL="609600" indent="-609600">
              <a:lnSpc>
                <a:spcPct val="100000"/>
              </a:lnSpc>
              <a:spcBef>
                <a:spcPts val="7200"/>
              </a:spcBef>
              <a:buSzPct val="123000"/>
              <a:buChar char="•"/>
            </a:pPr>
            <a:r>
              <a:t>Revealing reasoning capacity and scaling across model size &amp; data.</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2" name="How Do Components Function in Language Models?"/>
          <p:cNvSpPr txBox="1"/>
          <p:nvPr>
            <p:ph type="title"/>
          </p:nvPr>
        </p:nvSpPr>
        <p:spPr>
          <a:xfrm>
            <a:off x="822941" y="3684596"/>
            <a:ext cx="21971005" cy="4648201"/>
          </a:xfrm>
          <a:prstGeom prst="rect">
            <a:avLst/>
          </a:prstGeom>
        </p:spPr>
        <p:txBody>
          <a:bodyPr/>
          <a:lstStyle/>
          <a:p>
            <a:pPr/>
            <a:r>
              <a:t>How Do Components Function in Language Models?</a:t>
            </a:r>
          </a:p>
        </p:txBody>
      </p:sp>
      <p:sp>
        <p:nvSpPr>
          <p:cNvPr id="1123" name="Topics…"/>
          <p:cNvSpPr txBox="1"/>
          <p:nvPr/>
        </p:nvSpPr>
        <p:spPr>
          <a:xfrm>
            <a:off x="949633" y="9056890"/>
            <a:ext cx="15920009" cy="3353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Topics</a:t>
            </a:r>
          </a:p>
          <a:p>
            <a:pPr marL="609600" indent="-609600">
              <a:lnSpc>
                <a:spcPct val="100000"/>
              </a:lnSpc>
              <a:buSzPct val="123000"/>
              <a:buChar char="•"/>
            </a:pPr>
            <a:r>
              <a:rPr b="1"/>
              <a:t>Attention</a:t>
            </a:r>
            <a:r>
              <a:t>: Attention, position and context</a:t>
            </a:r>
          </a:p>
          <a:p>
            <a:pPr marL="609600" indent="-609600">
              <a:lnSpc>
                <a:spcPct val="100000"/>
              </a:lnSpc>
              <a:buSzPct val="123000"/>
              <a:buChar char="•"/>
            </a:pPr>
            <a:r>
              <a:rPr b="1"/>
              <a:t>Embeddings</a:t>
            </a:r>
            <a:r>
              <a:t>: What is the function of word embeddings</a:t>
            </a:r>
          </a:p>
        </p:txBody>
      </p:sp>
      <p:sp>
        <p:nvSpPr>
          <p:cNvPr id="1124" name="Part 2: Physiology"/>
          <p:cNvSpPr txBox="1"/>
          <p:nvPr/>
        </p:nvSpPr>
        <p:spPr>
          <a:xfrm>
            <a:off x="824980" y="870525"/>
            <a:ext cx="8961883"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170" sz="8500">
                <a:solidFill>
                  <a:schemeClr val="accent5">
                    <a:hueOff val="-82419"/>
                    <a:satOff val="-9513"/>
                    <a:lumOff val="-16343"/>
                  </a:schemeClr>
                </a:solidFill>
              </a:defRPr>
            </a:lvl1pPr>
          </a:lstStyle>
          <a:p>
            <a:pPr/>
            <a:r>
              <a:t>Part 2: Physiology</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6"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127" name="Attention, Position and Context"/>
          <p:cNvSpPr txBox="1"/>
          <p:nvPr>
            <p:ph type="ctrTitle"/>
          </p:nvPr>
        </p:nvSpPr>
        <p:spPr>
          <a:xfrm>
            <a:off x="1206496" y="4533900"/>
            <a:ext cx="21971004" cy="4648200"/>
          </a:xfrm>
          <a:prstGeom prst="rect">
            <a:avLst/>
          </a:prstGeom>
        </p:spPr>
        <p:txBody>
          <a:bodyPr anchor="ctr"/>
          <a:lstStyle/>
          <a:p>
            <a:pPr/>
            <a:r>
              <a:t>Attention, Position and Context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Rectangle"/>
          <p:cNvSpPr/>
          <p:nvPr/>
        </p:nvSpPr>
        <p:spPr>
          <a:xfrm>
            <a:off x="18120450" y="6050475"/>
            <a:ext cx="2857950" cy="2792394"/>
          </a:xfrm>
          <a:prstGeom prst="rect">
            <a:avLst/>
          </a:prstGeom>
          <a:solidFill>
            <a:srgbClr val="D5D5D5"/>
          </a:solidFill>
          <a:ln w="50800">
            <a:solidFill>
              <a:srgbClr val="000000"/>
            </a:solidFill>
            <a:custDash>
              <a:ds d="600000" sp="6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30" name="Absolute Positional Encoding: ❌"/>
          <p:cNvSpPr txBox="1"/>
          <p:nvPr>
            <p:ph type="title"/>
          </p:nvPr>
        </p:nvSpPr>
        <p:spPr>
          <a:prstGeom prst="rect">
            <a:avLst/>
          </a:prstGeom>
        </p:spPr>
        <p:txBody>
          <a:bodyPr/>
          <a:lstStyle>
            <a:lvl1pPr defTabSz="2292038">
              <a:defRPr spc="-159" sz="7990"/>
            </a:lvl1pPr>
          </a:lstStyle>
          <a:p>
            <a:pPr/>
            <a:r>
              <a:t>Absolute Positional Encoding: ❌</a:t>
            </a:r>
          </a:p>
        </p:txBody>
      </p:sp>
      <p:sp>
        <p:nvSpPr>
          <p:cNvPr id="1131" name="The absolute positional encoding used in vanilla Transformers is not generalizable to unseen lengths."/>
          <p:cNvSpPr txBox="1"/>
          <p:nvPr>
            <p:ph type="body" idx="1"/>
          </p:nvPr>
        </p:nvSpPr>
        <p:spPr>
          <a:prstGeom prst="rect">
            <a:avLst/>
          </a:prstGeom>
        </p:spPr>
        <p:txBody>
          <a:bodyPr/>
          <a:lstStyle/>
          <a:p>
            <a:pPr marL="0" indent="0">
              <a:lnSpc>
                <a:spcPct val="110000"/>
              </a:lnSpc>
              <a:buSzTx/>
              <a:buNone/>
              <a:defRPr sz="5400"/>
            </a:pPr>
            <a:r>
              <a:t>The</a:t>
            </a:r>
            <a:r>
              <a:rPr b="1"/>
              <a:t> absolute positional encoding</a:t>
            </a:r>
            <a:r>
              <a:t> used in vanilla Transformers is not generalizable to unseen lengths.</a:t>
            </a:r>
          </a:p>
        </p:txBody>
      </p:sp>
      <p:sp>
        <p:nvSpPr>
          <p:cNvPr id="1132" name="https://erdem.pl/2021/05/understanding-positional-encoding-in-transformers"/>
          <p:cNvSpPr txBox="1"/>
          <p:nvPr/>
        </p:nvSpPr>
        <p:spPr>
          <a:xfrm>
            <a:off x="12192000" y="13372010"/>
            <a:ext cx="797334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https://erdem.pl/2021/05/understanding-positional-encoding-in-transformers</a:t>
            </a:r>
          </a:p>
        </p:txBody>
      </p:sp>
      <p:pic>
        <p:nvPicPr>
          <p:cNvPr id="1133" name="pasted-movie.png" descr="pasted-movie.png"/>
          <p:cNvPicPr>
            <a:picLocks noChangeAspect="1"/>
          </p:cNvPicPr>
          <p:nvPr/>
        </p:nvPicPr>
        <p:blipFill>
          <a:blip r:embed="rId2">
            <a:extLst/>
          </a:blip>
          <a:srcRect l="1923" t="0" r="1923" b="37188"/>
          <a:stretch>
            <a:fillRect/>
          </a:stretch>
        </p:blipFill>
        <p:spPr>
          <a:xfrm>
            <a:off x="8019033" y="9661273"/>
            <a:ext cx="7147585" cy="3435196"/>
          </a:xfrm>
          <a:prstGeom prst="rect">
            <a:avLst/>
          </a:prstGeom>
          <a:ln w="12700">
            <a:miter lim="400000"/>
          </a:ln>
        </p:spPr>
      </p:pic>
      <p:pic>
        <p:nvPicPr>
          <p:cNvPr id="1134" name="Image" descr="Image"/>
          <p:cNvPicPr>
            <a:picLocks noChangeAspect="0"/>
          </p:cNvPicPr>
          <p:nvPr/>
        </p:nvPicPr>
        <p:blipFill>
          <a:blip r:embed="rId3">
            <a:extLst/>
          </a:blip>
          <a:srcRect l="4445" t="769" r="6419" b="6155"/>
          <a:stretch>
            <a:fillRect/>
          </a:stretch>
        </p:blipFill>
        <p:spPr>
          <a:xfrm rot="16200000">
            <a:off x="9559646" y="553069"/>
            <a:ext cx="2902669" cy="13787245"/>
          </a:xfrm>
          <a:prstGeom prst="rect">
            <a:avLst/>
          </a:prstGeom>
          <a:ln w="12700">
            <a:miter lim="400000"/>
          </a:ln>
        </p:spPr>
      </p:pic>
      <p:sp>
        <p:nvSpPr>
          <p:cNvPr id="1135" name="Line"/>
          <p:cNvSpPr/>
          <p:nvPr/>
        </p:nvSpPr>
        <p:spPr>
          <a:xfrm flipH="1" flipV="1">
            <a:off x="4413394" y="9032179"/>
            <a:ext cx="3409679" cy="885729"/>
          </a:xfrm>
          <a:prstGeom prst="line">
            <a:avLst/>
          </a:prstGeom>
          <a:ln w="25400">
            <a:solidFill>
              <a:srgbClr val="000000"/>
            </a:solidFill>
            <a:miter lim="400000"/>
          </a:ln>
        </p:spPr>
        <p:txBody>
          <a:bodyPr lIns="50800" tIns="50800" rIns="50800" bIns="50800" anchor="ctr"/>
          <a:lstStyle/>
          <a:p>
            <a:pPr>
              <a:lnSpc>
                <a:spcPct val="100000"/>
              </a:lnSpc>
              <a:spcBef>
                <a:spcPts val="0"/>
              </a:spcBef>
              <a:defRPr sz="1800">
                <a:solidFill>
                  <a:srgbClr val="5E5E5E"/>
                </a:solidFill>
              </a:defRPr>
            </a:pPr>
          </a:p>
        </p:txBody>
      </p:sp>
      <p:sp>
        <p:nvSpPr>
          <p:cNvPr id="1136" name="Line"/>
          <p:cNvSpPr/>
          <p:nvPr/>
        </p:nvSpPr>
        <p:spPr>
          <a:xfrm flipV="1">
            <a:off x="12284495" y="8982230"/>
            <a:ext cx="5410393" cy="844621"/>
          </a:xfrm>
          <a:prstGeom prst="line">
            <a:avLst/>
          </a:prstGeom>
          <a:ln w="25400">
            <a:solidFill>
              <a:srgbClr val="000000"/>
            </a:solidFill>
            <a:miter lim="400000"/>
          </a:ln>
        </p:spPr>
        <p:txBody>
          <a:bodyPr lIns="50800" tIns="50800" rIns="50800" bIns="50800" anchor="ctr"/>
          <a:lstStyle/>
          <a:p>
            <a:pPr>
              <a:lnSpc>
                <a:spcPct val="100000"/>
              </a:lnSpc>
              <a:spcBef>
                <a:spcPts val="0"/>
              </a:spcBef>
              <a:defRPr sz="1800">
                <a:solidFill>
                  <a:srgbClr val="5E5E5E"/>
                </a:solidFill>
              </a:defRPr>
            </a:pPr>
          </a:p>
        </p:txBody>
      </p:sp>
      <p:sp>
        <p:nvSpPr>
          <p:cNvPr id="1137" name="Unseen positions"/>
          <p:cNvSpPr txBox="1"/>
          <p:nvPr/>
        </p:nvSpPr>
        <p:spPr>
          <a:xfrm>
            <a:off x="18296425" y="8417610"/>
            <a:ext cx="2506000"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Unseen positions</a:t>
            </a:r>
          </a:p>
        </p:txBody>
      </p:sp>
      <p:sp>
        <p:nvSpPr>
          <p:cNvPr id="1138" name="???"/>
          <p:cNvSpPr txBox="1"/>
          <p:nvPr/>
        </p:nvSpPr>
        <p:spPr>
          <a:xfrm>
            <a:off x="18296425" y="6949339"/>
            <a:ext cx="2506000" cy="9946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000"/>
            </a:lvl1pPr>
          </a:lstStyle>
          <a:p>
            <a:pPr/>
            <a:r>
              <a:t>???</a:t>
            </a:r>
          </a:p>
        </p:txBody>
      </p:sp>
      <p:sp>
        <p:nvSpPr>
          <p:cNvPr id="1139"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13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4" grpId="2"/>
      <p:bldP build="whole" bldLvl="1" animBg="1" rev="0" advAuto="0" spid="1132"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Su, Jianlin, et al. &quot;Roformer: Enhanced transformer with rotary position embedding.&quot; arXiv preprint arXiv:2104.09864 (2021)."/>
          <p:cNvSpPr txBox="1"/>
          <p:nvPr/>
        </p:nvSpPr>
        <p:spPr>
          <a:xfrm>
            <a:off x="5744421" y="13237602"/>
            <a:ext cx="12652810"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800">
                <a:solidFill>
                  <a:srgbClr val="222222"/>
                </a:solidFill>
                <a:latin typeface="Arial"/>
                <a:ea typeface="Arial"/>
                <a:cs typeface="Arial"/>
                <a:sym typeface="Arial"/>
              </a:defRPr>
            </a:lvl1pPr>
          </a:lstStyle>
          <a:p>
            <a:pPr/>
            <a:r>
              <a:t>Su, Jianlin, et al. "Roformer: Enhanced transformer with rotary position embedding." arXiv preprint arXiv:2104.09864 (2021).</a:t>
            </a:r>
          </a:p>
        </p:txBody>
      </p:sp>
      <p:pic>
        <p:nvPicPr>
          <p:cNvPr id="1142" name="Image" descr="Image"/>
          <p:cNvPicPr>
            <a:picLocks noChangeAspect="1"/>
          </p:cNvPicPr>
          <p:nvPr/>
        </p:nvPicPr>
        <p:blipFill>
          <a:blip r:embed="rId2">
            <a:extLst/>
          </a:blip>
          <a:srcRect l="47482" t="3955" r="4485" b="69046"/>
          <a:stretch>
            <a:fillRect/>
          </a:stretch>
        </p:blipFill>
        <p:spPr>
          <a:xfrm>
            <a:off x="6142146" y="9737101"/>
            <a:ext cx="7873094" cy="3290379"/>
          </a:xfrm>
          <a:prstGeom prst="rect">
            <a:avLst/>
          </a:prstGeom>
          <a:ln w="12700">
            <a:miter lim="400000"/>
          </a:ln>
        </p:spPr>
      </p:pic>
      <p:sp>
        <p:nvSpPr>
          <p:cNvPr id="1143" name="RoPE:"/>
          <p:cNvSpPr txBox="1"/>
          <p:nvPr/>
        </p:nvSpPr>
        <p:spPr>
          <a:xfrm>
            <a:off x="3508666" y="8125428"/>
            <a:ext cx="1897991"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1">
                    <a:lumOff val="-13575"/>
                  </a:schemeClr>
                </a:solidFill>
              </a:defRPr>
            </a:lvl1pPr>
          </a:lstStyle>
          <a:p>
            <a:pPr/>
            <a:r>
              <a:t>RoPE:</a:t>
            </a:r>
          </a:p>
        </p:txBody>
      </p:sp>
      <p:sp>
        <p:nvSpPr>
          <p:cNvPr id="1144" name="Relative Positional Encoding: ❓"/>
          <p:cNvSpPr txBox="1"/>
          <p:nvPr>
            <p:ph type="title"/>
          </p:nvPr>
        </p:nvSpPr>
        <p:spPr>
          <a:prstGeom prst="rect">
            <a:avLst/>
          </a:prstGeom>
        </p:spPr>
        <p:txBody>
          <a:bodyPr/>
          <a:lstStyle>
            <a:lvl1pPr defTabSz="2292038">
              <a:defRPr spc="-159" sz="7990"/>
            </a:lvl1pPr>
          </a:lstStyle>
          <a:p>
            <a:pPr/>
            <a:r>
              <a:t>Relative Positional Encoding: ❓</a:t>
            </a:r>
          </a:p>
        </p:txBody>
      </p:sp>
      <p:sp>
        <p:nvSpPr>
          <p:cNvPr id="1145" name="Relative positional encoding was proposed in the hope to alleviate this problem…"/>
          <p:cNvSpPr txBox="1"/>
          <p:nvPr>
            <p:ph type="body" sz="half" idx="1"/>
          </p:nvPr>
        </p:nvSpPr>
        <p:spPr>
          <a:xfrm>
            <a:off x="1206500" y="2785817"/>
            <a:ext cx="21971000" cy="3447251"/>
          </a:xfrm>
          <a:prstGeom prst="rect">
            <a:avLst/>
          </a:prstGeom>
        </p:spPr>
        <p:txBody>
          <a:bodyPr/>
          <a:lstStyle/>
          <a:p>
            <a:pPr marL="0" indent="0">
              <a:buSzTx/>
              <a:buNone/>
              <a:defRPr sz="5600"/>
            </a:pPr>
            <a:r>
              <a:rPr b="1"/>
              <a:t>Relative positional encoding</a:t>
            </a:r>
            <a:r>
              <a:t> was proposed in the hope to alleviate this problem</a:t>
            </a:r>
          </a:p>
          <a:p>
            <a:pPr marL="0" indent="0">
              <a:buSzTx/>
              <a:buNone/>
              <a:defRPr sz="5600"/>
            </a:pPr>
            <a:r>
              <a:rPr b="1"/>
              <a:t>Core idea:</a:t>
            </a:r>
            <a:r>
              <a:t> determining attention based on distance</a:t>
            </a:r>
          </a:p>
        </p:txBody>
      </p:sp>
      <p:sp>
        <p:nvSpPr>
          <p:cNvPr id="1146" name="(Used in LLaMA, Llama-2, GPT-J, etc.)"/>
          <p:cNvSpPr txBox="1"/>
          <p:nvPr/>
        </p:nvSpPr>
        <p:spPr>
          <a:xfrm>
            <a:off x="2195921" y="10059976"/>
            <a:ext cx="3409152" cy="2768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(Used in LLaMA, Llama-2, GPT-J, etc.)</a:t>
            </a:r>
          </a:p>
        </p:txBody>
      </p:sp>
      <p:sp>
        <p:nvSpPr>
          <p:cNvPr id="1147" name="Text"/>
          <p:cNvSpPr txBox="1"/>
          <p:nvPr/>
        </p:nvSpPr>
        <p:spPr>
          <a:xfrm>
            <a:off x="6583597" y="6419510"/>
            <a:ext cx="1641190"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r>
                    <m:rPr>
                      <m:sty m:val="bi"/>
                    </m:rPr>
                    <a:rPr xmlns:a="http://schemas.openxmlformats.org/drawingml/2006/main" sz="5750" i="1">
                      <a:solidFill>
                        <a:srgbClr val="000000"/>
                      </a:solidFill>
                      <a:latin typeface="Cambria Math" panose="02040503050406030204" pitchFamily="18" charset="0"/>
                    </a:rPr>
                    <m:t>x</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m:t>
                  </m:r>
                </m:oMath>
              </m:oMathPara>
            </a14:m>
          </a:p>
        </p:txBody>
      </p:sp>
      <p:sp>
        <p:nvSpPr>
          <p:cNvPr id="1148" name="Rounded Rectangle"/>
          <p:cNvSpPr/>
          <p:nvPr/>
        </p:nvSpPr>
        <p:spPr>
          <a:xfrm>
            <a:off x="7983522" y="7680993"/>
            <a:ext cx="786567" cy="786566"/>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49" name="Rounded Rectangle"/>
          <p:cNvSpPr/>
          <p:nvPr/>
        </p:nvSpPr>
        <p:spPr>
          <a:xfrm>
            <a:off x="9108764" y="7727213"/>
            <a:ext cx="786567"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0" name="Rounded Rectangle"/>
          <p:cNvSpPr/>
          <p:nvPr/>
        </p:nvSpPr>
        <p:spPr>
          <a:xfrm>
            <a:off x="10234006" y="7727213"/>
            <a:ext cx="786566"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1" name="Rounded Rectangle"/>
          <p:cNvSpPr/>
          <p:nvPr/>
        </p:nvSpPr>
        <p:spPr>
          <a:xfrm>
            <a:off x="11359248" y="7727213"/>
            <a:ext cx="786567"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2" name="Rounded Rectangle"/>
          <p:cNvSpPr/>
          <p:nvPr/>
        </p:nvSpPr>
        <p:spPr>
          <a:xfrm>
            <a:off x="14734975" y="7727213"/>
            <a:ext cx="786566"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3" name="Rounded Rectangle"/>
          <p:cNvSpPr/>
          <p:nvPr/>
        </p:nvSpPr>
        <p:spPr>
          <a:xfrm>
            <a:off x="15860216" y="7727213"/>
            <a:ext cx="786567" cy="786567"/>
          </a:xfrm>
          <a:prstGeom prst="roundRect">
            <a:avLst>
              <a:gd name="adj" fmla="val 15000"/>
            </a:avLst>
          </a:prstGeom>
          <a:solidFill>
            <a:schemeClr val="accent5">
              <a:hueOff val="-152895"/>
              <a:lumOff val="12368"/>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4" name="… …"/>
          <p:cNvSpPr txBox="1"/>
          <p:nvPr/>
        </p:nvSpPr>
        <p:spPr>
          <a:xfrm>
            <a:off x="12749772" y="7635393"/>
            <a:ext cx="150296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
        <p:nvSpPr>
          <p:cNvPr id="1155" name="Rounded Rectangle"/>
          <p:cNvSpPr/>
          <p:nvPr/>
        </p:nvSpPr>
        <p:spPr>
          <a:xfrm>
            <a:off x="7876616" y="7504953"/>
            <a:ext cx="2114467" cy="1174364"/>
          </a:xfrm>
          <a:prstGeom prst="roundRect">
            <a:avLst>
              <a:gd name="adj" fmla="val 17353"/>
            </a:avLst>
          </a:prstGeom>
          <a:ln w="25400">
            <a:solidFill>
              <a:srgbClr val="000000"/>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6" name="Rounded Rectangle"/>
          <p:cNvSpPr/>
          <p:nvPr/>
        </p:nvSpPr>
        <p:spPr>
          <a:xfrm>
            <a:off x="10132676" y="7504953"/>
            <a:ext cx="2114468" cy="1174364"/>
          </a:xfrm>
          <a:prstGeom prst="roundRect">
            <a:avLst>
              <a:gd name="adj" fmla="val 17353"/>
            </a:avLst>
          </a:prstGeom>
          <a:ln w="25400">
            <a:solidFill>
              <a:srgbClr val="000000"/>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7" name="Rounded Rectangle"/>
          <p:cNvSpPr/>
          <p:nvPr/>
        </p:nvSpPr>
        <p:spPr>
          <a:xfrm>
            <a:off x="14633644" y="7533313"/>
            <a:ext cx="2114468" cy="1174365"/>
          </a:xfrm>
          <a:prstGeom prst="roundRect">
            <a:avLst>
              <a:gd name="adj" fmla="val 17353"/>
            </a:avLst>
          </a:prstGeom>
          <a:ln w="25400">
            <a:solidFill>
              <a:srgbClr val="000000"/>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58" name="Text"/>
          <p:cNvSpPr txBox="1"/>
          <p:nvPr/>
        </p:nvSpPr>
        <p:spPr>
          <a:xfrm>
            <a:off x="11698045" y="9887315"/>
            <a:ext cx="1706858"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r>
                    <m:rPr>
                      <m:nor/>
                    </m:rPr>
                    <a:rPr xmlns:a="http://schemas.openxmlformats.org/drawingml/2006/main" sz="5750" i="1">
                      <a:solidFill>
                        <a:srgbClr val="000000"/>
                      </a:solidFill>
                      <a:latin typeface="Cambria Math" panose="02040503050406030204" pitchFamily="18" charset="0"/>
                    </a:rPr>
                    <m:t>rot</m:t>
                  </m:r>
                  <m:r>
                    <a:rPr xmlns:a="http://schemas.openxmlformats.org/drawingml/2006/main" sz="5750" i="1">
                      <a:solidFill>
                        <a:srgbClr val="000000"/>
                      </a:solidFill>
                      <a:latin typeface="Cambria Math" panose="02040503050406030204" pitchFamily="18" charset="0"/>
                    </a:rPr>
                    <m:t>(</m:t>
                  </m:r>
                  <m:r>
                    <m:rPr>
                      <m:sty m:val="bi"/>
                    </m:rPr>
                    <a:rPr xmlns:a="http://schemas.openxmlformats.org/drawingml/2006/main" sz="5750" i="1">
                      <a:solidFill>
                        <a:srgbClr val="000000"/>
                      </a:solidFill>
                      <a:latin typeface="Cambria Math" panose="02040503050406030204" pitchFamily="18" charset="0"/>
                    </a:rPr>
                    <m:t>x</m:t>
                  </m:r>
                  <m:r>
                    <a:rPr xmlns:a="http://schemas.openxmlformats.org/drawingml/2006/main" sz="5750" i="1">
                      <a:solidFill>
                        <a:srgbClr val="000000"/>
                      </a:solidFill>
                      <a:latin typeface="Cambria Math" panose="02040503050406030204" pitchFamily="18" charset="0"/>
                    </a:rPr>
                    <m:t>)</m:t>
                  </m:r>
                </m:oMath>
              </m:oMathPara>
            </a14:m>
          </a:p>
        </p:txBody>
      </p:sp>
      <p:pic>
        <p:nvPicPr>
          <p:cNvPr id="1159" name="Image" descr="Image"/>
          <p:cNvPicPr>
            <a:picLocks noChangeAspect="1"/>
          </p:cNvPicPr>
          <p:nvPr/>
        </p:nvPicPr>
        <p:blipFill>
          <a:blip r:embed="rId2">
            <a:extLst/>
          </a:blip>
          <a:srcRect l="80256" t="14602" r="8137" b="75873"/>
          <a:stretch>
            <a:fillRect/>
          </a:stretch>
        </p:blipFill>
        <p:spPr>
          <a:xfrm>
            <a:off x="13872261" y="11036349"/>
            <a:ext cx="1834312" cy="1119192"/>
          </a:xfrm>
          <a:prstGeom prst="rect">
            <a:avLst/>
          </a:prstGeom>
          <a:ln w="12700">
            <a:miter lim="400000"/>
          </a:ln>
        </p:spPr>
      </p:pic>
      <p:sp>
        <p:nvSpPr>
          <p:cNvPr id="1160" name="…"/>
          <p:cNvSpPr txBox="1"/>
          <p:nvPr/>
        </p:nvSpPr>
        <p:spPr>
          <a:xfrm>
            <a:off x="13150133" y="11017539"/>
            <a:ext cx="89337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
        <p:nvSpPr>
          <p:cNvPr id="1161" name="Text"/>
          <p:cNvSpPr txBox="1"/>
          <p:nvPr/>
        </p:nvSpPr>
        <p:spPr>
          <a:xfrm>
            <a:off x="8174152" y="6417236"/>
            <a:ext cx="983601"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1</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2" name="Text"/>
          <p:cNvSpPr txBox="1"/>
          <p:nvPr/>
        </p:nvSpPr>
        <p:spPr>
          <a:xfrm>
            <a:off x="9295048" y="6417236"/>
            <a:ext cx="985870" cy="9970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2</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3" name="Text"/>
          <p:cNvSpPr txBox="1"/>
          <p:nvPr/>
        </p:nvSpPr>
        <p:spPr>
          <a:xfrm>
            <a:off x="10437803" y="6416793"/>
            <a:ext cx="983601" cy="10043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3</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4" name="Text"/>
          <p:cNvSpPr txBox="1"/>
          <p:nvPr/>
        </p:nvSpPr>
        <p:spPr>
          <a:xfrm>
            <a:off x="11545533" y="6381056"/>
            <a:ext cx="983600" cy="9970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4</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5" name="Text"/>
          <p:cNvSpPr txBox="1"/>
          <p:nvPr/>
        </p:nvSpPr>
        <p:spPr>
          <a:xfrm>
            <a:off x="16050846" y="6377657"/>
            <a:ext cx="927453" cy="10038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d</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6" name="… …"/>
          <p:cNvSpPr txBox="1"/>
          <p:nvPr/>
        </p:nvSpPr>
        <p:spPr>
          <a:xfrm>
            <a:off x="12874670" y="6460356"/>
            <a:ext cx="150297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
        <p:nvSpPr>
          <p:cNvPr id="1167" name="Text"/>
          <p:cNvSpPr txBox="1"/>
          <p:nvPr/>
        </p:nvSpPr>
        <p:spPr>
          <a:xfrm>
            <a:off x="14660286" y="6375590"/>
            <a:ext cx="1603139" cy="10038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left"/>
                </m:oMathParaPr>
                <m:oMath>
                  <m:sSub>
                    <m:e>
                      <m: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d</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1</m:t>
                      </m:r>
                    </m:sub>
                  </m:sSub>
                  <m:r>
                    <a:rPr xmlns:a="http://schemas.openxmlformats.org/drawingml/2006/main" sz="5750" i="1">
                      <a:solidFill>
                        <a:srgbClr val="000000"/>
                      </a:solidFill>
                      <a:latin typeface="Cambria Math" panose="02040503050406030204" pitchFamily="18" charset="0"/>
                    </a:rPr>
                    <m:t>,</m:t>
                  </m:r>
                </m:oMath>
              </m:oMathPara>
            </a14:m>
          </a:p>
        </p:txBody>
      </p:sp>
      <p:sp>
        <p:nvSpPr>
          <p:cNvPr id="1168" name="only depends on  , regardless of   or  ."/>
          <p:cNvSpPr txBox="1"/>
          <p:nvPr/>
        </p:nvSpPr>
        <p:spPr>
          <a:xfrm>
            <a:off x="15974671" y="9595751"/>
            <a:ext cx="5330334" cy="3573291"/>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pPr>
            <a14:m>
              <m:oMathPara>
                <m:oMathParaPr>
                  <m:jc m:val="left"/>
                </m:oMathParaPr>
                <m:oMath>
                  <m:sSub>
                    <m:e>
                      <m:r>
                        <a:rPr xmlns:a="http://schemas.openxmlformats.org/drawingml/2006/main" sz="5650" i="1">
                          <a:solidFill>
                            <a:srgbClr val="000000"/>
                          </a:solidFill>
                          <a:latin typeface="Cambria Math" panose="02040503050406030204" pitchFamily="18" charset="0"/>
                        </a:rPr>
                        <m:t>l</m:t>
                      </m:r>
                    </m:e>
                    <m:sub>
                      <m:r>
                        <a:rPr xmlns:a="http://schemas.openxmlformats.org/drawingml/2006/main" sz="5650" i="1">
                          <a:solidFill>
                            <a:srgbClr val="000000"/>
                          </a:solidFill>
                          <a:latin typeface="Cambria Math" panose="02040503050406030204" pitchFamily="18" charset="0"/>
                        </a:rPr>
                        <m:t>i</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j</m:t>
                      </m:r>
                    </m:sub>
                  </m:sSub>
                  <m:r>
                    <a:rPr xmlns:a="http://schemas.openxmlformats.org/drawingml/2006/main" sz="5650" i="1">
                      <a:solidFill>
                        <a:srgbClr val="000000"/>
                      </a:solidFill>
                      <a:latin typeface="Cambria Math" panose="02040503050406030204" pitchFamily="18" charset="0"/>
                    </a:rPr>
                    <m:t>=</m:t>
                  </m:r>
                  <m:r>
                    <m:rPr>
                      <m:nor/>
                    </m:rPr>
                    <a:rPr xmlns:a="http://schemas.openxmlformats.org/drawingml/2006/main" sz="5650" i="1">
                      <a:solidFill>
                        <a:srgbClr val="000000"/>
                      </a:solidFill>
                      <a:latin typeface="Cambria Math" panose="02040503050406030204" pitchFamily="18" charset="0"/>
                    </a:rPr>
                    <m:t>rot</m:t>
                  </m:r>
                  <m:r>
                    <a:rPr xmlns:a="http://schemas.openxmlformats.org/drawingml/2006/main" sz="5650" i="1">
                      <a:solidFill>
                        <a:srgbClr val="000000"/>
                      </a:solidFill>
                      <a:latin typeface="Cambria Math" panose="02040503050406030204" pitchFamily="18" charset="0"/>
                    </a:rPr>
                    <m:t>(</m:t>
                  </m:r>
                  <m:sSub>
                    <m:e>
                      <m:r>
                        <m:rPr>
                          <m:sty m:val="bi"/>
                        </m:rPr>
                        <a:rPr xmlns:a="http://schemas.openxmlformats.org/drawingml/2006/main" sz="5650" i="1">
                          <a:solidFill>
                            <a:srgbClr val="000000"/>
                          </a:solidFill>
                          <a:latin typeface="Cambria Math" panose="02040503050406030204" pitchFamily="18" charset="0"/>
                        </a:rPr>
                        <m:t>q</m:t>
                      </m:r>
                    </m:e>
                    <m:sub>
                      <m:r>
                        <a:rPr xmlns:a="http://schemas.openxmlformats.org/drawingml/2006/main" sz="5650" i="1">
                          <a:solidFill>
                            <a:srgbClr val="000000"/>
                          </a:solidFill>
                          <a:latin typeface="Cambria Math" panose="02040503050406030204" pitchFamily="18" charset="0"/>
                        </a:rPr>
                        <m:t>i</m:t>
                      </m:r>
                    </m:sub>
                  </m:sSub>
                  <m:sSup>
                    <m:e>
                      <m:r>
                        <a:rPr xmlns:a="http://schemas.openxmlformats.org/drawingml/2006/main" sz="5650" i="1">
                          <a:solidFill>
                            <a:srgbClr val="000000"/>
                          </a:solidFill>
                          <a:latin typeface="Cambria Math" panose="02040503050406030204" pitchFamily="18" charset="0"/>
                        </a:rPr>
                        <m:t>)</m:t>
                      </m:r>
                    </m:e>
                    <m:sup>
                      <m:r>
                        <a:rPr xmlns:a="http://schemas.openxmlformats.org/drawingml/2006/main" sz="5650" i="1">
                          <a:solidFill>
                            <a:srgbClr val="000000"/>
                          </a:solidFill>
                          <a:latin typeface="Cambria Math" panose="02040503050406030204" pitchFamily="18" charset="0"/>
                        </a:rPr>
                        <m:t>⊤</m:t>
                      </m:r>
                    </m:sup>
                  </m:sSup>
                  <m:r>
                    <m:rPr>
                      <m:nor/>
                    </m:rPr>
                    <a:rPr xmlns:a="http://schemas.openxmlformats.org/drawingml/2006/main" sz="5650" i="1">
                      <a:solidFill>
                        <a:srgbClr val="000000"/>
                      </a:solidFill>
                      <a:latin typeface="Cambria Math" panose="02040503050406030204" pitchFamily="18" charset="0"/>
                    </a:rPr>
                    <m:t>rot</m:t>
                  </m:r>
                  <m:r>
                    <a:rPr xmlns:a="http://schemas.openxmlformats.org/drawingml/2006/main" sz="5650" i="1">
                      <a:solidFill>
                        <a:srgbClr val="000000"/>
                      </a:solidFill>
                      <a:latin typeface="Cambria Math" panose="02040503050406030204" pitchFamily="18" charset="0"/>
                    </a:rPr>
                    <m:t>(</m:t>
                  </m:r>
                  <m:sSub>
                    <m:e>
                      <m:r>
                        <m:rPr>
                          <m:sty m:val="bi"/>
                        </m:rPr>
                        <a:rPr xmlns:a="http://schemas.openxmlformats.org/drawingml/2006/main" sz="5650" i="1">
                          <a:solidFill>
                            <a:srgbClr val="000000"/>
                          </a:solidFill>
                          <a:latin typeface="Cambria Math" panose="02040503050406030204" pitchFamily="18" charset="0"/>
                        </a:rPr>
                        <m:t>k</m:t>
                      </m:r>
                    </m:e>
                    <m:sub>
                      <m:r>
                        <a:rPr xmlns:a="http://schemas.openxmlformats.org/drawingml/2006/main" sz="5650" i="1">
                          <a:solidFill>
                            <a:srgbClr val="000000"/>
                          </a:solidFill>
                          <a:latin typeface="Cambria Math" panose="02040503050406030204" pitchFamily="18" charset="0"/>
                        </a:rPr>
                        <m:t>j</m:t>
                      </m:r>
                    </m:sub>
                  </m:sSub>
                  <m:r>
                    <a:rPr xmlns:a="http://schemas.openxmlformats.org/drawingml/2006/main" sz="5650" i="1">
                      <a:solidFill>
                        <a:srgbClr val="000000"/>
                      </a:solidFill>
                      <a:latin typeface="Cambria Math" panose="02040503050406030204" pitchFamily="18" charset="0"/>
                    </a:rPr>
                    <m:t>)</m:t>
                  </m:r>
                </m:oMath>
              </m:oMathPara>
            </a14:m>
          </a:p>
          <a:p>
            <a:pPr>
              <a:lnSpc>
                <a:spcPct val="100000"/>
              </a:lnSpc>
              <a:spcBef>
                <a:spcPts val="0"/>
              </a:spcBef>
            </a:pPr>
            <a:r>
              <a:t>only depends on </a:t>
            </a:r>
            <a14:m>
              <m:oMath>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j</m:t>
                </m:r>
              </m:oMath>
            </a14:m>
            <a:r>
              <a:t>, regardless of </a:t>
            </a:r>
            <a14:m>
              <m:oMath>
                <m:r>
                  <a:rPr xmlns:a="http://schemas.openxmlformats.org/drawingml/2006/main" sz="5750" i="1">
                    <a:solidFill>
                      <a:srgbClr val="000000"/>
                    </a:solidFill>
                    <a:latin typeface="Cambria Math" panose="02040503050406030204" pitchFamily="18" charset="0"/>
                  </a:rPr>
                  <m:t>i</m:t>
                </m:r>
              </m:oMath>
            </a14:m>
            <a:r>
              <a:t> or </a:t>
            </a:r>
            <a14:m>
              <m:oMath>
                <m:r>
                  <a:rPr xmlns:a="http://schemas.openxmlformats.org/drawingml/2006/main" sz="5750" i="1">
                    <a:solidFill>
                      <a:srgbClr val="000000"/>
                    </a:solidFill>
                    <a:latin typeface="Cambria Math" panose="02040503050406030204" pitchFamily="18" charset="0"/>
                  </a:rPr>
                  <m:t>j</m:t>
                </m:r>
              </m:oMath>
            </a14:m>
            <a:r>
              <a:t>.</a:t>
            </a:r>
          </a:p>
        </p:txBody>
      </p:sp>
      <p:sp>
        <p:nvSpPr>
          <p:cNvPr id="1169" name="Arrow"/>
          <p:cNvSpPr/>
          <p:nvPr/>
        </p:nvSpPr>
        <p:spPr>
          <a:xfrm rot="5400000">
            <a:off x="8374348" y="8933723"/>
            <a:ext cx="1119003" cy="924768"/>
          </a:xfrm>
          <a:prstGeom prst="rightArrow">
            <a:avLst>
              <a:gd name="adj1" fmla="val 45415"/>
              <a:gd name="adj2" fmla="val 62455"/>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70"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8"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2" name="vanilla.pdf" descr="vanilla.pdf"/>
          <p:cNvPicPr>
            <a:picLocks noChangeAspect="1"/>
          </p:cNvPicPr>
          <p:nvPr/>
        </p:nvPicPr>
        <p:blipFill>
          <a:blip r:embed="rId2">
            <a:extLst/>
          </a:blip>
          <a:stretch>
            <a:fillRect/>
          </a:stretch>
        </p:blipFill>
        <p:spPr>
          <a:xfrm>
            <a:off x="3865959" y="6316497"/>
            <a:ext cx="16652082" cy="6172201"/>
          </a:xfrm>
          <a:prstGeom prst="rect">
            <a:avLst/>
          </a:prstGeom>
          <a:ln w="12700">
            <a:miter lim="400000"/>
          </a:ln>
        </p:spPr>
      </p:pic>
      <p:sp>
        <p:nvSpPr>
          <p:cNvPr id="1173" name="length"/>
          <p:cNvSpPr txBox="1"/>
          <p:nvPr/>
        </p:nvSpPr>
        <p:spPr>
          <a:xfrm>
            <a:off x="18586195" y="12389251"/>
            <a:ext cx="1740100" cy="774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length</a:t>
            </a:r>
          </a:p>
        </p:txBody>
      </p:sp>
      <p:sp>
        <p:nvSpPr>
          <p:cNvPr id="1174" name="Negative Log-Likelihood (NLL, also = (perplexity))"/>
          <p:cNvSpPr txBox="1"/>
          <p:nvPr/>
        </p:nvSpPr>
        <p:spPr>
          <a:xfrm>
            <a:off x="4704396" y="5497127"/>
            <a:ext cx="14330302" cy="8216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Times New Roman"/>
                <a:ea typeface="Times New Roman"/>
                <a:cs typeface="Times New Roman"/>
                <a:sym typeface="Times New Roman"/>
              </a:defRPr>
            </a:pPr>
            <a:r>
              <a:t>Negative Log-Likelihood (NLL</a:t>
            </a:r>
            <a:r>
              <a:rPr b="0"/>
              <a:t>, also =</a:t>
            </a:r>
            <a14:m>
              <m:oMath>
                <m:r>
                  <m:rPr>
                    <m:sty m:val="p"/>
                  </m:rPr>
                  <a:rPr xmlns:a="http://schemas.openxmlformats.org/drawingml/2006/main" sz="5000" i="1">
                    <a:solidFill>
                      <a:srgbClr val="000000"/>
                    </a:solidFill>
                    <a:latin typeface="Cambria Math" panose="02040503050406030204" pitchFamily="18" charset="0"/>
                  </a:rPr>
                  <m:t>log</m:t>
                </m:r>
              </m:oMath>
            </a14:m>
            <a:r>
              <a:rPr b="0"/>
              <a:t>(perplexity)</a:t>
            </a:r>
            <a:r>
              <a:t>) </a:t>
            </a:r>
            <a14:m>
              <m:oMath>
                <m:r>
                  <a:rPr xmlns:a="http://schemas.openxmlformats.org/drawingml/2006/main" sz="5000" i="1">
                    <a:solidFill>
                      <a:srgbClr val="000000"/>
                    </a:solidFill>
                    <a:latin typeface="Cambria Math" panose="02040503050406030204" pitchFamily="18" charset="0"/>
                  </a:rPr>
                  <m:t>↓</m:t>
                </m:r>
              </m:oMath>
            </a14:m>
          </a:p>
        </p:txBody>
      </p:sp>
      <p:sp>
        <p:nvSpPr>
          <p:cNvPr id="1175" name="Relative Positional Encoding: ❓"/>
          <p:cNvSpPr txBox="1"/>
          <p:nvPr>
            <p:ph type="title"/>
          </p:nvPr>
        </p:nvSpPr>
        <p:spPr>
          <a:prstGeom prst="rect">
            <a:avLst/>
          </a:prstGeom>
        </p:spPr>
        <p:txBody>
          <a:bodyPr/>
          <a:lstStyle>
            <a:lvl1pPr defTabSz="2292038">
              <a:defRPr spc="-159" sz="7990"/>
            </a:lvl1pPr>
          </a:lstStyle>
          <a:p>
            <a:pPr/>
            <a:r>
              <a:t>Relative Positional Encoding: ❓</a:t>
            </a:r>
          </a:p>
        </p:txBody>
      </p:sp>
      <p:sp>
        <p:nvSpPr>
          <p:cNvPr id="1176" name="However, current LLMs still struggle on unseen lengths."/>
          <p:cNvSpPr txBox="1"/>
          <p:nvPr/>
        </p:nvSpPr>
        <p:spPr>
          <a:xfrm>
            <a:off x="4516004" y="3054211"/>
            <a:ext cx="15351992" cy="1700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600"/>
            </a:lvl1pPr>
          </a:lstStyle>
          <a:p>
            <a:pPr/>
            <a:r>
              <a:t>However, current LLMs still struggle on unseen lengths.</a:t>
            </a:r>
          </a:p>
        </p:txBody>
      </p:sp>
      <p:sp>
        <p:nvSpPr>
          <p:cNvPr id="1177" name="Rectangle"/>
          <p:cNvSpPr/>
          <p:nvPr/>
        </p:nvSpPr>
        <p:spPr>
          <a:xfrm>
            <a:off x="4699628" y="10918462"/>
            <a:ext cx="15488766" cy="1256864"/>
          </a:xfrm>
          <a:prstGeom prst="rect">
            <a:avLst/>
          </a:prstGeom>
          <a:solidFill>
            <a:schemeClr val="accent1">
              <a:lumOff val="16847"/>
              <a:alpha val="188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78" name="Low perplexity, good fluency"/>
          <p:cNvSpPr txBox="1"/>
          <p:nvPr/>
        </p:nvSpPr>
        <p:spPr>
          <a:xfrm>
            <a:off x="8678614" y="11142677"/>
            <a:ext cx="7926325"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Low perplexity, good fluency</a:t>
            </a:r>
          </a:p>
        </p:txBody>
      </p:sp>
      <p:sp>
        <p:nvSpPr>
          <p:cNvPr id="1179" name="Rectangle"/>
          <p:cNvSpPr/>
          <p:nvPr/>
        </p:nvSpPr>
        <p:spPr>
          <a:xfrm>
            <a:off x="4699628" y="6429093"/>
            <a:ext cx="15488766" cy="4492760"/>
          </a:xfrm>
          <a:prstGeom prst="rect">
            <a:avLst/>
          </a:prstGeom>
          <a:solidFill>
            <a:schemeClr val="accent5">
              <a:hueOff val="-82419"/>
              <a:satOff val="-9513"/>
              <a:lumOff val="-16343"/>
              <a:alpha val="9589"/>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80" name="High perplexity, bad fluency"/>
          <p:cNvSpPr txBox="1"/>
          <p:nvPr/>
        </p:nvSpPr>
        <p:spPr>
          <a:xfrm>
            <a:off x="8678614" y="9178146"/>
            <a:ext cx="767882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High perplexity, bad fluency</a:t>
            </a:r>
          </a:p>
        </p:txBody>
      </p:sp>
      <p:sp>
        <p:nvSpPr>
          <p:cNvPr id="1181"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pectrum of Sciences of LMs"/>
          <p:cNvSpPr txBox="1"/>
          <p:nvPr>
            <p:ph type="title"/>
          </p:nvPr>
        </p:nvSpPr>
        <p:spPr>
          <a:prstGeom prst="rect">
            <a:avLst/>
          </a:prstGeom>
        </p:spPr>
        <p:txBody>
          <a:bodyPr/>
          <a:lstStyle/>
          <a:p>
            <a:pPr/>
            <a:r>
              <a:t>Spectrum of Sciences of LMs</a:t>
            </a:r>
          </a:p>
        </p:txBody>
      </p:sp>
      <p:sp>
        <p:nvSpPr>
          <p:cNvPr id="220" name="Shape"/>
          <p:cNvSpPr/>
          <p:nvPr/>
        </p:nvSpPr>
        <p:spPr>
          <a:xfrm>
            <a:off x="5264705" y="8646328"/>
            <a:ext cx="3108026" cy="4644470"/>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7651" y="0"/>
                </a:moveTo>
                <a:cubicBezTo>
                  <a:pt x="7487" y="0"/>
                  <a:pt x="7338" y="45"/>
                  <a:pt x="7230" y="117"/>
                </a:cubicBezTo>
                <a:cubicBezTo>
                  <a:pt x="7123" y="189"/>
                  <a:pt x="7056" y="288"/>
                  <a:pt x="7056" y="398"/>
                </a:cubicBezTo>
                <a:lnTo>
                  <a:pt x="7056" y="1269"/>
                </a:lnTo>
                <a:cubicBezTo>
                  <a:pt x="7056" y="1315"/>
                  <a:pt x="7029" y="1356"/>
                  <a:pt x="6984" y="1386"/>
                </a:cubicBezTo>
                <a:cubicBezTo>
                  <a:pt x="6939" y="1416"/>
                  <a:pt x="6877" y="1434"/>
                  <a:pt x="6809" y="1434"/>
                </a:cubicBezTo>
                <a:lnTo>
                  <a:pt x="6456" y="1434"/>
                </a:lnTo>
                <a:cubicBezTo>
                  <a:pt x="6388" y="1434"/>
                  <a:pt x="6327" y="1453"/>
                  <a:pt x="6282" y="1483"/>
                </a:cubicBezTo>
                <a:cubicBezTo>
                  <a:pt x="6237" y="1513"/>
                  <a:pt x="6209" y="1554"/>
                  <a:pt x="6209" y="1600"/>
                </a:cubicBezTo>
                <a:lnTo>
                  <a:pt x="6209" y="2450"/>
                </a:lnTo>
                <a:cubicBezTo>
                  <a:pt x="6209" y="2496"/>
                  <a:pt x="6237" y="2537"/>
                  <a:pt x="6282" y="2566"/>
                </a:cubicBezTo>
                <a:cubicBezTo>
                  <a:pt x="6327" y="2596"/>
                  <a:pt x="6388" y="2614"/>
                  <a:pt x="6456" y="2614"/>
                </a:cubicBezTo>
                <a:lnTo>
                  <a:pt x="6809" y="2614"/>
                </a:lnTo>
                <a:cubicBezTo>
                  <a:pt x="6877" y="2614"/>
                  <a:pt x="6939" y="2632"/>
                  <a:pt x="6984" y="2662"/>
                </a:cubicBezTo>
                <a:cubicBezTo>
                  <a:pt x="7029" y="2692"/>
                  <a:pt x="7056" y="2734"/>
                  <a:pt x="7056" y="2779"/>
                </a:cubicBezTo>
                <a:lnTo>
                  <a:pt x="7056" y="4048"/>
                </a:lnTo>
                <a:lnTo>
                  <a:pt x="4717" y="4048"/>
                </a:lnTo>
                <a:cubicBezTo>
                  <a:pt x="4550" y="4048"/>
                  <a:pt x="4398" y="4094"/>
                  <a:pt x="4288" y="4167"/>
                </a:cubicBezTo>
                <a:cubicBezTo>
                  <a:pt x="4178" y="4241"/>
                  <a:pt x="4110" y="4343"/>
                  <a:pt x="4110" y="4455"/>
                </a:cubicBezTo>
                <a:lnTo>
                  <a:pt x="4110" y="5592"/>
                </a:lnTo>
                <a:lnTo>
                  <a:pt x="3477" y="5592"/>
                </a:lnTo>
                <a:lnTo>
                  <a:pt x="3477" y="5198"/>
                </a:lnTo>
                <a:cubicBezTo>
                  <a:pt x="3477" y="5102"/>
                  <a:pt x="3419" y="5015"/>
                  <a:pt x="3325" y="4952"/>
                </a:cubicBezTo>
                <a:cubicBezTo>
                  <a:pt x="3231" y="4889"/>
                  <a:pt x="3101" y="4850"/>
                  <a:pt x="2958" y="4850"/>
                </a:cubicBezTo>
                <a:lnTo>
                  <a:pt x="577" y="4850"/>
                </a:lnTo>
                <a:cubicBezTo>
                  <a:pt x="433" y="4850"/>
                  <a:pt x="304" y="4889"/>
                  <a:pt x="210" y="4952"/>
                </a:cubicBezTo>
                <a:cubicBezTo>
                  <a:pt x="116" y="5015"/>
                  <a:pt x="57" y="5102"/>
                  <a:pt x="57" y="5198"/>
                </a:cubicBezTo>
                <a:lnTo>
                  <a:pt x="57" y="9364"/>
                </a:lnTo>
                <a:cubicBezTo>
                  <a:pt x="57" y="9447"/>
                  <a:pt x="101" y="9523"/>
                  <a:pt x="174" y="9583"/>
                </a:cubicBezTo>
                <a:cubicBezTo>
                  <a:pt x="247" y="9643"/>
                  <a:pt x="350" y="9686"/>
                  <a:pt x="466" y="9703"/>
                </a:cubicBezTo>
                <a:lnTo>
                  <a:pt x="466" y="10395"/>
                </a:lnTo>
                <a:cubicBezTo>
                  <a:pt x="350" y="10412"/>
                  <a:pt x="247" y="10456"/>
                  <a:pt x="174" y="10515"/>
                </a:cubicBezTo>
                <a:cubicBezTo>
                  <a:pt x="101" y="10575"/>
                  <a:pt x="57" y="10651"/>
                  <a:pt x="57" y="10734"/>
                </a:cubicBezTo>
                <a:lnTo>
                  <a:pt x="57" y="13326"/>
                </a:lnTo>
                <a:cubicBezTo>
                  <a:pt x="57" y="13422"/>
                  <a:pt x="116" y="13508"/>
                  <a:pt x="210" y="13571"/>
                </a:cubicBezTo>
                <a:cubicBezTo>
                  <a:pt x="304" y="13634"/>
                  <a:pt x="433" y="13672"/>
                  <a:pt x="577" y="13672"/>
                </a:cubicBezTo>
                <a:lnTo>
                  <a:pt x="773" y="13672"/>
                </a:lnTo>
                <a:lnTo>
                  <a:pt x="118" y="14205"/>
                </a:lnTo>
                <a:cubicBezTo>
                  <a:pt x="64" y="14249"/>
                  <a:pt x="28" y="14301"/>
                  <a:pt x="11" y="14355"/>
                </a:cubicBezTo>
                <a:cubicBezTo>
                  <a:pt x="-6" y="14409"/>
                  <a:pt x="-4" y="14466"/>
                  <a:pt x="20" y="14521"/>
                </a:cubicBezTo>
                <a:lnTo>
                  <a:pt x="481" y="15614"/>
                </a:lnTo>
                <a:cubicBezTo>
                  <a:pt x="494" y="15645"/>
                  <a:pt x="522" y="15671"/>
                  <a:pt x="558" y="15690"/>
                </a:cubicBezTo>
                <a:cubicBezTo>
                  <a:pt x="594" y="15708"/>
                  <a:pt x="640" y="15719"/>
                  <a:pt x="687" y="15719"/>
                </a:cubicBezTo>
                <a:lnTo>
                  <a:pt x="1023" y="15719"/>
                </a:lnTo>
                <a:cubicBezTo>
                  <a:pt x="1082" y="15719"/>
                  <a:pt x="1135" y="15703"/>
                  <a:pt x="1174" y="15677"/>
                </a:cubicBezTo>
                <a:cubicBezTo>
                  <a:pt x="1213" y="15651"/>
                  <a:pt x="1237" y="15615"/>
                  <a:pt x="1237" y="15576"/>
                </a:cubicBezTo>
                <a:lnTo>
                  <a:pt x="1237" y="14788"/>
                </a:lnTo>
                <a:cubicBezTo>
                  <a:pt x="1237" y="14591"/>
                  <a:pt x="1475" y="14431"/>
                  <a:pt x="1769" y="14432"/>
                </a:cubicBezTo>
                <a:cubicBezTo>
                  <a:pt x="2062" y="14432"/>
                  <a:pt x="2298" y="14591"/>
                  <a:pt x="2298" y="14788"/>
                </a:cubicBezTo>
                <a:lnTo>
                  <a:pt x="2298" y="15576"/>
                </a:lnTo>
                <a:cubicBezTo>
                  <a:pt x="2298" y="15615"/>
                  <a:pt x="2322" y="15651"/>
                  <a:pt x="2361" y="15677"/>
                </a:cubicBezTo>
                <a:cubicBezTo>
                  <a:pt x="2400" y="15703"/>
                  <a:pt x="2453" y="15719"/>
                  <a:pt x="2512" y="15719"/>
                </a:cubicBezTo>
                <a:lnTo>
                  <a:pt x="2847" y="15719"/>
                </a:lnTo>
                <a:cubicBezTo>
                  <a:pt x="2895" y="15719"/>
                  <a:pt x="2940" y="15708"/>
                  <a:pt x="2977" y="15690"/>
                </a:cubicBezTo>
                <a:cubicBezTo>
                  <a:pt x="3013" y="15671"/>
                  <a:pt x="3041" y="15645"/>
                  <a:pt x="3054" y="15614"/>
                </a:cubicBezTo>
                <a:lnTo>
                  <a:pt x="3515" y="14521"/>
                </a:lnTo>
                <a:cubicBezTo>
                  <a:pt x="3538" y="14466"/>
                  <a:pt x="3541" y="14409"/>
                  <a:pt x="3524" y="14355"/>
                </a:cubicBezTo>
                <a:cubicBezTo>
                  <a:pt x="3507" y="14301"/>
                  <a:pt x="3471" y="14249"/>
                  <a:pt x="3417" y="14205"/>
                </a:cubicBezTo>
                <a:lnTo>
                  <a:pt x="2762" y="13672"/>
                </a:lnTo>
                <a:lnTo>
                  <a:pt x="2958" y="13672"/>
                </a:lnTo>
                <a:cubicBezTo>
                  <a:pt x="3101" y="13672"/>
                  <a:pt x="3231" y="13634"/>
                  <a:pt x="3325" y="13571"/>
                </a:cubicBezTo>
                <a:cubicBezTo>
                  <a:pt x="3419" y="13508"/>
                  <a:pt x="3477" y="13422"/>
                  <a:pt x="3477" y="13326"/>
                </a:cubicBezTo>
                <a:lnTo>
                  <a:pt x="3477" y="10734"/>
                </a:lnTo>
                <a:cubicBezTo>
                  <a:pt x="3477" y="10651"/>
                  <a:pt x="3434" y="10575"/>
                  <a:pt x="3362" y="10515"/>
                </a:cubicBezTo>
                <a:cubicBezTo>
                  <a:pt x="3289" y="10456"/>
                  <a:pt x="3188" y="10412"/>
                  <a:pt x="3072" y="10395"/>
                </a:cubicBezTo>
                <a:lnTo>
                  <a:pt x="3072" y="9703"/>
                </a:lnTo>
                <a:cubicBezTo>
                  <a:pt x="3188" y="9686"/>
                  <a:pt x="3289" y="9643"/>
                  <a:pt x="3362" y="9583"/>
                </a:cubicBezTo>
                <a:cubicBezTo>
                  <a:pt x="3434" y="9523"/>
                  <a:pt x="3477" y="9447"/>
                  <a:pt x="3477" y="9364"/>
                </a:cubicBezTo>
                <a:lnTo>
                  <a:pt x="3477" y="7843"/>
                </a:lnTo>
                <a:lnTo>
                  <a:pt x="4110" y="7843"/>
                </a:lnTo>
                <a:lnTo>
                  <a:pt x="4110" y="13265"/>
                </a:lnTo>
                <a:cubicBezTo>
                  <a:pt x="4110" y="13378"/>
                  <a:pt x="4178" y="13480"/>
                  <a:pt x="4288" y="13553"/>
                </a:cubicBezTo>
                <a:cubicBezTo>
                  <a:pt x="4398" y="13627"/>
                  <a:pt x="4550" y="13672"/>
                  <a:pt x="4717" y="13672"/>
                </a:cubicBezTo>
                <a:lnTo>
                  <a:pt x="5378" y="13672"/>
                </a:lnTo>
                <a:lnTo>
                  <a:pt x="5378" y="19636"/>
                </a:lnTo>
                <a:cubicBezTo>
                  <a:pt x="5378" y="19700"/>
                  <a:pt x="5361" y="19763"/>
                  <a:pt x="5331" y="19824"/>
                </a:cubicBezTo>
                <a:cubicBezTo>
                  <a:pt x="5300" y="19884"/>
                  <a:pt x="5254" y="19941"/>
                  <a:pt x="5196" y="19992"/>
                </a:cubicBezTo>
                <a:lnTo>
                  <a:pt x="4334" y="20751"/>
                </a:lnTo>
                <a:cubicBezTo>
                  <a:pt x="4276" y="20802"/>
                  <a:pt x="4231" y="20859"/>
                  <a:pt x="4200" y="20919"/>
                </a:cubicBezTo>
                <a:cubicBezTo>
                  <a:pt x="4169" y="20980"/>
                  <a:pt x="4153" y="21043"/>
                  <a:pt x="4153" y="21107"/>
                </a:cubicBezTo>
                <a:lnTo>
                  <a:pt x="4153" y="21327"/>
                </a:lnTo>
                <a:cubicBezTo>
                  <a:pt x="4153" y="21402"/>
                  <a:pt x="4199" y="21470"/>
                  <a:pt x="4273" y="21520"/>
                </a:cubicBezTo>
                <a:cubicBezTo>
                  <a:pt x="4347" y="21569"/>
                  <a:pt x="4449" y="21600"/>
                  <a:pt x="4561" y="21600"/>
                </a:cubicBezTo>
                <a:lnTo>
                  <a:pt x="9057" y="21600"/>
                </a:lnTo>
                <a:cubicBezTo>
                  <a:pt x="9170" y="21600"/>
                  <a:pt x="9272" y="21569"/>
                  <a:pt x="9346" y="21520"/>
                </a:cubicBezTo>
                <a:cubicBezTo>
                  <a:pt x="9420" y="21470"/>
                  <a:pt x="9466" y="21402"/>
                  <a:pt x="9466" y="21327"/>
                </a:cubicBezTo>
                <a:lnTo>
                  <a:pt x="9466" y="13672"/>
                </a:lnTo>
                <a:lnTo>
                  <a:pt x="12122" y="13672"/>
                </a:lnTo>
                <a:lnTo>
                  <a:pt x="12122" y="21327"/>
                </a:lnTo>
                <a:cubicBezTo>
                  <a:pt x="12122" y="21402"/>
                  <a:pt x="12168" y="21470"/>
                  <a:pt x="12242" y="21520"/>
                </a:cubicBezTo>
                <a:cubicBezTo>
                  <a:pt x="12316" y="21569"/>
                  <a:pt x="12418" y="21600"/>
                  <a:pt x="12530" y="21600"/>
                </a:cubicBezTo>
                <a:lnTo>
                  <a:pt x="17027" y="21600"/>
                </a:lnTo>
                <a:cubicBezTo>
                  <a:pt x="17139" y="21600"/>
                  <a:pt x="17241" y="21569"/>
                  <a:pt x="17314" y="21520"/>
                </a:cubicBezTo>
                <a:cubicBezTo>
                  <a:pt x="17387" y="21470"/>
                  <a:pt x="17433" y="21402"/>
                  <a:pt x="17433" y="21327"/>
                </a:cubicBezTo>
                <a:lnTo>
                  <a:pt x="17433" y="21107"/>
                </a:lnTo>
                <a:cubicBezTo>
                  <a:pt x="17433" y="21043"/>
                  <a:pt x="17417" y="20980"/>
                  <a:pt x="17387" y="20919"/>
                </a:cubicBezTo>
                <a:cubicBezTo>
                  <a:pt x="17356" y="20859"/>
                  <a:pt x="17312" y="20802"/>
                  <a:pt x="17254" y="20751"/>
                </a:cubicBezTo>
                <a:lnTo>
                  <a:pt x="16389" y="19992"/>
                </a:lnTo>
                <a:cubicBezTo>
                  <a:pt x="16331" y="19941"/>
                  <a:pt x="16286" y="19884"/>
                  <a:pt x="16256" y="19824"/>
                </a:cubicBezTo>
                <a:cubicBezTo>
                  <a:pt x="16226" y="19763"/>
                  <a:pt x="16210" y="19700"/>
                  <a:pt x="16210" y="19636"/>
                </a:cubicBezTo>
                <a:lnTo>
                  <a:pt x="16210" y="13672"/>
                </a:lnTo>
                <a:lnTo>
                  <a:pt x="16870" y="13672"/>
                </a:lnTo>
                <a:cubicBezTo>
                  <a:pt x="17038" y="13672"/>
                  <a:pt x="17190" y="13627"/>
                  <a:pt x="17300" y="13553"/>
                </a:cubicBezTo>
                <a:cubicBezTo>
                  <a:pt x="17410" y="13480"/>
                  <a:pt x="17478" y="13378"/>
                  <a:pt x="17478" y="13265"/>
                </a:cubicBezTo>
                <a:lnTo>
                  <a:pt x="17478" y="7843"/>
                </a:lnTo>
                <a:lnTo>
                  <a:pt x="18110" y="7843"/>
                </a:lnTo>
                <a:lnTo>
                  <a:pt x="18110" y="9364"/>
                </a:lnTo>
                <a:cubicBezTo>
                  <a:pt x="18110" y="9447"/>
                  <a:pt x="18154" y="9523"/>
                  <a:pt x="18226" y="9583"/>
                </a:cubicBezTo>
                <a:cubicBezTo>
                  <a:pt x="18299" y="9643"/>
                  <a:pt x="18400" y="9686"/>
                  <a:pt x="18516" y="9703"/>
                </a:cubicBezTo>
                <a:lnTo>
                  <a:pt x="18516" y="10395"/>
                </a:lnTo>
                <a:cubicBezTo>
                  <a:pt x="18400" y="10412"/>
                  <a:pt x="18299" y="10456"/>
                  <a:pt x="18226" y="10515"/>
                </a:cubicBezTo>
                <a:cubicBezTo>
                  <a:pt x="18154" y="10575"/>
                  <a:pt x="18110" y="10651"/>
                  <a:pt x="18110" y="10734"/>
                </a:cubicBezTo>
                <a:lnTo>
                  <a:pt x="18110" y="13326"/>
                </a:lnTo>
                <a:cubicBezTo>
                  <a:pt x="18110" y="13422"/>
                  <a:pt x="18169" y="13508"/>
                  <a:pt x="18263" y="13571"/>
                </a:cubicBezTo>
                <a:cubicBezTo>
                  <a:pt x="18357" y="13634"/>
                  <a:pt x="18487" y="13672"/>
                  <a:pt x="18630" y="13672"/>
                </a:cubicBezTo>
                <a:lnTo>
                  <a:pt x="18826" y="13672"/>
                </a:lnTo>
                <a:lnTo>
                  <a:pt x="18171" y="14205"/>
                </a:lnTo>
                <a:cubicBezTo>
                  <a:pt x="18117" y="14249"/>
                  <a:pt x="18081" y="14301"/>
                  <a:pt x="18064" y="14355"/>
                </a:cubicBezTo>
                <a:cubicBezTo>
                  <a:pt x="18047" y="14409"/>
                  <a:pt x="18050" y="14466"/>
                  <a:pt x="18073" y="14521"/>
                </a:cubicBezTo>
                <a:lnTo>
                  <a:pt x="18534" y="15614"/>
                </a:lnTo>
                <a:cubicBezTo>
                  <a:pt x="18547" y="15645"/>
                  <a:pt x="18575" y="15671"/>
                  <a:pt x="18611" y="15690"/>
                </a:cubicBezTo>
                <a:cubicBezTo>
                  <a:pt x="18648" y="15708"/>
                  <a:pt x="18693" y="15719"/>
                  <a:pt x="18741" y="15719"/>
                </a:cubicBezTo>
                <a:lnTo>
                  <a:pt x="19076" y="15719"/>
                </a:lnTo>
                <a:cubicBezTo>
                  <a:pt x="19135" y="15719"/>
                  <a:pt x="19188" y="15703"/>
                  <a:pt x="19226" y="15677"/>
                </a:cubicBezTo>
                <a:cubicBezTo>
                  <a:pt x="19264" y="15651"/>
                  <a:pt x="19287" y="15615"/>
                  <a:pt x="19287" y="15576"/>
                </a:cubicBezTo>
                <a:lnTo>
                  <a:pt x="19287" y="14788"/>
                </a:lnTo>
                <a:cubicBezTo>
                  <a:pt x="19287" y="14591"/>
                  <a:pt x="19526" y="14431"/>
                  <a:pt x="19819" y="14432"/>
                </a:cubicBezTo>
                <a:cubicBezTo>
                  <a:pt x="20113" y="14432"/>
                  <a:pt x="20351" y="14591"/>
                  <a:pt x="20351" y="14788"/>
                </a:cubicBezTo>
                <a:lnTo>
                  <a:pt x="20351" y="15576"/>
                </a:lnTo>
                <a:cubicBezTo>
                  <a:pt x="20351" y="15615"/>
                  <a:pt x="20375" y="15651"/>
                  <a:pt x="20414" y="15677"/>
                </a:cubicBezTo>
                <a:cubicBezTo>
                  <a:pt x="20453" y="15703"/>
                  <a:pt x="20506" y="15719"/>
                  <a:pt x="20565" y="15719"/>
                </a:cubicBezTo>
                <a:lnTo>
                  <a:pt x="20900" y="15719"/>
                </a:lnTo>
                <a:cubicBezTo>
                  <a:pt x="20948" y="15719"/>
                  <a:pt x="20993" y="15708"/>
                  <a:pt x="21029" y="15690"/>
                </a:cubicBezTo>
                <a:cubicBezTo>
                  <a:pt x="21064" y="15671"/>
                  <a:pt x="21092" y="15645"/>
                  <a:pt x="21105" y="15614"/>
                </a:cubicBezTo>
                <a:lnTo>
                  <a:pt x="21568" y="14521"/>
                </a:lnTo>
                <a:cubicBezTo>
                  <a:pt x="21592" y="14466"/>
                  <a:pt x="21594" y="14409"/>
                  <a:pt x="21577" y="14355"/>
                </a:cubicBezTo>
                <a:cubicBezTo>
                  <a:pt x="21560" y="14301"/>
                  <a:pt x="21524" y="14249"/>
                  <a:pt x="21470" y="14205"/>
                </a:cubicBezTo>
                <a:lnTo>
                  <a:pt x="20815" y="13672"/>
                </a:lnTo>
                <a:lnTo>
                  <a:pt x="21011" y="13672"/>
                </a:lnTo>
                <a:cubicBezTo>
                  <a:pt x="21154" y="13672"/>
                  <a:pt x="21284" y="13634"/>
                  <a:pt x="21378" y="13571"/>
                </a:cubicBezTo>
                <a:cubicBezTo>
                  <a:pt x="21472" y="13508"/>
                  <a:pt x="21531" y="13422"/>
                  <a:pt x="21531" y="13326"/>
                </a:cubicBezTo>
                <a:lnTo>
                  <a:pt x="21531" y="10734"/>
                </a:lnTo>
                <a:cubicBezTo>
                  <a:pt x="21531" y="10651"/>
                  <a:pt x="21487" y="10575"/>
                  <a:pt x="21413" y="10515"/>
                </a:cubicBezTo>
                <a:cubicBezTo>
                  <a:pt x="21340" y="10456"/>
                  <a:pt x="21238" y="10412"/>
                  <a:pt x="21122" y="10395"/>
                </a:cubicBezTo>
                <a:lnTo>
                  <a:pt x="21122" y="9703"/>
                </a:lnTo>
                <a:cubicBezTo>
                  <a:pt x="21238" y="9686"/>
                  <a:pt x="21340" y="9643"/>
                  <a:pt x="21413" y="9583"/>
                </a:cubicBezTo>
                <a:cubicBezTo>
                  <a:pt x="21487" y="9523"/>
                  <a:pt x="21531" y="9447"/>
                  <a:pt x="21531" y="9364"/>
                </a:cubicBezTo>
                <a:lnTo>
                  <a:pt x="21531" y="5198"/>
                </a:lnTo>
                <a:cubicBezTo>
                  <a:pt x="21531" y="5102"/>
                  <a:pt x="21472" y="5015"/>
                  <a:pt x="21378" y="4952"/>
                </a:cubicBezTo>
                <a:cubicBezTo>
                  <a:pt x="21284" y="4889"/>
                  <a:pt x="21154" y="4850"/>
                  <a:pt x="21011" y="4850"/>
                </a:cubicBezTo>
                <a:lnTo>
                  <a:pt x="18630" y="4850"/>
                </a:lnTo>
                <a:cubicBezTo>
                  <a:pt x="18487" y="4850"/>
                  <a:pt x="18357" y="4889"/>
                  <a:pt x="18263" y="4952"/>
                </a:cubicBezTo>
                <a:cubicBezTo>
                  <a:pt x="18169" y="5015"/>
                  <a:pt x="18110" y="5102"/>
                  <a:pt x="18110" y="5198"/>
                </a:cubicBezTo>
                <a:lnTo>
                  <a:pt x="18110" y="5592"/>
                </a:lnTo>
                <a:lnTo>
                  <a:pt x="17478" y="5592"/>
                </a:lnTo>
                <a:lnTo>
                  <a:pt x="17478" y="4455"/>
                </a:lnTo>
                <a:cubicBezTo>
                  <a:pt x="17478" y="4343"/>
                  <a:pt x="17410" y="4241"/>
                  <a:pt x="17300" y="4167"/>
                </a:cubicBezTo>
                <a:cubicBezTo>
                  <a:pt x="17190" y="4094"/>
                  <a:pt x="17038" y="4048"/>
                  <a:pt x="16870" y="4048"/>
                </a:cubicBezTo>
                <a:lnTo>
                  <a:pt x="14532" y="4048"/>
                </a:lnTo>
                <a:lnTo>
                  <a:pt x="14532" y="2779"/>
                </a:lnTo>
                <a:cubicBezTo>
                  <a:pt x="14532" y="2734"/>
                  <a:pt x="14559" y="2692"/>
                  <a:pt x="14604" y="2662"/>
                </a:cubicBezTo>
                <a:cubicBezTo>
                  <a:pt x="14649" y="2632"/>
                  <a:pt x="14710" y="2614"/>
                  <a:pt x="14779" y="2614"/>
                </a:cubicBezTo>
                <a:lnTo>
                  <a:pt x="15131" y="2614"/>
                </a:lnTo>
                <a:cubicBezTo>
                  <a:pt x="15200" y="2614"/>
                  <a:pt x="15261" y="2596"/>
                  <a:pt x="15306" y="2566"/>
                </a:cubicBezTo>
                <a:cubicBezTo>
                  <a:pt x="15351" y="2537"/>
                  <a:pt x="15378" y="2496"/>
                  <a:pt x="15378" y="2450"/>
                </a:cubicBezTo>
                <a:lnTo>
                  <a:pt x="15378" y="1600"/>
                </a:lnTo>
                <a:cubicBezTo>
                  <a:pt x="15378" y="1554"/>
                  <a:pt x="15351" y="1513"/>
                  <a:pt x="15306" y="1483"/>
                </a:cubicBezTo>
                <a:cubicBezTo>
                  <a:pt x="15261" y="1453"/>
                  <a:pt x="15200" y="1434"/>
                  <a:pt x="15131" y="1434"/>
                </a:cubicBezTo>
                <a:lnTo>
                  <a:pt x="14779" y="1434"/>
                </a:lnTo>
                <a:cubicBezTo>
                  <a:pt x="14710" y="1434"/>
                  <a:pt x="14649" y="1416"/>
                  <a:pt x="14604" y="1386"/>
                </a:cubicBezTo>
                <a:cubicBezTo>
                  <a:pt x="14559" y="1356"/>
                  <a:pt x="14532" y="1315"/>
                  <a:pt x="14532" y="1269"/>
                </a:cubicBezTo>
                <a:lnTo>
                  <a:pt x="14532" y="398"/>
                </a:lnTo>
                <a:cubicBezTo>
                  <a:pt x="14532" y="288"/>
                  <a:pt x="14465" y="189"/>
                  <a:pt x="14358" y="117"/>
                </a:cubicBezTo>
                <a:cubicBezTo>
                  <a:pt x="14250" y="45"/>
                  <a:pt x="14101" y="0"/>
                  <a:pt x="13937" y="0"/>
                </a:cubicBezTo>
                <a:lnTo>
                  <a:pt x="7651" y="0"/>
                </a:lnTo>
                <a:close/>
                <a:moveTo>
                  <a:pt x="9246" y="1434"/>
                </a:moveTo>
                <a:cubicBezTo>
                  <a:pt x="9732" y="1434"/>
                  <a:pt x="10126" y="1700"/>
                  <a:pt x="10126" y="2025"/>
                </a:cubicBezTo>
                <a:cubicBezTo>
                  <a:pt x="10126" y="2350"/>
                  <a:pt x="9732" y="2614"/>
                  <a:pt x="9246" y="2614"/>
                </a:cubicBezTo>
                <a:cubicBezTo>
                  <a:pt x="8760" y="2614"/>
                  <a:pt x="8367" y="2350"/>
                  <a:pt x="8367" y="2025"/>
                </a:cubicBezTo>
                <a:cubicBezTo>
                  <a:pt x="8367" y="1700"/>
                  <a:pt x="8760" y="1434"/>
                  <a:pt x="9246" y="1434"/>
                </a:cubicBezTo>
                <a:close/>
                <a:moveTo>
                  <a:pt x="12341" y="1434"/>
                </a:moveTo>
                <a:cubicBezTo>
                  <a:pt x="12827" y="1434"/>
                  <a:pt x="13221" y="1700"/>
                  <a:pt x="13221" y="2025"/>
                </a:cubicBezTo>
                <a:cubicBezTo>
                  <a:pt x="13221" y="2350"/>
                  <a:pt x="12827" y="2614"/>
                  <a:pt x="12341" y="2614"/>
                </a:cubicBezTo>
                <a:cubicBezTo>
                  <a:pt x="11856" y="2614"/>
                  <a:pt x="11462" y="2350"/>
                  <a:pt x="11462" y="2025"/>
                </a:cubicBezTo>
                <a:cubicBezTo>
                  <a:pt x="11462" y="1700"/>
                  <a:pt x="11855" y="1434"/>
                  <a:pt x="12341" y="1434"/>
                </a:cubicBezTo>
                <a:close/>
                <a:moveTo>
                  <a:pt x="8107" y="5474"/>
                </a:moveTo>
                <a:lnTo>
                  <a:pt x="13481" y="5474"/>
                </a:lnTo>
                <a:lnTo>
                  <a:pt x="13481" y="7795"/>
                </a:lnTo>
                <a:lnTo>
                  <a:pt x="8107" y="7795"/>
                </a:lnTo>
                <a:lnTo>
                  <a:pt x="8107" y="5474"/>
                </a:lnTo>
                <a:close/>
                <a:moveTo>
                  <a:pt x="8705" y="8716"/>
                </a:moveTo>
                <a:cubicBezTo>
                  <a:pt x="9034" y="8716"/>
                  <a:pt x="9299" y="8895"/>
                  <a:pt x="9299" y="9116"/>
                </a:cubicBezTo>
                <a:cubicBezTo>
                  <a:pt x="9299" y="9336"/>
                  <a:pt x="9034" y="9514"/>
                  <a:pt x="8705" y="9514"/>
                </a:cubicBezTo>
                <a:cubicBezTo>
                  <a:pt x="8375" y="9514"/>
                  <a:pt x="8107" y="9336"/>
                  <a:pt x="8107" y="9116"/>
                </a:cubicBezTo>
                <a:cubicBezTo>
                  <a:pt x="8107" y="8895"/>
                  <a:pt x="8375" y="8716"/>
                  <a:pt x="8705" y="8716"/>
                </a:cubicBezTo>
                <a:close/>
                <a:moveTo>
                  <a:pt x="10794" y="8716"/>
                </a:moveTo>
                <a:cubicBezTo>
                  <a:pt x="11123" y="8716"/>
                  <a:pt x="11391" y="8895"/>
                  <a:pt x="11391" y="9116"/>
                </a:cubicBezTo>
                <a:cubicBezTo>
                  <a:pt x="11391" y="9336"/>
                  <a:pt x="11123" y="9514"/>
                  <a:pt x="10794" y="9514"/>
                </a:cubicBezTo>
                <a:cubicBezTo>
                  <a:pt x="10465" y="9514"/>
                  <a:pt x="10197" y="9336"/>
                  <a:pt x="10197" y="9116"/>
                </a:cubicBezTo>
                <a:cubicBezTo>
                  <a:pt x="10197" y="8895"/>
                  <a:pt x="10465" y="8716"/>
                  <a:pt x="10794" y="8716"/>
                </a:cubicBezTo>
                <a:close/>
                <a:moveTo>
                  <a:pt x="12883" y="8716"/>
                </a:moveTo>
                <a:cubicBezTo>
                  <a:pt x="13213" y="8716"/>
                  <a:pt x="13481" y="8895"/>
                  <a:pt x="13481" y="9116"/>
                </a:cubicBezTo>
                <a:cubicBezTo>
                  <a:pt x="13481" y="9336"/>
                  <a:pt x="13213" y="9514"/>
                  <a:pt x="12883" y="9514"/>
                </a:cubicBezTo>
                <a:cubicBezTo>
                  <a:pt x="12554" y="9514"/>
                  <a:pt x="12289" y="9336"/>
                  <a:pt x="12289" y="9116"/>
                </a:cubicBezTo>
                <a:cubicBezTo>
                  <a:pt x="12289" y="8895"/>
                  <a:pt x="12554" y="8716"/>
                  <a:pt x="12883" y="8716"/>
                </a:cubicBezTo>
                <a:close/>
                <a:moveTo>
                  <a:pt x="10794" y="10277"/>
                </a:moveTo>
                <a:cubicBezTo>
                  <a:pt x="11824" y="10277"/>
                  <a:pt x="12792" y="10545"/>
                  <a:pt x="13521" y="11033"/>
                </a:cubicBezTo>
                <a:lnTo>
                  <a:pt x="11941" y="12093"/>
                </a:lnTo>
                <a:cubicBezTo>
                  <a:pt x="11635" y="11888"/>
                  <a:pt x="11227" y="11774"/>
                  <a:pt x="10794" y="11774"/>
                </a:cubicBezTo>
                <a:cubicBezTo>
                  <a:pt x="10361" y="11774"/>
                  <a:pt x="9953" y="11888"/>
                  <a:pt x="9647" y="12093"/>
                </a:cubicBezTo>
                <a:lnTo>
                  <a:pt x="8067" y="11033"/>
                </a:lnTo>
                <a:cubicBezTo>
                  <a:pt x="8796" y="10545"/>
                  <a:pt x="9764" y="10277"/>
                  <a:pt x="10794" y="10277"/>
                </a:cubicBezTo>
                <a:close/>
              </a:path>
            </a:pathLst>
          </a:custGeom>
          <a:solidFill>
            <a:schemeClr val="accent1">
              <a:hueOff val="114395"/>
              <a:lumOff val="-24975"/>
              <a:alpha val="30741"/>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1" name="Shape"/>
          <p:cNvSpPr/>
          <p:nvPr/>
        </p:nvSpPr>
        <p:spPr>
          <a:xfrm>
            <a:off x="2052212" y="8648016"/>
            <a:ext cx="3108026" cy="4644472"/>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7651" y="0"/>
                </a:moveTo>
                <a:cubicBezTo>
                  <a:pt x="7487" y="0"/>
                  <a:pt x="7338" y="45"/>
                  <a:pt x="7230" y="117"/>
                </a:cubicBezTo>
                <a:cubicBezTo>
                  <a:pt x="7123" y="189"/>
                  <a:pt x="7056" y="288"/>
                  <a:pt x="7056" y="398"/>
                </a:cubicBezTo>
                <a:lnTo>
                  <a:pt x="7056" y="1269"/>
                </a:lnTo>
                <a:cubicBezTo>
                  <a:pt x="7056" y="1315"/>
                  <a:pt x="7029" y="1356"/>
                  <a:pt x="6984" y="1386"/>
                </a:cubicBezTo>
                <a:cubicBezTo>
                  <a:pt x="6939" y="1416"/>
                  <a:pt x="6877" y="1434"/>
                  <a:pt x="6809" y="1434"/>
                </a:cubicBezTo>
                <a:lnTo>
                  <a:pt x="6456" y="1434"/>
                </a:lnTo>
                <a:cubicBezTo>
                  <a:pt x="6388" y="1434"/>
                  <a:pt x="6327" y="1453"/>
                  <a:pt x="6282" y="1483"/>
                </a:cubicBezTo>
                <a:cubicBezTo>
                  <a:pt x="6237" y="1513"/>
                  <a:pt x="6209" y="1554"/>
                  <a:pt x="6209" y="1600"/>
                </a:cubicBezTo>
                <a:lnTo>
                  <a:pt x="6209" y="2450"/>
                </a:lnTo>
                <a:cubicBezTo>
                  <a:pt x="6209" y="2496"/>
                  <a:pt x="6237" y="2537"/>
                  <a:pt x="6282" y="2566"/>
                </a:cubicBezTo>
                <a:cubicBezTo>
                  <a:pt x="6327" y="2596"/>
                  <a:pt x="6388" y="2614"/>
                  <a:pt x="6456" y="2614"/>
                </a:cubicBezTo>
                <a:lnTo>
                  <a:pt x="6809" y="2614"/>
                </a:lnTo>
                <a:cubicBezTo>
                  <a:pt x="6877" y="2614"/>
                  <a:pt x="6939" y="2632"/>
                  <a:pt x="6984" y="2662"/>
                </a:cubicBezTo>
                <a:cubicBezTo>
                  <a:pt x="7029" y="2692"/>
                  <a:pt x="7056" y="2734"/>
                  <a:pt x="7056" y="2779"/>
                </a:cubicBezTo>
                <a:lnTo>
                  <a:pt x="7056" y="4048"/>
                </a:lnTo>
                <a:lnTo>
                  <a:pt x="4717" y="4048"/>
                </a:lnTo>
                <a:cubicBezTo>
                  <a:pt x="4550" y="4048"/>
                  <a:pt x="4398" y="4094"/>
                  <a:pt x="4288" y="4167"/>
                </a:cubicBezTo>
                <a:cubicBezTo>
                  <a:pt x="4178" y="4241"/>
                  <a:pt x="4110" y="4343"/>
                  <a:pt x="4110" y="4455"/>
                </a:cubicBezTo>
                <a:lnTo>
                  <a:pt x="4110" y="5592"/>
                </a:lnTo>
                <a:lnTo>
                  <a:pt x="3477" y="5592"/>
                </a:lnTo>
                <a:lnTo>
                  <a:pt x="3477" y="5197"/>
                </a:lnTo>
                <a:cubicBezTo>
                  <a:pt x="3477" y="5102"/>
                  <a:pt x="3419" y="5015"/>
                  <a:pt x="3325" y="4952"/>
                </a:cubicBezTo>
                <a:cubicBezTo>
                  <a:pt x="3231" y="4889"/>
                  <a:pt x="3101" y="4850"/>
                  <a:pt x="2958" y="4850"/>
                </a:cubicBezTo>
                <a:lnTo>
                  <a:pt x="577" y="4850"/>
                </a:lnTo>
                <a:cubicBezTo>
                  <a:pt x="433" y="4850"/>
                  <a:pt x="304" y="4889"/>
                  <a:pt x="210" y="4952"/>
                </a:cubicBezTo>
                <a:cubicBezTo>
                  <a:pt x="116" y="5015"/>
                  <a:pt x="57" y="5102"/>
                  <a:pt x="57" y="5197"/>
                </a:cubicBezTo>
                <a:lnTo>
                  <a:pt x="57" y="9364"/>
                </a:lnTo>
                <a:cubicBezTo>
                  <a:pt x="57" y="9447"/>
                  <a:pt x="101" y="9523"/>
                  <a:pt x="174" y="9583"/>
                </a:cubicBezTo>
                <a:cubicBezTo>
                  <a:pt x="247" y="9643"/>
                  <a:pt x="350" y="9686"/>
                  <a:pt x="466" y="9703"/>
                </a:cubicBezTo>
                <a:lnTo>
                  <a:pt x="466" y="10395"/>
                </a:lnTo>
                <a:cubicBezTo>
                  <a:pt x="350" y="10412"/>
                  <a:pt x="247" y="10456"/>
                  <a:pt x="174" y="10515"/>
                </a:cubicBezTo>
                <a:cubicBezTo>
                  <a:pt x="101" y="10575"/>
                  <a:pt x="57" y="10651"/>
                  <a:pt x="57" y="10734"/>
                </a:cubicBezTo>
                <a:lnTo>
                  <a:pt x="57" y="13326"/>
                </a:lnTo>
                <a:cubicBezTo>
                  <a:pt x="57" y="13422"/>
                  <a:pt x="116" y="13508"/>
                  <a:pt x="210" y="13571"/>
                </a:cubicBezTo>
                <a:cubicBezTo>
                  <a:pt x="304" y="13634"/>
                  <a:pt x="433" y="13672"/>
                  <a:pt x="577" y="13672"/>
                </a:cubicBezTo>
                <a:lnTo>
                  <a:pt x="773" y="13672"/>
                </a:lnTo>
                <a:lnTo>
                  <a:pt x="118" y="14205"/>
                </a:lnTo>
                <a:cubicBezTo>
                  <a:pt x="64" y="14249"/>
                  <a:pt x="28" y="14301"/>
                  <a:pt x="11" y="14355"/>
                </a:cubicBezTo>
                <a:cubicBezTo>
                  <a:pt x="-6" y="14409"/>
                  <a:pt x="-4" y="14466"/>
                  <a:pt x="20" y="14521"/>
                </a:cubicBezTo>
                <a:lnTo>
                  <a:pt x="481" y="15614"/>
                </a:lnTo>
                <a:cubicBezTo>
                  <a:pt x="494" y="15645"/>
                  <a:pt x="522" y="15671"/>
                  <a:pt x="558" y="15690"/>
                </a:cubicBezTo>
                <a:cubicBezTo>
                  <a:pt x="594" y="15708"/>
                  <a:pt x="640" y="15719"/>
                  <a:pt x="687" y="15719"/>
                </a:cubicBezTo>
                <a:lnTo>
                  <a:pt x="1023" y="15719"/>
                </a:lnTo>
                <a:cubicBezTo>
                  <a:pt x="1082" y="15719"/>
                  <a:pt x="1135" y="15703"/>
                  <a:pt x="1174" y="15677"/>
                </a:cubicBezTo>
                <a:cubicBezTo>
                  <a:pt x="1213" y="15651"/>
                  <a:pt x="1237" y="15615"/>
                  <a:pt x="1237" y="15576"/>
                </a:cubicBezTo>
                <a:lnTo>
                  <a:pt x="1237" y="14788"/>
                </a:lnTo>
                <a:cubicBezTo>
                  <a:pt x="1237" y="14591"/>
                  <a:pt x="1475" y="14431"/>
                  <a:pt x="1769" y="14432"/>
                </a:cubicBezTo>
                <a:cubicBezTo>
                  <a:pt x="2062" y="14432"/>
                  <a:pt x="2298" y="14591"/>
                  <a:pt x="2298" y="14788"/>
                </a:cubicBezTo>
                <a:lnTo>
                  <a:pt x="2298" y="15576"/>
                </a:lnTo>
                <a:cubicBezTo>
                  <a:pt x="2298" y="15615"/>
                  <a:pt x="2322" y="15651"/>
                  <a:pt x="2361" y="15677"/>
                </a:cubicBezTo>
                <a:cubicBezTo>
                  <a:pt x="2400" y="15703"/>
                  <a:pt x="2453" y="15719"/>
                  <a:pt x="2512" y="15719"/>
                </a:cubicBezTo>
                <a:lnTo>
                  <a:pt x="2847" y="15719"/>
                </a:lnTo>
                <a:cubicBezTo>
                  <a:pt x="2895" y="15719"/>
                  <a:pt x="2940" y="15708"/>
                  <a:pt x="2977" y="15690"/>
                </a:cubicBezTo>
                <a:cubicBezTo>
                  <a:pt x="3013" y="15671"/>
                  <a:pt x="3041" y="15645"/>
                  <a:pt x="3054" y="15614"/>
                </a:cubicBezTo>
                <a:lnTo>
                  <a:pt x="3515" y="14521"/>
                </a:lnTo>
                <a:cubicBezTo>
                  <a:pt x="3538" y="14466"/>
                  <a:pt x="3541" y="14409"/>
                  <a:pt x="3524" y="14355"/>
                </a:cubicBezTo>
                <a:cubicBezTo>
                  <a:pt x="3507" y="14301"/>
                  <a:pt x="3471" y="14249"/>
                  <a:pt x="3417" y="14205"/>
                </a:cubicBezTo>
                <a:lnTo>
                  <a:pt x="2762" y="13672"/>
                </a:lnTo>
                <a:lnTo>
                  <a:pt x="2958" y="13672"/>
                </a:lnTo>
                <a:cubicBezTo>
                  <a:pt x="3101" y="13672"/>
                  <a:pt x="3231" y="13634"/>
                  <a:pt x="3325" y="13571"/>
                </a:cubicBezTo>
                <a:cubicBezTo>
                  <a:pt x="3419" y="13508"/>
                  <a:pt x="3477" y="13422"/>
                  <a:pt x="3477" y="13326"/>
                </a:cubicBezTo>
                <a:lnTo>
                  <a:pt x="3477" y="10734"/>
                </a:lnTo>
                <a:cubicBezTo>
                  <a:pt x="3477" y="10651"/>
                  <a:pt x="3434" y="10575"/>
                  <a:pt x="3362" y="10515"/>
                </a:cubicBezTo>
                <a:cubicBezTo>
                  <a:pt x="3289" y="10456"/>
                  <a:pt x="3188" y="10412"/>
                  <a:pt x="3072" y="10395"/>
                </a:cubicBezTo>
                <a:lnTo>
                  <a:pt x="3072" y="9703"/>
                </a:lnTo>
                <a:cubicBezTo>
                  <a:pt x="3188" y="9686"/>
                  <a:pt x="3289" y="9643"/>
                  <a:pt x="3362" y="9583"/>
                </a:cubicBezTo>
                <a:cubicBezTo>
                  <a:pt x="3434" y="9523"/>
                  <a:pt x="3477" y="9447"/>
                  <a:pt x="3477" y="9364"/>
                </a:cubicBezTo>
                <a:lnTo>
                  <a:pt x="3477" y="7843"/>
                </a:lnTo>
                <a:lnTo>
                  <a:pt x="4110" y="7843"/>
                </a:lnTo>
                <a:lnTo>
                  <a:pt x="4110" y="13265"/>
                </a:lnTo>
                <a:cubicBezTo>
                  <a:pt x="4110" y="13378"/>
                  <a:pt x="4178" y="13480"/>
                  <a:pt x="4288" y="13553"/>
                </a:cubicBezTo>
                <a:cubicBezTo>
                  <a:pt x="4398" y="13627"/>
                  <a:pt x="4550" y="13672"/>
                  <a:pt x="4717" y="13672"/>
                </a:cubicBezTo>
                <a:lnTo>
                  <a:pt x="5378" y="13672"/>
                </a:lnTo>
                <a:lnTo>
                  <a:pt x="5378" y="19636"/>
                </a:lnTo>
                <a:cubicBezTo>
                  <a:pt x="5378" y="19700"/>
                  <a:pt x="5361" y="19763"/>
                  <a:pt x="5331" y="19824"/>
                </a:cubicBezTo>
                <a:cubicBezTo>
                  <a:pt x="5300" y="19884"/>
                  <a:pt x="5254" y="19941"/>
                  <a:pt x="5196" y="19992"/>
                </a:cubicBezTo>
                <a:lnTo>
                  <a:pt x="4334" y="20751"/>
                </a:lnTo>
                <a:cubicBezTo>
                  <a:pt x="4276" y="20802"/>
                  <a:pt x="4231" y="20859"/>
                  <a:pt x="4200" y="20919"/>
                </a:cubicBezTo>
                <a:cubicBezTo>
                  <a:pt x="4169" y="20980"/>
                  <a:pt x="4153" y="21043"/>
                  <a:pt x="4153" y="21107"/>
                </a:cubicBezTo>
                <a:lnTo>
                  <a:pt x="4153" y="21327"/>
                </a:lnTo>
                <a:cubicBezTo>
                  <a:pt x="4153" y="21402"/>
                  <a:pt x="4199" y="21470"/>
                  <a:pt x="4273" y="21520"/>
                </a:cubicBezTo>
                <a:cubicBezTo>
                  <a:pt x="4347" y="21569"/>
                  <a:pt x="4449" y="21600"/>
                  <a:pt x="4561" y="21600"/>
                </a:cubicBezTo>
                <a:lnTo>
                  <a:pt x="9057" y="21600"/>
                </a:lnTo>
                <a:cubicBezTo>
                  <a:pt x="9170" y="21600"/>
                  <a:pt x="9272" y="21569"/>
                  <a:pt x="9346" y="21520"/>
                </a:cubicBezTo>
                <a:cubicBezTo>
                  <a:pt x="9420" y="21470"/>
                  <a:pt x="9466" y="21402"/>
                  <a:pt x="9466" y="21327"/>
                </a:cubicBezTo>
                <a:lnTo>
                  <a:pt x="9466" y="13672"/>
                </a:lnTo>
                <a:lnTo>
                  <a:pt x="12122" y="13672"/>
                </a:lnTo>
                <a:lnTo>
                  <a:pt x="12122" y="21327"/>
                </a:lnTo>
                <a:cubicBezTo>
                  <a:pt x="12122" y="21402"/>
                  <a:pt x="12168" y="21470"/>
                  <a:pt x="12242" y="21520"/>
                </a:cubicBezTo>
                <a:cubicBezTo>
                  <a:pt x="12316" y="21569"/>
                  <a:pt x="12418" y="21600"/>
                  <a:pt x="12530" y="21600"/>
                </a:cubicBezTo>
                <a:lnTo>
                  <a:pt x="17027" y="21600"/>
                </a:lnTo>
                <a:cubicBezTo>
                  <a:pt x="17139" y="21600"/>
                  <a:pt x="17241" y="21569"/>
                  <a:pt x="17314" y="21520"/>
                </a:cubicBezTo>
                <a:cubicBezTo>
                  <a:pt x="17387" y="21470"/>
                  <a:pt x="17433" y="21402"/>
                  <a:pt x="17433" y="21327"/>
                </a:cubicBezTo>
                <a:lnTo>
                  <a:pt x="17433" y="21107"/>
                </a:lnTo>
                <a:cubicBezTo>
                  <a:pt x="17433" y="21043"/>
                  <a:pt x="17417" y="20980"/>
                  <a:pt x="17387" y="20919"/>
                </a:cubicBezTo>
                <a:cubicBezTo>
                  <a:pt x="17356" y="20859"/>
                  <a:pt x="17312" y="20802"/>
                  <a:pt x="17254" y="20751"/>
                </a:cubicBezTo>
                <a:lnTo>
                  <a:pt x="16389" y="19992"/>
                </a:lnTo>
                <a:cubicBezTo>
                  <a:pt x="16331" y="19941"/>
                  <a:pt x="16286" y="19884"/>
                  <a:pt x="16256" y="19824"/>
                </a:cubicBezTo>
                <a:cubicBezTo>
                  <a:pt x="16226" y="19763"/>
                  <a:pt x="16210" y="19700"/>
                  <a:pt x="16210" y="19636"/>
                </a:cubicBezTo>
                <a:lnTo>
                  <a:pt x="16210" y="13672"/>
                </a:lnTo>
                <a:lnTo>
                  <a:pt x="16870" y="13672"/>
                </a:lnTo>
                <a:cubicBezTo>
                  <a:pt x="17038" y="13672"/>
                  <a:pt x="17190" y="13627"/>
                  <a:pt x="17300" y="13553"/>
                </a:cubicBezTo>
                <a:cubicBezTo>
                  <a:pt x="17410" y="13480"/>
                  <a:pt x="17478" y="13378"/>
                  <a:pt x="17478" y="13265"/>
                </a:cubicBezTo>
                <a:lnTo>
                  <a:pt x="17478" y="7843"/>
                </a:lnTo>
                <a:lnTo>
                  <a:pt x="18110" y="7843"/>
                </a:lnTo>
                <a:lnTo>
                  <a:pt x="18110" y="9364"/>
                </a:lnTo>
                <a:cubicBezTo>
                  <a:pt x="18110" y="9447"/>
                  <a:pt x="18154" y="9523"/>
                  <a:pt x="18226" y="9583"/>
                </a:cubicBezTo>
                <a:cubicBezTo>
                  <a:pt x="18299" y="9643"/>
                  <a:pt x="18400" y="9686"/>
                  <a:pt x="18516" y="9703"/>
                </a:cubicBezTo>
                <a:lnTo>
                  <a:pt x="18516" y="10395"/>
                </a:lnTo>
                <a:cubicBezTo>
                  <a:pt x="18400" y="10412"/>
                  <a:pt x="18299" y="10456"/>
                  <a:pt x="18226" y="10515"/>
                </a:cubicBezTo>
                <a:cubicBezTo>
                  <a:pt x="18154" y="10575"/>
                  <a:pt x="18110" y="10651"/>
                  <a:pt x="18110" y="10734"/>
                </a:cubicBezTo>
                <a:lnTo>
                  <a:pt x="18110" y="13326"/>
                </a:lnTo>
                <a:cubicBezTo>
                  <a:pt x="18110" y="13422"/>
                  <a:pt x="18169" y="13508"/>
                  <a:pt x="18263" y="13571"/>
                </a:cubicBezTo>
                <a:cubicBezTo>
                  <a:pt x="18357" y="13634"/>
                  <a:pt x="18487" y="13672"/>
                  <a:pt x="18630" y="13672"/>
                </a:cubicBezTo>
                <a:lnTo>
                  <a:pt x="18826" y="13672"/>
                </a:lnTo>
                <a:lnTo>
                  <a:pt x="18171" y="14205"/>
                </a:lnTo>
                <a:cubicBezTo>
                  <a:pt x="18117" y="14249"/>
                  <a:pt x="18081" y="14301"/>
                  <a:pt x="18064" y="14355"/>
                </a:cubicBezTo>
                <a:cubicBezTo>
                  <a:pt x="18047" y="14409"/>
                  <a:pt x="18050" y="14466"/>
                  <a:pt x="18073" y="14521"/>
                </a:cubicBezTo>
                <a:lnTo>
                  <a:pt x="18534" y="15614"/>
                </a:lnTo>
                <a:cubicBezTo>
                  <a:pt x="18547" y="15645"/>
                  <a:pt x="18575" y="15671"/>
                  <a:pt x="18611" y="15690"/>
                </a:cubicBezTo>
                <a:cubicBezTo>
                  <a:pt x="18648" y="15708"/>
                  <a:pt x="18693" y="15719"/>
                  <a:pt x="18741" y="15719"/>
                </a:cubicBezTo>
                <a:lnTo>
                  <a:pt x="19076" y="15719"/>
                </a:lnTo>
                <a:cubicBezTo>
                  <a:pt x="19135" y="15719"/>
                  <a:pt x="19188" y="15703"/>
                  <a:pt x="19226" y="15677"/>
                </a:cubicBezTo>
                <a:cubicBezTo>
                  <a:pt x="19264" y="15651"/>
                  <a:pt x="19287" y="15615"/>
                  <a:pt x="19287" y="15576"/>
                </a:cubicBezTo>
                <a:lnTo>
                  <a:pt x="19287" y="14788"/>
                </a:lnTo>
                <a:cubicBezTo>
                  <a:pt x="19287" y="14591"/>
                  <a:pt x="19526" y="14431"/>
                  <a:pt x="19819" y="14432"/>
                </a:cubicBezTo>
                <a:cubicBezTo>
                  <a:pt x="20113" y="14432"/>
                  <a:pt x="20351" y="14591"/>
                  <a:pt x="20351" y="14788"/>
                </a:cubicBezTo>
                <a:lnTo>
                  <a:pt x="20351" y="15576"/>
                </a:lnTo>
                <a:cubicBezTo>
                  <a:pt x="20351" y="15615"/>
                  <a:pt x="20375" y="15651"/>
                  <a:pt x="20414" y="15677"/>
                </a:cubicBezTo>
                <a:cubicBezTo>
                  <a:pt x="20453" y="15703"/>
                  <a:pt x="20506" y="15719"/>
                  <a:pt x="20565" y="15719"/>
                </a:cubicBezTo>
                <a:lnTo>
                  <a:pt x="20900" y="15719"/>
                </a:lnTo>
                <a:cubicBezTo>
                  <a:pt x="20948" y="15719"/>
                  <a:pt x="20993" y="15708"/>
                  <a:pt x="21029" y="15690"/>
                </a:cubicBezTo>
                <a:cubicBezTo>
                  <a:pt x="21064" y="15671"/>
                  <a:pt x="21092" y="15645"/>
                  <a:pt x="21105" y="15614"/>
                </a:cubicBezTo>
                <a:lnTo>
                  <a:pt x="21568" y="14521"/>
                </a:lnTo>
                <a:cubicBezTo>
                  <a:pt x="21592" y="14466"/>
                  <a:pt x="21594" y="14409"/>
                  <a:pt x="21577" y="14355"/>
                </a:cubicBezTo>
                <a:cubicBezTo>
                  <a:pt x="21560" y="14301"/>
                  <a:pt x="21524" y="14249"/>
                  <a:pt x="21470" y="14205"/>
                </a:cubicBezTo>
                <a:lnTo>
                  <a:pt x="20815" y="13672"/>
                </a:lnTo>
                <a:lnTo>
                  <a:pt x="21011" y="13672"/>
                </a:lnTo>
                <a:cubicBezTo>
                  <a:pt x="21154" y="13672"/>
                  <a:pt x="21284" y="13634"/>
                  <a:pt x="21378" y="13571"/>
                </a:cubicBezTo>
                <a:cubicBezTo>
                  <a:pt x="21472" y="13508"/>
                  <a:pt x="21531" y="13422"/>
                  <a:pt x="21531" y="13326"/>
                </a:cubicBezTo>
                <a:lnTo>
                  <a:pt x="21531" y="10734"/>
                </a:lnTo>
                <a:cubicBezTo>
                  <a:pt x="21531" y="10651"/>
                  <a:pt x="21487" y="10575"/>
                  <a:pt x="21413" y="10515"/>
                </a:cubicBezTo>
                <a:cubicBezTo>
                  <a:pt x="21340" y="10456"/>
                  <a:pt x="21238" y="10412"/>
                  <a:pt x="21122" y="10395"/>
                </a:cubicBezTo>
                <a:lnTo>
                  <a:pt x="21122" y="9703"/>
                </a:lnTo>
                <a:cubicBezTo>
                  <a:pt x="21238" y="9686"/>
                  <a:pt x="21340" y="9643"/>
                  <a:pt x="21413" y="9583"/>
                </a:cubicBezTo>
                <a:cubicBezTo>
                  <a:pt x="21487" y="9523"/>
                  <a:pt x="21531" y="9447"/>
                  <a:pt x="21531" y="9364"/>
                </a:cubicBezTo>
                <a:lnTo>
                  <a:pt x="21531" y="5197"/>
                </a:lnTo>
                <a:cubicBezTo>
                  <a:pt x="21531" y="5102"/>
                  <a:pt x="21472" y="5015"/>
                  <a:pt x="21378" y="4952"/>
                </a:cubicBezTo>
                <a:cubicBezTo>
                  <a:pt x="21284" y="4889"/>
                  <a:pt x="21154" y="4850"/>
                  <a:pt x="21011" y="4850"/>
                </a:cubicBezTo>
                <a:lnTo>
                  <a:pt x="18630" y="4850"/>
                </a:lnTo>
                <a:cubicBezTo>
                  <a:pt x="18487" y="4850"/>
                  <a:pt x="18357" y="4889"/>
                  <a:pt x="18263" y="4952"/>
                </a:cubicBezTo>
                <a:cubicBezTo>
                  <a:pt x="18169" y="5015"/>
                  <a:pt x="18110" y="5102"/>
                  <a:pt x="18110" y="5197"/>
                </a:cubicBezTo>
                <a:lnTo>
                  <a:pt x="18110" y="5592"/>
                </a:lnTo>
                <a:lnTo>
                  <a:pt x="17478" y="5592"/>
                </a:lnTo>
                <a:lnTo>
                  <a:pt x="17478" y="4455"/>
                </a:lnTo>
                <a:cubicBezTo>
                  <a:pt x="17478" y="4343"/>
                  <a:pt x="17410" y="4241"/>
                  <a:pt x="17300" y="4167"/>
                </a:cubicBezTo>
                <a:cubicBezTo>
                  <a:pt x="17190" y="4094"/>
                  <a:pt x="17038" y="4048"/>
                  <a:pt x="16870" y="4048"/>
                </a:cubicBezTo>
                <a:lnTo>
                  <a:pt x="14532" y="4048"/>
                </a:lnTo>
                <a:lnTo>
                  <a:pt x="14532" y="2779"/>
                </a:lnTo>
                <a:cubicBezTo>
                  <a:pt x="14532" y="2734"/>
                  <a:pt x="14559" y="2692"/>
                  <a:pt x="14604" y="2662"/>
                </a:cubicBezTo>
                <a:cubicBezTo>
                  <a:pt x="14649" y="2632"/>
                  <a:pt x="14710" y="2614"/>
                  <a:pt x="14779" y="2614"/>
                </a:cubicBezTo>
                <a:lnTo>
                  <a:pt x="15131" y="2614"/>
                </a:lnTo>
                <a:cubicBezTo>
                  <a:pt x="15200" y="2614"/>
                  <a:pt x="15261" y="2596"/>
                  <a:pt x="15306" y="2566"/>
                </a:cubicBezTo>
                <a:cubicBezTo>
                  <a:pt x="15351" y="2537"/>
                  <a:pt x="15378" y="2496"/>
                  <a:pt x="15378" y="2450"/>
                </a:cubicBezTo>
                <a:lnTo>
                  <a:pt x="15378" y="1600"/>
                </a:lnTo>
                <a:cubicBezTo>
                  <a:pt x="15378" y="1554"/>
                  <a:pt x="15351" y="1513"/>
                  <a:pt x="15306" y="1483"/>
                </a:cubicBezTo>
                <a:cubicBezTo>
                  <a:pt x="15261" y="1453"/>
                  <a:pt x="15200" y="1434"/>
                  <a:pt x="15131" y="1434"/>
                </a:cubicBezTo>
                <a:lnTo>
                  <a:pt x="14779" y="1434"/>
                </a:lnTo>
                <a:cubicBezTo>
                  <a:pt x="14710" y="1434"/>
                  <a:pt x="14649" y="1416"/>
                  <a:pt x="14604" y="1386"/>
                </a:cubicBezTo>
                <a:cubicBezTo>
                  <a:pt x="14559" y="1356"/>
                  <a:pt x="14532" y="1315"/>
                  <a:pt x="14532" y="1269"/>
                </a:cubicBezTo>
                <a:lnTo>
                  <a:pt x="14532" y="398"/>
                </a:lnTo>
                <a:cubicBezTo>
                  <a:pt x="14532" y="288"/>
                  <a:pt x="14465" y="189"/>
                  <a:pt x="14358" y="117"/>
                </a:cubicBezTo>
                <a:cubicBezTo>
                  <a:pt x="14250" y="45"/>
                  <a:pt x="14101" y="0"/>
                  <a:pt x="13937" y="0"/>
                </a:cubicBezTo>
                <a:lnTo>
                  <a:pt x="7651" y="0"/>
                </a:lnTo>
                <a:close/>
                <a:moveTo>
                  <a:pt x="9246" y="1434"/>
                </a:moveTo>
                <a:cubicBezTo>
                  <a:pt x="9732" y="1434"/>
                  <a:pt x="10126" y="1700"/>
                  <a:pt x="10126" y="2025"/>
                </a:cubicBezTo>
                <a:cubicBezTo>
                  <a:pt x="10126" y="2350"/>
                  <a:pt x="9732" y="2614"/>
                  <a:pt x="9246" y="2614"/>
                </a:cubicBezTo>
                <a:cubicBezTo>
                  <a:pt x="8760" y="2614"/>
                  <a:pt x="8367" y="2350"/>
                  <a:pt x="8367" y="2025"/>
                </a:cubicBezTo>
                <a:cubicBezTo>
                  <a:pt x="8367" y="1700"/>
                  <a:pt x="8760" y="1434"/>
                  <a:pt x="9246" y="1434"/>
                </a:cubicBezTo>
                <a:close/>
                <a:moveTo>
                  <a:pt x="12341" y="1434"/>
                </a:moveTo>
                <a:cubicBezTo>
                  <a:pt x="12827" y="1434"/>
                  <a:pt x="13221" y="1700"/>
                  <a:pt x="13221" y="2025"/>
                </a:cubicBezTo>
                <a:cubicBezTo>
                  <a:pt x="13221" y="2350"/>
                  <a:pt x="12827" y="2614"/>
                  <a:pt x="12341" y="2614"/>
                </a:cubicBezTo>
                <a:cubicBezTo>
                  <a:pt x="11856" y="2614"/>
                  <a:pt x="11462" y="2350"/>
                  <a:pt x="11462" y="2025"/>
                </a:cubicBezTo>
                <a:cubicBezTo>
                  <a:pt x="11462" y="1700"/>
                  <a:pt x="11855" y="1434"/>
                  <a:pt x="12341" y="1434"/>
                </a:cubicBezTo>
                <a:close/>
                <a:moveTo>
                  <a:pt x="8107" y="5474"/>
                </a:moveTo>
                <a:lnTo>
                  <a:pt x="13481" y="5474"/>
                </a:lnTo>
                <a:lnTo>
                  <a:pt x="13481" y="7795"/>
                </a:lnTo>
                <a:lnTo>
                  <a:pt x="8107" y="7795"/>
                </a:lnTo>
                <a:lnTo>
                  <a:pt x="8107" y="5474"/>
                </a:lnTo>
                <a:close/>
                <a:moveTo>
                  <a:pt x="8705" y="8716"/>
                </a:moveTo>
                <a:cubicBezTo>
                  <a:pt x="9034" y="8716"/>
                  <a:pt x="9299" y="8895"/>
                  <a:pt x="9299" y="9116"/>
                </a:cubicBezTo>
                <a:cubicBezTo>
                  <a:pt x="9299" y="9336"/>
                  <a:pt x="9034" y="9514"/>
                  <a:pt x="8705" y="9514"/>
                </a:cubicBezTo>
                <a:cubicBezTo>
                  <a:pt x="8375" y="9514"/>
                  <a:pt x="8107" y="9336"/>
                  <a:pt x="8107" y="9116"/>
                </a:cubicBezTo>
                <a:cubicBezTo>
                  <a:pt x="8107" y="8895"/>
                  <a:pt x="8375" y="8716"/>
                  <a:pt x="8705" y="8716"/>
                </a:cubicBezTo>
                <a:close/>
                <a:moveTo>
                  <a:pt x="10794" y="8716"/>
                </a:moveTo>
                <a:cubicBezTo>
                  <a:pt x="11123" y="8716"/>
                  <a:pt x="11391" y="8895"/>
                  <a:pt x="11391" y="9116"/>
                </a:cubicBezTo>
                <a:cubicBezTo>
                  <a:pt x="11391" y="9336"/>
                  <a:pt x="11123" y="9514"/>
                  <a:pt x="10794" y="9514"/>
                </a:cubicBezTo>
                <a:cubicBezTo>
                  <a:pt x="10465" y="9514"/>
                  <a:pt x="10197" y="9336"/>
                  <a:pt x="10197" y="9116"/>
                </a:cubicBezTo>
                <a:cubicBezTo>
                  <a:pt x="10197" y="8895"/>
                  <a:pt x="10465" y="8716"/>
                  <a:pt x="10794" y="8716"/>
                </a:cubicBezTo>
                <a:close/>
                <a:moveTo>
                  <a:pt x="12883" y="8716"/>
                </a:moveTo>
                <a:cubicBezTo>
                  <a:pt x="13213" y="8716"/>
                  <a:pt x="13481" y="8895"/>
                  <a:pt x="13481" y="9116"/>
                </a:cubicBezTo>
                <a:cubicBezTo>
                  <a:pt x="13481" y="9336"/>
                  <a:pt x="13213" y="9514"/>
                  <a:pt x="12883" y="9514"/>
                </a:cubicBezTo>
                <a:cubicBezTo>
                  <a:pt x="12554" y="9514"/>
                  <a:pt x="12289" y="9336"/>
                  <a:pt x="12289" y="9116"/>
                </a:cubicBezTo>
                <a:cubicBezTo>
                  <a:pt x="12289" y="8895"/>
                  <a:pt x="12554" y="8716"/>
                  <a:pt x="12883" y="8716"/>
                </a:cubicBezTo>
                <a:close/>
                <a:moveTo>
                  <a:pt x="10794" y="10277"/>
                </a:moveTo>
                <a:cubicBezTo>
                  <a:pt x="11824" y="10277"/>
                  <a:pt x="12792" y="10545"/>
                  <a:pt x="13521" y="11033"/>
                </a:cubicBezTo>
                <a:lnTo>
                  <a:pt x="11941" y="12093"/>
                </a:lnTo>
                <a:cubicBezTo>
                  <a:pt x="11635" y="11888"/>
                  <a:pt x="11227" y="11774"/>
                  <a:pt x="10794" y="11774"/>
                </a:cubicBezTo>
                <a:cubicBezTo>
                  <a:pt x="10361" y="11774"/>
                  <a:pt x="9953" y="11888"/>
                  <a:pt x="9647" y="12093"/>
                </a:cubicBezTo>
                <a:lnTo>
                  <a:pt x="8067" y="11033"/>
                </a:lnTo>
                <a:cubicBezTo>
                  <a:pt x="8796" y="10545"/>
                  <a:pt x="9764" y="10277"/>
                  <a:pt x="10794" y="10277"/>
                </a:cubicBezTo>
                <a:close/>
              </a:path>
            </a:pathLst>
          </a:custGeom>
          <a:solidFill>
            <a:srgbClr val="1BA5F5">
              <a:alpha val="30741"/>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2" name="Calculator"/>
          <p:cNvSpPr/>
          <p:nvPr/>
        </p:nvSpPr>
        <p:spPr>
          <a:xfrm>
            <a:off x="20388082" y="8027475"/>
            <a:ext cx="1436266" cy="2032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2" y="0"/>
                </a:moveTo>
                <a:cubicBezTo>
                  <a:pt x="681" y="0"/>
                  <a:pt x="0" y="481"/>
                  <a:pt x="0" y="1075"/>
                </a:cubicBezTo>
                <a:lnTo>
                  <a:pt x="0" y="20525"/>
                </a:lnTo>
                <a:cubicBezTo>
                  <a:pt x="0" y="21119"/>
                  <a:pt x="681" y="21600"/>
                  <a:pt x="1522" y="21600"/>
                </a:cubicBezTo>
                <a:lnTo>
                  <a:pt x="20081" y="21600"/>
                </a:lnTo>
                <a:cubicBezTo>
                  <a:pt x="20922" y="21600"/>
                  <a:pt x="21600" y="21119"/>
                  <a:pt x="21600" y="20525"/>
                </a:cubicBezTo>
                <a:lnTo>
                  <a:pt x="21600" y="1075"/>
                </a:lnTo>
                <a:cubicBezTo>
                  <a:pt x="21592" y="481"/>
                  <a:pt x="20912" y="0"/>
                  <a:pt x="20071" y="0"/>
                </a:cubicBezTo>
                <a:lnTo>
                  <a:pt x="1522" y="0"/>
                </a:lnTo>
                <a:close/>
                <a:moveTo>
                  <a:pt x="2866" y="1696"/>
                </a:moveTo>
                <a:lnTo>
                  <a:pt x="18734" y="1696"/>
                </a:lnTo>
                <a:cubicBezTo>
                  <a:pt x="19017" y="1696"/>
                  <a:pt x="19254" y="1857"/>
                  <a:pt x="19254" y="2062"/>
                </a:cubicBezTo>
                <a:lnTo>
                  <a:pt x="19254" y="4985"/>
                </a:lnTo>
                <a:cubicBezTo>
                  <a:pt x="19254" y="5185"/>
                  <a:pt x="19024" y="5351"/>
                  <a:pt x="18734" y="5351"/>
                </a:cubicBezTo>
                <a:lnTo>
                  <a:pt x="2866" y="5351"/>
                </a:lnTo>
                <a:cubicBezTo>
                  <a:pt x="2583" y="5351"/>
                  <a:pt x="2348" y="5190"/>
                  <a:pt x="2348" y="4985"/>
                </a:cubicBezTo>
                <a:lnTo>
                  <a:pt x="2348" y="2062"/>
                </a:lnTo>
                <a:cubicBezTo>
                  <a:pt x="2348" y="1862"/>
                  <a:pt x="2576" y="1696"/>
                  <a:pt x="2866" y="1696"/>
                </a:cubicBezTo>
                <a:close/>
                <a:moveTo>
                  <a:pt x="17580" y="6615"/>
                </a:moveTo>
                <a:cubicBezTo>
                  <a:pt x="17771" y="6615"/>
                  <a:pt x="17924" y="6723"/>
                  <a:pt x="17924" y="6858"/>
                </a:cubicBezTo>
                <a:cubicBezTo>
                  <a:pt x="17924" y="6993"/>
                  <a:pt x="17771" y="7101"/>
                  <a:pt x="17580" y="7101"/>
                </a:cubicBezTo>
                <a:cubicBezTo>
                  <a:pt x="17389" y="7106"/>
                  <a:pt x="17236" y="6993"/>
                  <a:pt x="17236" y="6858"/>
                </a:cubicBezTo>
                <a:cubicBezTo>
                  <a:pt x="17236" y="6723"/>
                  <a:pt x="17389" y="6615"/>
                  <a:pt x="17580" y="6615"/>
                </a:cubicBezTo>
                <a:close/>
                <a:moveTo>
                  <a:pt x="2890" y="6674"/>
                </a:moveTo>
                <a:lnTo>
                  <a:pt x="5121" y="6674"/>
                </a:lnTo>
                <a:cubicBezTo>
                  <a:pt x="5419" y="6674"/>
                  <a:pt x="5663" y="6847"/>
                  <a:pt x="5663" y="7057"/>
                </a:cubicBezTo>
                <a:lnTo>
                  <a:pt x="5663" y="8073"/>
                </a:lnTo>
                <a:cubicBezTo>
                  <a:pt x="5663" y="8284"/>
                  <a:pt x="5419" y="8456"/>
                  <a:pt x="5121" y="8456"/>
                </a:cubicBezTo>
                <a:lnTo>
                  <a:pt x="2890" y="8456"/>
                </a:lnTo>
                <a:cubicBezTo>
                  <a:pt x="2592" y="8456"/>
                  <a:pt x="2348" y="8284"/>
                  <a:pt x="2348" y="8073"/>
                </a:cubicBezTo>
                <a:lnTo>
                  <a:pt x="2348" y="7057"/>
                </a:lnTo>
                <a:cubicBezTo>
                  <a:pt x="2348" y="6847"/>
                  <a:pt x="2592" y="6674"/>
                  <a:pt x="2890" y="6674"/>
                </a:cubicBezTo>
                <a:close/>
                <a:moveTo>
                  <a:pt x="7400" y="6674"/>
                </a:moveTo>
                <a:lnTo>
                  <a:pt x="9669" y="6674"/>
                </a:lnTo>
                <a:cubicBezTo>
                  <a:pt x="9967" y="6674"/>
                  <a:pt x="10211" y="6847"/>
                  <a:pt x="10211" y="7057"/>
                </a:cubicBezTo>
                <a:lnTo>
                  <a:pt x="10211" y="8073"/>
                </a:lnTo>
                <a:cubicBezTo>
                  <a:pt x="10211" y="8284"/>
                  <a:pt x="9967" y="8456"/>
                  <a:pt x="9669" y="8456"/>
                </a:cubicBezTo>
                <a:lnTo>
                  <a:pt x="7400" y="8456"/>
                </a:lnTo>
                <a:cubicBezTo>
                  <a:pt x="7102" y="8456"/>
                  <a:pt x="6858" y="8284"/>
                  <a:pt x="6858" y="8073"/>
                </a:cubicBezTo>
                <a:lnTo>
                  <a:pt x="6858" y="7057"/>
                </a:lnTo>
                <a:cubicBezTo>
                  <a:pt x="6858" y="6847"/>
                  <a:pt x="7102" y="6674"/>
                  <a:pt x="7400" y="6674"/>
                </a:cubicBezTo>
                <a:close/>
                <a:moveTo>
                  <a:pt x="11924" y="6674"/>
                </a:moveTo>
                <a:lnTo>
                  <a:pt x="14195" y="6674"/>
                </a:lnTo>
                <a:cubicBezTo>
                  <a:pt x="14493" y="6674"/>
                  <a:pt x="14738" y="6847"/>
                  <a:pt x="14738" y="7057"/>
                </a:cubicBezTo>
                <a:lnTo>
                  <a:pt x="14738" y="8073"/>
                </a:lnTo>
                <a:cubicBezTo>
                  <a:pt x="14738" y="8284"/>
                  <a:pt x="14493" y="8456"/>
                  <a:pt x="14195" y="8456"/>
                </a:cubicBezTo>
                <a:lnTo>
                  <a:pt x="11924" y="8456"/>
                </a:lnTo>
                <a:cubicBezTo>
                  <a:pt x="11626" y="8456"/>
                  <a:pt x="11382" y="8284"/>
                  <a:pt x="11382" y="8073"/>
                </a:cubicBezTo>
                <a:lnTo>
                  <a:pt x="11382" y="7057"/>
                </a:lnTo>
                <a:cubicBezTo>
                  <a:pt x="11382" y="6847"/>
                  <a:pt x="11626" y="6674"/>
                  <a:pt x="11924" y="6674"/>
                </a:cubicBezTo>
                <a:close/>
                <a:moveTo>
                  <a:pt x="16433" y="7290"/>
                </a:moveTo>
                <a:lnTo>
                  <a:pt x="18743" y="7290"/>
                </a:lnTo>
                <a:lnTo>
                  <a:pt x="18743" y="7685"/>
                </a:lnTo>
                <a:lnTo>
                  <a:pt x="16433" y="7685"/>
                </a:lnTo>
                <a:lnTo>
                  <a:pt x="16433" y="7290"/>
                </a:lnTo>
                <a:close/>
                <a:moveTo>
                  <a:pt x="17580" y="7867"/>
                </a:moveTo>
                <a:cubicBezTo>
                  <a:pt x="17771" y="7867"/>
                  <a:pt x="17924" y="7975"/>
                  <a:pt x="17924" y="8110"/>
                </a:cubicBezTo>
                <a:cubicBezTo>
                  <a:pt x="17924" y="8245"/>
                  <a:pt x="17771" y="8353"/>
                  <a:pt x="17580" y="8353"/>
                </a:cubicBezTo>
                <a:cubicBezTo>
                  <a:pt x="17389" y="8353"/>
                  <a:pt x="17236" y="8245"/>
                  <a:pt x="17236" y="8110"/>
                </a:cubicBezTo>
                <a:cubicBezTo>
                  <a:pt x="17236" y="7975"/>
                  <a:pt x="17389" y="7867"/>
                  <a:pt x="17580" y="7867"/>
                </a:cubicBezTo>
                <a:close/>
                <a:moveTo>
                  <a:pt x="2890" y="9580"/>
                </a:moveTo>
                <a:lnTo>
                  <a:pt x="5121" y="9580"/>
                </a:lnTo>
                <a:cubicBezTo>
                  <a:pt x="5419" y="9580"/>
                  <a:pt x="5663" y="9752"/>
                  <a:pt x="5663" y="9963"/>
                </a:cubicBezTo>
                <a:lnTo>
                  <a:pt x="5663" y="10979"/>
                </a:lnTo>
                <a:cubicBezTo>
                  <a:pt x="5663" y="11189"/>
                  <a:pt x="5419" y="11362"/>
                  <a:pt x="5121" y="11362"/>
                </a:cubicBezTo>
                <a:lnTo>
                  <a:pt x="2890" y="11362"/>
                </a:lnTo>
                <a:cubicBezTo>
                  <a:pt x="2592" y="11362"/>
                  <a:pt x="2348" y="11189"/>
                  <a:pt x="2348" y="10979"/>
                </a:cubicBezTo>
                <a:lnTo>
                  <a:pt x="2348" y="9963"/>
                </a:lnTo>
                <a:cubicBezTo>
                  <a:pt x="2348" y="9752"/>
                  <a:pt x="2592" y="9580"/>
                  <a:pt x="2890" y="9580"/>
                </a:cubicBezTo>
                <a:close/>
                <a:moveTo>
                  <a:pt x="7400" y="9580"/>
                </a:moveTo>
                <a:lnTo>
                  <a:pt x="9669" y="9580"/>
                </a:lnTo>
                <a:cubicBezTo>
                  <a:pt x="9967" y="9580"/>
                  <a:pt x="10211" y="9752"/>
                  <a:pt x="10211" y="9963"/>
                </a:cubicBezTo>
                <a:lnTo>
                  <a:pt x="10211" y="10979"/>
                </a:lnTo>
                <a:cubicBezTo>
                  <a:pt x="10211" y="11189"/>
                  <a:pt x="9967" y="11362"/>
                  <a:pt x="9669" y="11362"/>
                </a:cubicBezTo>
                <a:lnTo>
                  <a:pt x="7400" y="11362"/>
                </a:lnTo>
                <a:cubicBezTo>
                  <a:pt x="7102" y="11362"/>
                  <a:pt x="6858" y="11189"/>
                  <a:pt x="6858" y="10979"/>
                </a:cubicBezTo>
                <a:lnTo>
                  <a:pt x="6858" y="9963"/>
                </a:lnTo>
                <a:cubicBezTo>
                  <a:pt x="6858" y="9752"/>
                  <a:pt x="7102" y="9580"/>
                  <a:pt x="7400" y="9580"/>
                </a:cubicBezTo>
                <a:close/>
                <a:moveTo>
                  <a:pt x="11924" y="9580"/>
                </a:moveTo>
                <a:lnTo>
                  <a:pt x="14195" y="9580"/>
                </a:lnTo>
                <a:cubicBezTo>
                  <a:pt x="14493" y="9580"/>
                  <a:pt x="14738" y="9752"/>
                  <a:pt x="14738" y="9963"/>
                </a:cubicBezTo>
                <a:lnTo>
                  <a:pt x="14738" y="10979"/>
                </a:lnTo>
                <a:cubicBezTo>
                  <a:pt x="14738" y="11189"/>
                  <a:pt x="14493" y="11362"/>
                  <a:pt x="14195" y="11362"/>
                </a:cubicBezTo>
                <a:lnTo>
                  <a:pt x="11924" y="11362"/>
                </a:lnTo>
                <a:cubicBezTo>
                  <a:pt x="11626" y="11362"/>
                  <a:pt x="11382" y="11189"/>
                  <a:pt x="11382" y="10979"/>
                </a:cubicBezTo>
                <a:lnTo>
                  <a:pt x="11382" y="9963"/>
                </a:lnTo>
                <a:cubicBezTo>
                  <a:pt x="11382" y="9752"/>
                  <a:pt x="11626" y="9580"/>
                  <a:pt x="11924" y="9580"/>
                </a:cubicBezTo>
                <a:close/>
                <a:moveTo>
                  <a:pt x="16969" y="9752"/>
                </a:moveTo>
                <a:lnTo>
                  <a:pt x="17587" y="10189"/>
                </a:lnTo>
                <a:lnTo>
                  <a:pt x="18208" y="9752"/>
                </a:lnTo>
                <a:lnTo>
                  <a:pt x="18598" y="10027"/>
                </a:lnTo>
                <a:lnTo>
                  <a:pt x="17979" y="10466"/>
                </a:lnTo>
                <a:lnTo>
                  <a:pt x="18598" y="10903"/>
                </a:lnTo>
                <a:lnTo>
                  <a:pt x="18199" y="11183"/>
                </a:lnTo>
                <a:lnTo>
                  <a:pt x="17580" y="10746"/>
                </a:lnTo>
                <a:lnTo>
                  <a:pt x="16961" y="11183"/>
                </a:lnTo>
                <a:lnTo>
                  <a:pt x="16572" y="10908"/>
                </a:lnTo>
                <a:lnTo>
                  <a:pt x="17191" y="10471"/>
                </a:lnTo>
                <a:lnTo>
                  <a:pt x="16572" y="10034"/>
                </a:lnTo>
                <a:lnTo>
                  <a:pt x="16969" y="9752"/>
                </a:lnTo>
                <a:close/>
                <a:moveTo>
                  <a:pt x="2890" y="12437"/>
                </a:moveTo>
                <a:lnTo>
                  <a:pt x="5121" y="12437"/>
                </a:lnTo>
                <a:cubicBezTo>
                  <a:pt x="5419" y="12437"/>
                  <a:pt x="5663" y="12609"/>
                  <a:pt x="5663" y="12820"/>
                </a:cubicBezTo>
                <a:lnTo>
                  <a:pt x="5663" y="13834"/>
                </a:lnTo>
                <a:cubicBezTo>
                  <a:pt x="5663" y="14045"/>
                  <a:pt x="5419" y="14219"/>
                  <a:pt x="5121" y="14219"/>
                </a:cubicBezTo>
                <a:lnTo>
                  <a:pt x="2890" y="14219"/>
                </a:lnTo>
                <a:cubicBezTo>
                  <a:pt x="2592" y="14219"/>
                  <a:pt x="2348" y="14045"/>
                  <a:pt x="2348" y="13834"/>
                </a:cubicBezTo>
                <a:lnTo>
                  <a:pt x="2348" y="12820"/>
                </a:lnTo>
                <a:cubicBezTo>
                  <a:pt x="2348" y="12609"/>
                  <a:pt x="2592" y="12437"/>
                  <a:pt x="2890" y="12437"/>
                </a:cubicBezTo>
                <a:close/>
                <a:moveTo>
                  <a:pt x="7400" y="12437"/>
                </a:moveTo>
                <a:lnTo>
                  <a:pt x="9669" y="12437"/>
                </a:lnTo>
                <a:cubicBezTo>
                  <a:pt x="9967" y="12437"/>
                  <a:pt x="10211" y="12609"/>
                  <a:pt x="10211" y="12820"/>
                </a:cubicBezTo>
                <a:lnTo>
                  <a:pt x="10211" y="13834"/>
                </a:lnTo>
                <a:cubicBezTo>
                  <a:pt x="10211" y="14045"/>
                  <a:pt x="9967" y="14219"/>
                  <a:pt x="9669" y="14219"/>
                </a:cubicBezTo>
                <a:lnTo>
                  <a:pt x="7400" y="14219"/>
                </a:lnTo>
                <a:cubicBezTo>
                  <a:pt x="7102" y="14219"/>
                  <a:pt x="6858" y="14045"/>
                  <a:pt x="6858" y="13834"/>
                </a:cubicBezTo>
                <a:lnTo>
                  <a:pt x="6858" y="12820"/>
                </a:lnTo>
                <a:cubicBezTo>
                  <a:pt x="6858" y="12609"/>
                  <a:pt x="7102" y="12437"/>
                  <a:pt x="7400" y="12437"/>
                </a:cubicBezTo>
                <a:close/>
                <a:moveTo>
                  <a:pt x="11924" y="12437"/>
                </a:moveTo>
                <a:lnTo>
                  <a:pt x="14195" y="12437"/>
                </a:lnTo>
                <a:cubicBezTo>
                  <a:pt x="14493" y="12437"/>
                  <a:pt x="14738" y="12609"/>
                  <a:pt x="14738" y="12820"/>
                </a:cubicBezTo>
                <a:lnTo>
                  <a:pt x="14738" y="13834"/>
                </a:lnTo>
                <a:cubicBezTo>
                  <a:pt x="14738" y="14045"/>
                  <a:pt x="14493" y="14219"/>
                  <a:pt x="14195" y="14219"/>
                </a:cubicBezTo>
                <a:lnTo>
                  <a:pt x="11924" y="14219"/>
                </a:lnTo>
                <a:cubicBezTo>
                  <a:pt x="11626" y="14219"/>
                  <a:pt x="11382" y="14045"/>
                  <a:pt x="11382" y="13834"/>
                </a:cubicBezTo>
                <a:lnTo>
                  <a:pt x="11382" y="12820"/>
                </a:lnTo>
                <a:cubicBezTo>
                  <a:pt x="11382" y="12609"/>
                  <a:pt x="11626" y="12437"/>
                  <a:pt x="11924" y="12437"/>
                </a:cubicBezTo>
                <a:close/>
                <a:moveTo>
                  <a:pt x="16426" y="13127"/>
                </a:moveTo>
                <a:lnTo>
                  <a:pt x="18734" y="13127"/>
                </a:lnTo>
                <a:lnTo>
                  <a:pt x="18734" y="13522"/>
                </a:lnTo>
                <a:lnTo>
                  <a:pt x="16426" y="13522"/>
                </a:lnTo>
                <a:lnTo>
                  <a:pt x="16426" y="13127"/>
                </a:lnTo>
                <a:close/>
                <a:moveTo>
                  <a:pt x="2890" y="15292"/>
                </a:moveTo>
                <a:lnTo>
                  <a:pt x="5121" y="15292"/>
                </a:lnTo>
                <a:cubicBezTo>
                  <a:pt x="5419" y="15292"/>
                  <a:pt x="5663" y="15466"/>
                  <a:pt x="5663" y="15677"/>
                </a:cubicBezTo>
                <a:lnTo>
                  <a:pt x="5663" y="16691"/>
                </a:lnTo>
                <a:cubicBezTo>
                  <a:pt x="5663" y="16902"/>
                  <a:pt x="5419" y="17074"/>
                  <a:pt x="5121" y="17074"/>
                </a:cubicBezTo>
                <a:lnTo>
                  <a:pt x="2890" y="17074"/>
                </a:lnTo>
                <a:cubicBezTo>
                  <a:pt x="2592" y="17074"/>
                  <a:pt x="2348" y="16902"/>
                  <a:pt x="2348" y="16691"/>
                </a:cubicBezTo>
                <a:lnTo>
                  <a:pt x="2348" y="15677"/>
                </a:lnTo>
                <a:cubicBezTo>
                  <a:pt x="2348" y="15466"/>
                  <a:pt x="2592" y="15292"/>
                  <a:pt x="2890" y="15292"/>
                </a:cubicBezTo>
                <a:close/>
                <a:moveTo>
                  <a:pt x="7400" y="15292"/>
                </a:moveTo>
                <a:lnTo>
                  <a:pt x="9669" y="15292"/>
                </a:lnTo>
                <a:cubicBezTo>
                  <a:pt x="9967" y="15292"/>
                  <a:pt x="10211" y="15466"/>
                  <a:pt x="10211" y="15677"/>
                </a:cubicBezTo>
                <a:lnTo>
                  <a:pt x="10211" y="16691"/>
                </a:lnTo>
                <a:cubicBezTo>
                  <a:pt x="10211" y="16902"/>
                  <a:pt x="9967" y="17074"/>
                  <a:pt x="9669" y="17074"/>
                </a:cubicBezTo>
                <a:lnTo>
                  <a:pt x="7400" y="17074"/>
                </a:lnTo>
                <a:cubicBezTo>
                  <a:pt x="7102" y="17074"/>
                  <a:pt x="6858" y="16902"/>
                  <a:pt x="6858" y="16691"/>
                </a:cubicBezTo>
                <a:lnTo>
                  <a:pt x="6858" y="15677"/>
                </a:lnTo>
                <a:cubicBezTo>
                  <a:pt x="6858" y="15466"/>
                  <a:pt x="7102" y="15292"/>
                  <a:pt x="7400" y="15292"/>
                </a:cubicBezTo>
                <a:close/>
                <a:moveTo>
                  <a:pt x="11924" y="15292"/>
                </a:moveTo>
                <a:lnTo>
                  <a:pt x="14195" y="15292"/>
                </a:lnTo>
                <a:cubicBezTo>
                  <a:pt x="14493" y="15292"/>
                  <a:pt x="14738" y="15466"/>
                  <a:pt x="14738" y="15677"/>
                </a:cubicBezTo>
                <a:lnTo>
                  <a:pt x="14738" y="16691"/>
                </a:lnTo>
                <a:cubicBezTo>
                  <a:pt x="14738" y="16902"/>
                  <a:pt x="14493" y="17074"/>
                  <a:pt x="14195" y="17074"/>
                </a:cubicBezTo>
                <a:lnTo>
                  <a:pt x="11924" y="17074"/>
                </a:lnTo>
                <a:cubicBezTo>
                  <a:pt x="11626" y="17074"/>
                  <a:pt x="11382" y="16902"/>
                  <a:pt x="11382" y="16691"/>
                </a:cubicBezTo>
                <a:lnTo>
                  <a:pt x="11382" y="15677"/>
                </a:lnTo>
                <a:cubicBezTo>
                  <a:pt x="11382" y="15466"/>
                  <a:pt x="11626" y="15292"/>
                  <a:pt x="11924" y="15292"/>
                </a:cubicBezTo>
                <a:close/>
                <a:moveTo>
                  <a:pt x="17305" y="15368"/>
                </a:moveTo>
                <a:lnTo>
                  <a:pt x="17864" y="15368"/>
                </a:lnTo>
                <a:lnTo>
                  <a:pt x="17864" y="15984"/>
                </a:lnTo>
                <a:lnTo>
                  <a:pt x="18734" y="15984"/>
                </a:lnTo>
                <a:lnTo>
                  <a:pt x="18734" y="16379"/>
                </a:lnTo>
                <a:lnTo>
                  <a:pt x="17864" y="16379"/>
                </a:lnTo>
                <a:lnTo>
                  <a:pt x="17864" y="17000"/>
                </a:lnTo>
                <a:lnTo>
                  <a:pt x="17305" y="17000"/>
                </a:lnTo>
                <a:lnTo>
                  <a:pt x="17305" y="16379"/>
                </a:lnTo>
                <a:lnTo>
                  <a:pt x="16433" y="16379"/>
                </a:lnTo>
                <a:lnTo>
                  <a:pt x="16433" y="15984"/>
                </a:lnTo>
                <a:lnTo>
                  <a:pt x="17305" y="15984"/>
                </a:lnTo>
                <a:lnTo>
                  <a:pt x="17305" y="15368"/>
                </a:lnTo>
                <a:close/>
                <a:moveTo>
                  <a:pt x="2897" y="18144"/>
                </a:moveTo>
                <a:lnTo>
                  <a:pt x="9669" y="18144"/>
                </a:lnTo>
                <a:cubicBezTo>
                  <a:pt x="9967" y="18144"/>
                  <a:pt x="10211" y="18316"/>
                  <a:pt x="10211" y="18527"/>
                </a:cubicBezTo>
                <a:lnTo>
                  <a:pt x="10211" y="19543"/>
                </a:lnTo>
                <a:cubicBezTo>
                  <a:pt x="10211" y="19754"/>
                  <a:pt x="9967" y="19926"/>
                  <a:pt x="9669" y="19926"/>
                </a:cubicBezTo>
                <a:lnTo>
                  <a:pt x="2897" y="19926"/>
                </a:lnTo>
                <a:cubicBezTo>
                  <a:pt x="2599" y="19926"/>
                  <a:pt x="2355" y="19754"/>
                  <a:pt x="2355" y="19543"/>
                </a:cubicBezTo>
                <a:lnTo>
                  <a:pt x="2355" y="18527"/>
                </a:lnTo>
                <a:cubicBezTo>
                  <a:pt x="2355" y="18316"/>
                  <a:pt x="2599" y="18144"/>
                  <a:pt x="2897" y="18144"/>
                </a:cubicBezTo>
                <a:close/>
                <a:moveTo>
                  <a:pt x="11924" y="18144"/>
                </a:moveTo>
                <a:lnTo>
                  <a:pt x="14195" y="18144"/>
                </a:lnTo>
                <a:cubicBezTo>
                  <a:pt x="14493" y="18144"/>
                  <a:pt x="14738" y="18316"/>
                  <a:pt x="14738" y="18527"/>
                </a:cubicBezTo>
                <a:lnTo>
                  <a:pt x="14738" y="19543"/>
                </a:lnTo>
                <a:cubicBezTo>
                  <a:pt x="14738" y="19754"/>
                  <a:pt x="14493" y="19926"/>
                  <a:pt x="14195" y="19926"/>
                </a:cubicBezTo>
                <a:lnTo>
                  <a:pt x="11924" y="19926"/>
                </a:lnTo>
                <a:cubicBezTo>
                  <a:pt x="11626" y="19926"/>
                  <a:pt x="11382" y="19754"/>
                  <a:pt x="11382" y="19543"/>
                </a:cubicBezTo>
                <a:lnTo>
                  <a:pt x="11382" y="18527"/>
                </a:lnTo>
                <a:cubicBezTo>
                  <a:pt x="11382" y="18316"/>
                  <a:pt x="11626" y="18144"/>
                  <a:pt x="11924" y="18144"/>
                </a:cubicBezTo>
                <a:close/>
                <a:moveTo>
                  <a:pt x="16426" y="18517"/>
                </a:moveTo>
                <a:lnTo>
                  <a:pt x="18734" y="18517"/>
                </a:lnTo>
                <a:lnTo>
                  <a:pt x="18734" y="18910"/>
                </a:lnTo>
                <a:lnTo>
                  <a:pt x="16426" y="18910"/>
                </a:lnTo>
                <a:lnTo>
                  <a:pt x="16426" y="18517"/>
                </a:lnTo>
                <a:close/>
                <a:moveTo>
                  <a:pt x="16426" y="19165"/>
                </a:moveTo>
                <a:lnTo>
                  <a:pt x="18734" y="19165"/>
                </a:lnTo>
                <a:lnTo>
                  <a:pt x="18734" y="19558"/>
                </a:lnTo>
                <a:lnTo>
                  <a:pt x="16426" y="19558"/>
                </a:lnTo>
                <a:lnTo>
                  <a:pt x="16426" y="19165"/>
                </a:ln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3" name="Atom"/>
          <p:cNvSpPr/>
          <p:nvPr/>
        </p:nvSpPr>
        <p:spPr>
          <a:xfrm>
            <a:off x="20269289" y="10918810"/>
            <a:ext cx="1673855" cy="1885444"/>
          </a:xfrm>
          <a:custGeom>
            <a:avLst/>
            <a:gdLst/>
            <a:ahLst/>
            <a:cxnLst>
              <a:cxn ang="0">
                <a:pos x="wd2" y="hd2"/>
              </a:cxn>
              <a:cxn ang="5400000">
                <a:pos x="wd2" y="hd2"/>
              </a:cxn>
              <a:cxn ang="10800000">
                <a:pos x="wd2" y="hd2"/>
              </a:cxn>
              <a:cxn ang="16200000">
                <a:pos x="wd2" y="hd2"/>
              </a:cxn>
            </a:cxnLst>
            <a:rect l="0" t="0" r="r" b="b"/>
            <a:pathLst>
              <a:path w="21048" h="21600" fill="norm" stroke="1" extrusionOk="0">
                <a:moveTo>
                  <a:pt x="10524" y="0"/>
                </a:moveTo>
                <a:cubicBezTo>
                  <a:pt x="9635" y="0"/>
                  <a:pt x="8359" y="577"/>
                  <a:pt x="7326" y="3327"/>
                </a:cubicBezTo>
                <a:cubicBezTo>
                  <a:pt x="7137" y="3832"/>
                  <a:pt x="6970" y="4380"/>
                  <a:pt x="6824" y="4961"/>
                </a:cubicBezTo>
                <a:cubicBezTo>
                  <a:pt x="6200" y="4785"/>
                  <a:pt x="5595" y="4643"/>
                  <a:pt x="5020" y="4540"/>
                </a:cubicBezTo>
                <a:cubicBezTo>
                  <a:pt x="1890" y="3980"/>
                  <a:pt x="703" y="4698"/>
                  <a:pt x="258" y="5400"/>
                </a:cubicBezTo>
                <a:cubicBezTo>
                  <a:pt x="-186" y="6101"/>
                  <a:pt x="-276" y="7396"/>
                  <a:pt x="1822" y="9586"/>
                </a:cubicBezTo>
                <a:cubicBezTo>
                  <a:pt x="2207" y="9988"/>
                  <a:pt x="2643" y="10394"/>
                  <a:pt x="3123" y="10799"/>
                </a:cubicBezTo>
                <a:cubicBezTo>
                  <a:pt x="2644" y="11204"/>
                  <a:pt x="2207" y="11610"/>
                  <a:pt x="1822" y="12013"/>
                </a:cubicBezTo>
                <a:cubicBezTo>
                  <a:pt x="-276" y="14202"/>
                  <a:pt x="-186" y="15499"/>
                  <a:pt x="258" y="16200"/>
                </a:cubicBezTo>
                <a:cubicBezTo>
                  <a:pt x="591" y="16726"/>
                  <a:pt x="1341" y="17260"/>
                  <a:pt x="3011" y="17260"/>
                </a:cubicBezTo>
                <a:cubicBezTo>
                  <a:pt x="3571" y="17260"/>
                  <a:pt x="4234" y="17200"/>
                  <a:pt x="5020" y="17060"/>
                </a:cubicBezTo>
                <a:cubicBezTo>
                  <a:pt x="5595" y="16957"/>
                  <a:pt x="6200" y="16815"/>
                  <a:pt x="6824" y="16639"/>
                </a:cubicBezTo>
                <a:cubicBezTo>
                  <a:pt x="6970" y="17220"/>
                  <a:pt x="7137" y="17766"/>
                  <a:pt x="7326" y="18271"/>
                </a:cubicBezTo>
                <a:cubicBezTo>
                  <a:pt x="8359" y="21022"/>
                  <a:pt x="9635" y="21600"/>
                  <a:pt x="10524" y="21600"/>
                </a:cubicBezTo>
                <a:cubicBezTo>
                  <a:pt x="11413" y="21600"/>
                  <a:pt x="12689" y="21022"/>
                  <a:pt x="13722" y="18271"/>
                </a:cubicBezTo>
                <a:cubicBezTo>
                  <a:pt x="13911" y="17766"/>
                  <a:pt x="14080" y="17220"/>
                  <a:pt x="14226" y="16639"/>
                </a:cubicBezTo>
                <a:cubicBezTo>
                  <a:pt x="14850" y="16815"/>
                  <a:pt x="15453" y="16957"/>
                  <a:pt x="16028" y="17060"/>
                </a:cubicBezTo>
                <a:cubicBezTo>
                  <a:pt x="16814" y="17200"/>
                  <a:pt x="17479" y="17260"/>
                  <a:pt x="18038" y="17260"/>
                </a:cubicBezTo>
                <a:cubicBezTo>
                  <a:pt x="19709" y="17260"/>
                  <a:pt x="20457" y="16726"/>
                  <a:pt x="20790" y="16200"/>
                </a:cubicBezTo>
                <a:cubicBezTo>
                  <a:pt x="21234" y="15499"/>
                  <a:pt x="21324" y="14202"/>
                  <a:pt x="19226" y="12013"/>
                </a:cubicBezTo>
                <a:cubicBezTo>
                  <a:pt x="18841" y="11610"/>
                  <a:pt x="18405" y="11204"/>
                  <a:pt x="17925" y="10799"/>
                </a:cubicBezTo>
                <a:cubicBezTo>
                  <a:pt x="18404" y="10394"/>
                  <a:pt x="18841" y="9988"/>
                  <a:pt x="19226" y="9586"/>
                </a:cubicBezTo>
                <a:cubicBezTo>
                  <a:pt x="21324" y="7396"/>
                  <a:pt x="21234" y="6101"/>
                  <a:pt x="20790" y="5400"/>
                </a:cubicBezTo>
                <a:cubicBezTo>
                  <a:pt x="20345" y="4698"/>
                  <a:pt x="19158" y="3980"/>
                  <a:pt x="16028" y="4540"/>
                </a:cubicBezTo>
                <a:cubicBezTo>
                  <a:pt x="15453" y="4643"/>
                  <a:pt x="14850" y="4785"/>
                  <a:pt x="14226" y="4961"/>
                </a:cubicBezTo>
                <a:cubicBezTo>
                  <a:pt x="14080" y="4380"/>
                  <a:pt x="13911" y="3832"/>
                  <a:pt x="13722" y="3327"/>
                </a:cubicBezTo>
                <a:cubicBezTo>
                  <a:pt x="12689" y="577"/>
                  <a:pt x="11413" y="0"/>
                  <a:pt x="10524" y="0"/>
                </a:cubicBezTo>
                <a:close/>
                <a:moveTo>
                  <a:pt x="10524" y="856"/>
                </a:moveTo>
                <a:cubicBezTo>
                  <a:pt x="11556" y="856"/>
                  <a:pt x="12661" y="2513"/>
                  <a:pt x="13329" y="5231"/>
                </a:cubicBezTo>
                <a:cubicBezTo>
                  <a:pt x="12420" y="5525"/>
                  <a:pt x="11478" y="5885"/>
                  <a:pt x="10524" y="6304"/>
                </a:cubicBezTo>
                <a:cubicBezTo>
                  <a:pt x="9571" y="5885"/>
                  <a:pt x="8628" y="5525"/>
                  <a:pt x="7719" y="5231"/>
                </a:cubicBezTo>
                <a:cubicBezTo>
                  <a:pt x="8386" y="2513"/>
                  <a:pt x="9492" y="856"/>
                  <a:pt x="10524" y="856"/>
                </a:cubicBezTo>
                <a:close/>
                <a:moveTo>
                  <a:pt x="3015" y="5197"/>
                </a:moveTo>
                <a:cubicBezTo>
                  <a:pt x="3968" y="5197"/>
                  <a:pt x="5206" y="5394"/>
                  <a:pt x="6633" y="5801"/>
                </a:cubicBezTo>
                <a:cubicBezTo>
                  <a:pt x="6458" y="6665"/>
                  <a:pt x="6330" y="7591"/>
                  <a:pt x="6252" y="8553"/>
                </a:cubicBezTo>
                <a:cubicBezTo>
                  <a:pt x="5377" y="9095"/>
                  <a:pt x="4562" y="9658"/>
                  <a:pt x="3828" y="10229"/>
                </a:cubicBezTo>
                <a:cubicBezTo>
                  <a:pt x="3348" y="9826"/>
                  <a:pt x="2912" y="9422"/>
                  <a:pt x="2530" y="9023"/>
                </a:cubicBezTo>
                <a:cubicBezTo>
                  <a:pt x="1217" y="7653"/>
                  <a:pt x="672" y="6459"/>
                  <a:pt x="1072" y="5828"/>
                </a:cubicBezTo>
                <a:cubicBezTo>
                  <a:pt x="1335" y="5413"/>
                  <a:pt x="2020" y="5197"/>
                  <a:pt x="3015" y="5197"/>
                </a:cubicBezTo>
                <a:close/>
                <a:moveTo>
                  <a:pt x="18035" y="5197"/>
                </a:moveTo>
                <a:cubicBezTo>
                  <a:pt x="19030" y="5197"/>
                  <a:pt x="19713" y="5413"/>
                  <a:pt x="19976" y="5828"/>
                </a:cubicBezTo>
                <a:cubicBezTo>
                  <a:pt x="20376" y="6459"/>
                  <a:pt x="19831" y="7653"/>
                  <a:pt x="18518" y="9023"/>
                </a:cubicBezTo>
                <a:cubicBezTo>
                  <a:pt x="18136" y="9422"/>
                  <a:pt x="17702" y="9826"/>
                  <a:pt x="17221" y="10229"/>
                </a:cubicBezTo>
                <a:cubicBezTo>
                  <a:pt x="16488" y="9658"/>
                  <a:pt x="15673" y="9095"/>
                  <a:pt x="14798" y="8553"/>
                </a:cubicBezTo>
                <a:cubicBezTo>
                  <a:pt x="14720" y="7591"/>
                  <a:pt x="14590" y="6665"/>
                  <a:pt x="14415" y="5801"/>
                </a:cubicBezTo>
                <a:cubicBezTo>
                  <a:pt x="15842" y="5394"/>
                  <a:pt x="17082" y="5197"/>
                  <a:pt x="18035" y="5197"/>
                </a:cubicBezTo>
                <a:close/>
                <a:moveTo>
                  <a:pt x="7532" y="6078"/>
                </a:moveTo>
                <a:cubicBezTo>
                  <a:pt x="8148" y="6281"/>
                  <a:pt x="8794" y="6520"/>
                  <a:pt x="9461" y="6795"/>
                </a:cubicBezTo>
                <a:cubicBezTo>
                  <a:pt x="9088" y="6975"/>
                  <a:pt x="8715" y="7162"/>
                  <a:pt x="8343" y="7358"/>
                </a:cubicBezTo>
                <a:cubicBezTo>
                  <a:pt x="7971" y="7553"/>
                  <a:pt x="7605" y="7754"/>
                  <a:pt x="7248" y="7958"/>
                </a:cubicBezTo>
                <a:cubicBezTo>
                  <a:pt x="7320" y="7295"/>
                  <a:pt x="7416" y="6666"/>
                  <a:pt x="7532" y="6078"/>
                </a:cubicBezTo>
                <a:close/>
                <a:moveTo>
                  <a:pt x="13516" y="6078"/>
                </a:moveTo>
                <a:cubicBezTo>
                  <a:pt x="13632" y="6666"/>
                  <a:pt x="13728" y="7295"/>
                  <a:pt x="13800" y="7958"/>
                </a:cubicBezTo>
                <a:cubicBezTo>
                  <a:pt x="13443" y="7754"/>
                  <a:pt x="13078" y="7553"/>
                  <a:pt x="12706" y="7358"/>
                </a:cubicBezTo>
                <a:cubicBezTo>
                  <a:pt x="12335" y="7162"/>
                  <a:pt x="11962" y="6975"/>
                  <a:pt x="11589" y="6795"/>
                </a:cubicBezTo>
                <a:cubicBezTo>
                  <a:pt x="12256" y="6520"/>
                  <a:pt x="12900" y="6281"/>
                  <a:pt x="13516" y="6078"/>
                </a:cubicBezTo>
                <a:close/>
                <a:moveTo>
                  <a:pt x="10524" y="7258"/>
                </a:moveTo>
                <a:cubicBezTo>
                  <a:pt x="11084" y="7514"/>
                  <a:pt x="11656" y="7793"/>
                  <a:pt x="12236" y="8099"/>
                </a:cubicBezTo>
                <a:cubicBezTo>
                  <a:pt x="12807" y="8399"/>
                  <a:pt x="13361" y="8709"/>
                  <a:pt x="13892" y="9029"/>
                </a:cubicBezTo>
                <a:cubicBezTo>
                  <a:pt x="13929" y="9598"/>
                  <a:pt x="13948" y="10189"/>
                  <a:pt x="13948" y="10799"/>
                </a:cubicBezTo>
                <a:cubicBezTo>
                  <a:pt x="13948" y="11410"/>
                  <a:pt x="13927" y="12000"/>
                  <a:pt x="13890" y="12570"/>
                </a:cubicBezTo>
                <a:cubicBezTo>
                  <a:pt x="13359" y="12889"/>
                  <a:pt x="12806" y="13201"/>
                  <a:pt x="12236" y="13501"/>
                </a:cubicBezTo>
                <a:cubicBezTo>
                  <a:pt x="11655" y="13807"/>
                  <a:pt x="11084" y="14087"/>
                  <a:pt x="10524" y="14342"/>
                </a:cubicBezTo>
                <a:cubicBezTo>
                  <a:pt x="9964" y="14087"/>
                  <a:pt x="9393" y="13807"/>
                  <a:pt x="8812" y="13501"/>
                </a:cubicBezTo>
                <a:cubicBezTo>
                  <a:pt x="8241" y="13201"/>
                  <a:pt x="7689" y="12891"/>
                  <a:pt x="7158" y="12571"/>
                </a:cubicBezTo>
                <a:cubicBezTo>
                  <a:pt x="7121" y="12002"/>
                  <a:pt x="7100" y="11410"/>
                  <a:pt x="7100" y="10799"/>
                </a:cubicBezTo>
                <a:cubicBezTo>
                  <a:pt x="7100" y="10189"/>
                  <a:pt x="7121" y="9598"/>
                  <a:pt x="7158" y="9029"/>
                </a:cubicBezTo>
                <a:cubicBezTo>
                  <a:pt x="7689" y="8709"/>
                  <a:pt x="8241" y="8399"/>
                  <a:pt x="8812" y="8099"/>
                </a:cubicBezTo>
                <a:cubicBezTo>
                  <a:pt x="9393" y="7793"/>
                  <a:pt x="9964" y="7514"/>
                  <a:pt x="10524" y="7258"/>
                </a:cubicBezTo>
                <a:close/>
                <a:moveTo>
                  <a:pt x="10524" y="9608"/>
                </a:moveTo>
                <a:cubicBezTo>
                  <a:pt x="10189" y="9608"/>
                  <a:pt x="9855" y="9724"/>
                  <a:pt x="9600" y="9957"/>
                </a:cubicBezTo>
                <a:cubicBezTo>
                  <a:pt x="9089" y="10422"/>
                  <a:pt x="9089" y="11178"/>
                  <a:pt x="9600" y="11643"/>
                </a:cubicBezTo>
                <a:cubicBezTo>
                  <a:pt x="10110" y="12108"/>
                  <a:pt x="10938" y="12108"/>
                  <a:pt x="11448" y="11643"/>
                </a:cubicBezTo>
                <a:cubicBezTo>
                  <a:pt x="11959" y="11178"/>
                  <a:pt x="11959" y="10422"/>
                  <a:pt x="11448" y="9957"/>
                </a:cubicBezTo>
                <a:cubicBezTo>
                  <a:pt x="11193" y="9724"/>
                  <a:pt x="10859" y="9608"/>
                  <a:pt x="10524" y="9608"/>
                </a:cubicBezTo>
                <a:close/>
                <a:moveTo>
                  <a:pt x="6185" y="9638"/>
                </a:moveTo>
                <a:cubicBezTo>
                  <a:pt x="6169" y="10021"/>
                  <a:pt x="6161" y="10408"/>
                  <a:pt x="6161" y="10799"/>
                </a:cubicBezTo>
                <a:cubicBezTo>
                  <a:pt x="6161" y="11190"/>
                  <a:pt x="6169" y="11579"/>
                  <a:pt x="6185" y="11962"/>
                </a:cubicBezTo>
                <a:cubicBezTo>
                  <a:pt x="5601" y="11581"/>
                  <a:pt x="5050" y="11191"/>
                  <a:pt x="4540" y="10799"/>
                </a:cubicBezTo>
                <a:cubicBezTo>
                  <a:pt x="5050" y="10407"/>
                  <a:pt x="5601" y="10019"/>
                  <a:pt x="6185" y="9638"/>
                </a:cubicBezTo>
                <a:close/>
                <a:moveTo>
                  <a:pt x="14863" y="9638"/>
                </a:moveTo>
                <a:cubicBezTo>
                  <a:pt x="15447" y="10019"/>
                  <a:pt x="15998" y="10407"/>
                  <a:pt x="16508" y="10799"/>
                </a:cubicBezTo>
                <a:cubicBezTo>
                  <a:pt x="15998" y="11191"/>
                  <a:pt x="15447" y="11581"/>
                  <a:pt x="14863" y="11962"/>
                </a:cubicBezTo>
                <a:cubicBezTo>
                  <a:pt x="14879" y="11579"/>
                  <a:pt x="14887" y="11190"/>
                  <a:pt x="14887" y="10799"/>
                </a:cubicBezTo>
                <a:cubicBezTo>
                  <a:pt x="14887" y="10408"/>
                  <a:pt x="14879" y="10021"/>
                  <a:pt x="14863" y="9638"/>
                </a:cubicBezTo>
                <a:close/>
                <a:moveTo>
                  <a:pt x="3828" y="11371"/>
                </a:moveTo>
                <a:cubicBezTo>
                  <a:pt x="4562" y="11942"/>
                  <a:pt x="5377" y="12505"/>
                  <a:pt x="6252" y="13047"/>
                </a:cubicBezTo>
                <a:cubicBezTo>
                  <a:pt x="6330" y="14009"/>
                  <a:pt x="6458" y="14933"/>
                  <a:pt x="6633" y="15797"/>
                </a:cubicBezTo>
                <a:cubicBezTo>
                  <a:pt x="5206" y="16204"/>
                  <a:pt x="3968" y="16403"/>
                  <a:pt x="3015" y="16403"/>
                </a:cubicBezTo>
                <a:cubicBezTo>
                  <a:pt x="2020" y="16403"/>
                  <a:pt x="1335" y="16187"/>
                  <a:pt x="1072" y="15772"/>
                </a:cubicBezTo>
                <a:cubicBezTo>
                  <a:pt x="672" y="15141"/>
                  <a:pt x="1217" y="13947"/>
                  <a:pt x="2530" y="12577"/>
                </a:cubicBezTo>
                <a:cubicBezTo>
                  <a:pt x="2912" y="12178"/>
                  <a:pt x="3348" y="11774"/>
                  <a:pt x="3828" y="11371"/>
                </a:cubicBezTo>
                <a:close/>
                <a:moveTo>
                  <a:pt x="17220" y="11371"/>
                </a:moveTo>
                <a:cubicBezTo>
                  <a:pt x="17700" y="11774"/>
                  <a:pt x="18136" y="12178"/>
                  <a:pt x="18518" y="12577"/>
                </a:cubicBezTo>
                <a:cubicBezTo>
                  <a:pt x="19831" y="13947"/>
                  <a:pt x="20376" y="15141"/>
                  <a:pt x="19976" y="15772"/>
                </a:cubicBezTo>
                <a:cubicBezTo>
                  <a:pt x="19713" y="16187"/>
                  <a:pt x="19030" y="16403"/>
                  <a:pt x="18035" y="16403"/>
                </a:cubicBezTo>
                <a:cubicBezTo>
                  <a:pt x="17082" y="16403"/>
                  <a:pt x="15842" y="16204"/>
                  <a:pt x="14415" y="15797"/>
                </a:cubicBezTo>
                <a:cubicBezTo>
                  <a:pt x="14590" y="14933"/>
                  <a:pt x="14718" y="14009"/>
                  <a:pt x="14796" y="13047"/>
                </a:cubicBezTo>
                <a:cubicBezTo>
                  <a:pt x="15671" y="12505"/>
                  <a:pt x="16486" y="11942"/>
                  <a:pt x="17220" y="11371"/>
                </a:cubicBezTo>
                <a:close/>
                <a:moveTo>
                  <a:pt x="7248" y="13642"/>
                </a:moveTo>
                <a:cubicBezTo>
                  <a:pt x="7605" y="13846"/>
                  <a:pt x="7971" y="14047"/>
                  <a:pt x="8343" y="14242"/>
                </a:cubicBezTo>
                <a:cubicBezTo>
                  <a:pt x="8715" y="14438"/>
                  <a:pt x="9088" y="14625"/>
                  <a:pt x="9461" y="14805"/>
                </a:cubicBezTo>
                <a:cubicBezTo>
                  <a:pt x="8794" y="15080"/>
                  <a:pt x="8148" y="15319"/>
                  <a:pt x="7532" y="15522"/>
                </a:cubicBezTo>
                <a:cubicBezTo>
                  <a:pt x="7416" y="14934"/>
                  <a:pt x="7320" y="14305"/>
                  <a:pt x="7248" y="13642"/>
                </a:cubicBezTo>
                <a:close/>
                <a:moveTo>
                  <a:pt x="13800" y="13642"/>
                </a:moveTo>
                <a:cubicBezTo>
                  <a:pt x="13728" y="14305"/>
                  <a:pt x="13632" y="14934"/>
                  <a:pt x="13516" y="15522"/>
                </a:cubicBezTo>
                <a:cubicBezTo>
                  <a:pt x="12900" y="15319"/>
                  <a:pt x="12256" y="15080"/>
                  <a:pt x="11589" y="14805"/>
                </a:cubicBezTo>
                <a:cubicBezTo>
                  <a:pt x="11962" y="14625"/>
                  <a:pt x="12335" y="14438"/>
                  <a:pt x="12706" y="14242"/>
                </a:cubicBezTo>
                <a:cubicBezTo>
                  <a:pt x="13078" y="14047"/>
                  <a:pt x="13443" y="13846"/>
                  <a:pt x="13800" y="13642"/>
                </a:cubicBezTo>
                <a:close/>
                <a:moveTo>
                  <a:pt x="10524" y="15294"/>
                </a:moveTo>
                <a:cubicBezTo>
                  <a:pt x="11478" y="15713"/>
                  <a:pt x="12420" y="16075"/>
                  <a:pt x="13329" y="16369"/>
                </a:cubicBezTo>
                <a:cubicBezTo>
                  <a:pt x="12661" y="19087"/>
                  <a:pt x="11556" y="20744"/>
                  <a:pt x="10524" y="20744"/>
                </a:cubicBezTo>
                <a:cubicBezTo>
                  <a:pt x="9492" y="20744"/>
                  <a:pt x="8386" y="19087"/>
                  <a:pt x="7719" y="16369"/>
                </a:cubicBezTo>
                <a:cubicBezTo>
                  <a:pt x="8628" y="16075"/>
                  <a:pt x="9571" y="15713"/>
                  <a:pt x="10524" y="15294"/>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4" name="Line"/>
          <p:cNvSpPr/>
          <p:nvPr/>
        </p:nvSpPr>
        <p:spPr>
          <a:xfrm>
            <a:off x="19209019" y="5550824"/>
            <a:ext cx="835301" cy="6986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65" y="0"/>
                </a:moveTo>
                <a:lnTo>
                  <a:pt x="11167" y="1368"/>
                </a:lnTo>
                <a:lnTo>
                  <a:pt x="10847" y="11826"/>
                </a:lnTo>
                <a:lnTo>
                  <a:pt x="0" y="13506"/>
                </a:lnTo>
                <a:lnTo>
                  <a:pt x="10746" y="14667"/>
                </a:lnTo>
                <a:lnTo>
                  <a:pt x="11047" y="19868"/>
                </a:lnTo>
                <a:lnTo>
                  <a:pt x="21600" y="21600"/>
                </a:lnTo>
              </a:path>
            </a:pathLst>
          </a:custGeom>
          <a:ln w="25400">
            <a:solidFill>
              <a:srgbClr val="000000"/>
            </a:solidFill>
            <a:miter lim="400000"/>
          </a:ln>
        </p:spPr>
        <p:txBody>
          <a:bodyPr lIns="50800" tIns="50800" rIns="50800" bIns="50800" anchor="ctr"/>
          <a:lstStyle/>
          <a:p>
            <a:pPr/>
          </a:p>
        </p:txBody>
      </p:sp>
      <p:sp>
        <p:nvSpPr>
          <p:cNvPr id="225" name="Performance: (Task-level scores)"/>
          <p:cNvSpPr txBox="1"/>
          <p:nvPr/>
        </p:nvSpPr>
        <p:spPr>
          <a:xfrm>
            <a:off x="18135482" y="3842217"/>
            <a:ext cx="4064382" cy="13242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929292"/>
                </a:solidFill>
              </a:defRPr>
            </a:pPr>
            <a:r>
              <a:t>Performance:</a:t>
            </a:r>
            <a:br/>
            <a:r>
              <a:rPr b="0" sz="3800"/>
              <a:t>(Task-level scores)</a:t>
            </a:r>
          </a:p>
        </p:txBody>
      </p:sp>
      <p:sp>
        <p:nvSpPr>
          <p:cNvPr id="226" name="Ethology (Instance level, behaviors)"/>
          <p:cNvSpPr txBox="1"/>
          <p:nvPr/>
        </p:nvSpPr>
        <p:spPr>
          <a:xfrm>
            <a:off x="14888492" y="5970977"/>
            <a:ext cx="3313939" cy="18399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4">
                    <a:hueOff val="-1247790"/>
                    <a:lumOff val="-12326"/>
                  </a:schemeClr>
                </a:solidFill>
              </a:defRPr>
            </a:pPr>
            <a:r>
              <a:rPr b="1"/>
              <a:t>Ethology</a:t>
            </a:r>
            <a:br/>
            <a:r>
              <a:rPr sz="3800"/>
              <a:t>(Instance level,</a:t>
            </a:r>
            <a:br>
              <a:rPr sz="3800"/>
            </a:br>
            <a:r>
              <a:rPr sz="3800"/>
              <a:t>behaviors)</a:t>
            </a:r>
          </a:p>
        </p:txBody>
      </p:sp>
      <p:sp>
        <p:nvSpPr>
          <p:cNvPr id="227" name="Physiology of LMs (components-level)"/>
          <p:cNvSpPr txBox="1"/>
          <p:nvPr/>
        </p:nvSpPr>
        <p:spPr>
          <a:xfrm>
            <a:off x="8985198" y="4219645"/>
            <a:ext cx="5394192" cy="1301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600">
                <a:solidFill>
                  <a:schemeClr val="accent5">
                    <a:lumOff val="-29866"/>
                  </a:schemeClr>
                </a:solidFill>
              </a:defRPr>
            </a:pPr>
            <a:r>
              <a:t>Physiology of LMs</a:t>
            </a:r>
            <a:br/>
            <a:r>
              <a:rPr b="0" sz="3800"/>
              <a:t>(components-level)</a:t>
            </a:r>
          </a:p>
        </p:txBody>
      </p:sp>
      <p:sp>
        <p:nvSpPr>
          <p:cNvPr id="228" name="Physics of LMs (laws at population level)"/>
          <p:cNvSpPr txBox="1"/>
          <p:nvPr/>
        </p:nvSpPr>
        <p:spPr>
          <a:xfrm>
            <a:off x="1628795" y="3958906"/>
            <a:ext cx="7387723" cy="13013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600">
                <a:solidFill>
                  <a:schemeClr val="accent1">
                    <a:lumOff val="-13575"/>
                  </a:schemeClr>
                </a:solidFill>
              </a:defRPr>
            </a:pPr>
            <a:r>
              <a:rPr b="1"/>
              <a:t>Physics of LMs</a:t>
            </a:r>
            <a:br/>
            <a:r>
              <a:rPr sz="3800"/>
              <a:t>(laws at population level)</a:t>
            </a:r>
          </a:p>
        </p:txBody>
      </p:sp>
      <p:sp>
        <p:nvSpPr>
          <p:cNvPr id="229" name="Rounded Rectangle"/>
          <p:cNvSpPr/>
          <p:nvPr/>
        </p:nvSpPr>
        <p:spPr>
          <a:xfrm>
            <a:off x="1883155" y="5502100"/>
            <a:ext cx="6635535" cy="7957200"/>
          </a:xfrm>
          <a:prstGeom prst="roundRect">
            <a:avLst>
              <a:gd name="adj" fmla="val 6174"/>
            </a:avLst>
          </a:prstGeom>
          <a:ln w="101600">
            <a:solidFill>
              <a:srgbClr val="929292"/>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0" name="Rounded Rectangle"/>
          <p:cNvSpPr/>
          <p:nvPr/>
        </p:nvSpPr>
        <p:spPr>
          <a:xfrm>
            <a:off x="19127733" y="5151199"/>
            <a:ext cx="3163248" cy="7645446"/>
          </a:xfrm>
          <a:prstGeom prst="roundRect">
            <a:avLst>
              <a:gd name="adj" fmla="val 6579"/>
            </a:avLst>
          </a:prstGeom>
          <a:ln w="101600">
            <a:solidFill>
              <a:srgbClr val="929292"/>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1" name="Rounded Rectangle"/>
          <p:cNvSpPr/>
          <p:nvPr/>
        </p:nvSpPr>
        <p:spPr>
          <a:xfrm>
            <a:off x="9038776" y="6159268"/>
            <a:ext cx="4547534" cy="7120867"/>
          </a:xfrm>
          <a:prstGeom prst="roundRect">
            <a:avLst>
              <a:gd name="adj" fmla="val 5271"/>
            </a:avLst>
          </a:prstGeom>
          <a:ln w="101600">
            <a:solidFill>
              <a:schemeClr val="accent5">
                <a:lumOff val="-29866"/>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2" name="Robot"/>
          <p:cNvSpPr/>
          <p:nvPr/>
        </p:nvSpPr>
        <p:spPr>
          <a:xfrm>
            <a:off x="9245206" y="6795005"/>
            <a:ext cx="4134674" cy="6178640"/>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2F2F2"/>
          </a:solidFill>
          <a:ln w="635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3" name="Line Graph"/>
          <p:cNvSpPr/>
          <p:nvPr/>
        </p:nvSpPr>
        <p:spPr>
          <a:xfrm>
            <a:off x="4108734" y="5926656"/>
            <a:ext cx="1933764" cy="1928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9991" y="7364"/>
                </a:moveTo>
                <a:lnTo>
                  <a:pt x="17165" y="8228"/>
                </a:lnTo>
                <a:lnTo>
                  <a:pt x="17811" y="8832"/>
                </a:lnTo>
                <a:lnTo>
                  <a:pt x="13288" y="13689"/>
                </a:lnTo>
                <a:lnTo>
                  <a:pt x="10021" y="10341"/>
                </a:lnTo>
                <a:lnTo>
                  <a:pt x="2932" y="17951"/>
                </a:lnTo>
                <a:lnTo>
                  <a:pt x="3799" y="18763"/>
                </a:lnTo>
                <a:lnTo>
                  <a:pt x="10041" y="12061"/>
                </a:lnTo>
                <a:lnTo>
                  <a:pt x="13327" y="15430"/>
                </a:lnTo>
                <a:lnTo>
                  <a:pt x="13766" y="14916"/>
                </a:lnTo>
                <a:lnTo>
                  <a:pt x="18678" y="9644"/>
                </a:lnTo>
                <a:lnTo>
                  <a:pt x="19324" y="10250"/>
                </a:lnTo>
                <a:lnTo>
                  <a:pt x="19991" y="7364"/>
                </a:lnTo>
                <a:close/>
              </a:path>
            </a:pathLst>
          </a:custGeom>
          <a:solidFill>
            <a:schemeClr val="accent6">
              <a:satOff val="-20754"/>
              <a:lumOff val="-1673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4" name="Line"/>
          <p:cNvSpPr/>
          <p:nvPr/>
        </p:nvSpPr>
        <p:spPr>
          <a:xfrm>
            <a:off x="4422020" y="9044933"/>
            <a:ext cx="1658399" cy="1"/>
          </a:xfrm>
          <a:prstGeom prst="line">
            <a:avLst/>
          </a:prstGeom>
          <a:ln w="63500" cap="rnd">
            <a:solidFill>
              <a:srgbClr val="000000"/>
            </a:solidFill>
            <a:custDash>
              <a:ds d="100000" sp="200000"/>
            </a:custDash>
            <a:headEnd type="stealth"/>
            <a:tailEnd type="stealth"/>
          </a:ln>
        </p:spPr>
        <p:txBody>
          <a:bodyPr lIns="50800" tIns="50800" rIns="50800" bIns="50800" anchor="ctr"/>
          <a:lstStyle/>
          <a:p>
            <a:pPr/>
          </a:p>
        </p:txBody>
      </p:sp>
      <p:sp>
        <p:nvSpPr>
          <p:cNvPr id="235" name="Multiplication Sign"/>
          <p:cNvSpPr/>
          <p:nvPr/>
        </p:nvSpPr>
        <p:spPr>
          <a:xfrm>
            <a:off x="15432217" y="10504579"/>
            <a:ext cx="505333" cy="505333"/>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6" name="Multiplication Sign"/>
          <p:cNvSpPr/>
          <p:nvPr/>
        </p:nvSpPr>
        <p:spPr>
          <a:xfrm>
            <a:off x="15432217" y="8878491"/>
            <a:ext cx="505333" cy="505333"/>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lumOff val="-2986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7" name="Line"/>
          <p:cNvSpPr/>
          <p:nvPr/>
        </p:nvSpPr>
        <p:spPr>
          <a:xfrm>
            <a:off x="16054396" y="9131157"/>
            <a:ext cx="915748" cy="1"/>
          </a:xfrm>
          <a:prstGeom prst="line">
            <a:avLst/>
          </a:prstGeom>
          <a:ln w="101600">
            <a:solidFill>
              <a:schemeClr val="accent5">
                <a:lumOff val="-29866"/>
              </a:schemeClr>
            </a:solidFill>
            <a:miter lim="400000"/>
          </a:ln>
        </p:spPr>
        <p:txBody>
          <a:bodyPr lIns="50800" tIns="50800" rIns="50800" bIns="50800" anchor="ctr"/>
          <a:lstStyle/>
          <a:p>
            <a:pPr/>
          </a:p>
        </p:txBody>
      </p:sp>
      <p:sp>
        <p:nvSpPr>
          <p:cNvPr id="238" name="Line"/>
          <p:cNvSpPr/>
          <p:nvPr/>
        </p:nvSpPr>
        <p:spPr>
          <a:xfrm>
            <a:off x="16054396" y="10776269"/>
            <a:ext cx="915748" cy="1"/>
          </a:xfrm>
          <a:prstGeom prst="line">
            <a:avLst/>
          </a:prstGeom>
          <a:ln w="101600">
            <a:solidFill>
              <a:schemeClr val="accent5">
                <a:lumOff val="-29866"/>
              </a:schemeClr>
            </a:solidFill>
            <a:miter lim="400000"/>
          </a:ln>
        </p:spPr>
        <p:txBody>
          <a:bodyPr lIns="50800" tIns="50800" rIns="50800" bIns="50800" anchor="ctr"/>
          <a:lstStyle/>
          <a:p>
            <a:pPr/>
          </a:p>
        </p:txBody>
      </p:sp>
      <p:sp>
        <p:nvSpPr>
          <p:cNvPr id="239" name="Line"/>
          <p:cNvSpPr/>
          <p:nvPr/>
        </p:nvSpPr>
        <p:spPr>
          <a:xfrm>
            <a:off x="16054396" y="9681095"/>
            <a:ext cx="915748" cy="1"/>
          </a:xfrm>
          <a:prstGeom prst="line">
            <a:avLst/>
          </a:prstGeom>
          <a:ln w="101600">
            <a:solidFill>
              <a:schemeClr val="accent1">
                <a:lumOff val="-13575"/>
              </a:schemeClr>
            </a:solidFill>
            <a:miter lim="400000"/>
          </a:ln>
        </p:spPr>
        <p:txBody>
          <a:bodyPr lIns="50800" tIns="50800" rIns="50800" bIns="50800" anchor="ctr"/>
          <a:lstStyle/>
          <a:p>
            <a:pPr/>
          </a:p>
        </p:txBody>
      </p:sp>
      <p:sp>
        <p:nvSpPr>
          <p:cNvPr id="240" name="?"/>
          <p:cNvSpPr txBox="1"/>
          <p:nvPr/>
        </p:nvSpPr>
        <p:spPr>
          <a:xfrm>
            <a:off x="15432217" y="9315485"/>
            <a:ext cx="45323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241" name="Edit Document"/>
          <p:cNvSpPr/>
          <p:nvPr/>
        </p:nvSpPr>
        <p:spPr>
          <a:xfrm>
            <a:off x="15300813" y="8240592"/>
            <a:ext cx="2651506" cy="2881008"/>
          </a:xfrm>
          <a:custGeom>
            <a:avLst/>
            <a:gdLst/>
            <a:ahLst/>
            <a:cxnLst>
              <a:cxn ang="0">
                <a:pos x="wd2" y="hd2"/>
              </a:cxn>
              <a:cxn ang="5400000">
                <a:pos x="wd2" y="hd2"/>
              </a:cxn>
              <a:cxn ang="10800000">
                <a:pos x="wd2" y="hd2"/>
              </a:cxn>
              <a:cxn ang="16200000">
                <a:pos x="wd2" y="hd2"/>
              </a:cxn>
            </a:cxnLst>
            <a:rect l="0" t="0" r="r" b="b"/>
            <a:pathLst>
              <a:path w="21535" h="21600" fill="norm" stroke="1" extrusionOk="0">
                <a:moveTo>
                  <a:pt x="178" y="0"/>
                </a:moveTo>
                <a:cubicBezTo>
                  <a:pt x="80" y="0"/>
                  <a:pt x="0" y="72"/>
                  <a:pt x="0" y="162"/>
                </a:cubicBezTo>
                <a:lnTo>
                  <a:pt x="0" y="21438"/>
                </a:lnTo>
                <a:cubicBezTo>
                  <a:pt x="0" y="21528"/>
                  <a:pt x="80" y="21600"/>
                  <a:pt x="178" y="21600"/>
                </a:cubicBezTo>
                <a:lnTo>
                  <a:pt x="17891" y="21600"/>
                </a:lnTo>
                <a:cubicBezTo>
                  <a:pt x="17989" y="21600"/>
                  <a:pt x="18069" y="21528"/>
                  <a:pt x="18069" y="21438"/>
                </a:cubicBezTo>
                <a:lnTo>
                  <a:pt x="18069" y="10414"/>
                </a:lnTo>
                <a:lnTo>
                  <a:pt x="13054" y="15043"/>
                </a:lnTo>
                <a:cubicBezTo>
                  <a:pt x="12867" y="15216"/>
                  <a:pt x="12647" y="15358"/>
                  <a:pt x="12407" y="15463"/>
                </a:cubicBezTo>
                <a:lnTo>
                  <a:pt x="8385" y="17111"/>
                </a:lnTo>
                <a:cubicBezTo>
                  <a:pt x="8235" y="17177"/>
                  <a:pt x="8078" y="17032"/>
                  <a:pt x="8149" y="16892"/>
                </a:cubicBezTo>
                <a:lnTo>
                  <a:pt x="9963" y="13105"/>
                </a:lnTo>
                <a:cubicBezTo>
                  <a:pt x="10077" y="12882"/>
                  <a:pt x="10231" y="12679"/>
                  <a:pt x="10420" y="12504"/>
                </a:cubicBezTo>
                <a:lnTo>
                  <a:pt x="17644" y="5837"/>
                </a:lnTo>
                <a:lnTo>
                  <a:pt x="11926" y="5837"/>
                </a:lnTo>
                <a:cubicBezTo>
                  <a:pt x="11828" y="5837"/>
                  <a:pt x="11748" y="5765"/>
                  <a:pt x="11748" y="5674"/>
                </a:cubicBezTo>
                <a:lnTo>
                  <a:pt x="11748" y="58"/>
                </a:lnTo>
                <a:cubicBezTo>
                  <a:pt x="11748" y="26"/>
                  <a:pt x="11720" y="0"/>
                  <a:pt x="11685" y="0"/>
                </a:cubicBezTo>
                <a:lnTo>
                  <a:pt x="178" y="0"/>
                </a:lnTo>
                <a:close/>
                <a:moveTo>
                  <a:pt x="12563" y="86"/>
                </a:moveTo>
                <a:cubicBezTo>
                  <a:pt x="12541" y="94"/>
                  <a:pt x="12525" y="114"/>
                  <a:pt x="12525" y="140"/>
                </a:cubicBezTo>
                <a:lnTo>
                  <a:pt x="12525" y="4958"/>
                </a:lnTo>
                <a:cubicBezTo>
                  <a:pt x="12525" y="5048"/>
                  <a:pt x="12605" y="5120"/>
                  <a:pt x="12703" y="5120"/>
                </a:cubicBezTo>
                <a:lnTo>
                  <a:pt x="17917" y="5120"/>
                </a:lnTo>
                <a:cubicBezTo>
                  <a:pt x="17974" y="5120"/>
                  <a:pt x="18001" y="5058"/>
                  <a:pt x="17962" y="5021"/>
                </a:cubicBezTo>
                <a:lnTo>
                  <a:pt x="12632" y="99"/>
                </a:lnTo>
                <a:cubicBezTo>
                  <a:pt x="12612" y="81"/>
                  <a:pt x="12585" y="78"/>
                  <a:pt x="12563" y="86"/>
                </a:cubicBezTo>
                <a:close/>
                <a:moveTo>
                  <a:pt x="20172" y="4728"/>
                </a:moveTo>
                <a:cubicBezTo>
                  <a:pt x="20023" y="4734"/>
                  <a:pt x="19872" y="4794"/>
                  <a:pt x="19753" y="4903"/>
                </a:cubicBezTo>
                <a:lnTo>
                  <a:pt x="18916" y="5676"/>
                </a:lnTo>
                <a:cubicBezTo>
                  <a:pt x="18892" y="5699"/>
                  <a:pt x="18892" y="5736"/>
                  <a:pt x="18916" y="5758"/>
                </a:cubicBezTo>
                <a:lnTo>
                  <a:pt x="20419" y="7147"/>
                </a:lnTo>
                <a:cubicBezTo>
                  <a:pt x="20443" y="7170"/>
                  <a:pt x="20483" y="7170"/>
                  <a:pt x="20508" y="7147"/>
                </a:cubicBezTo>
                <a:lnTo>
                  <a:pt x="21345" y="6372"/>
                </a:lnTo>
                <a:cubicBezTo>
                  <a:pt x="21583" y="6154"/>
                  <a:pt x="21600" y="5815"/>
                  <a:pt x="21383" y="5615"/>
                </a:cubicBezTo>
                <a:lnTo>
                  <a:pt x="20576" y="4868"/>
                </a:lnTo>
                <a:cubicBezTo>
                  <a:pt x="20468" y="4768"/>
                  <a:pt x="20321" y="4722"/>
                  <a:pt x="20172" y="4728"/>
                </a:cubicBezTo>
                <a:close/>
                <a:moveTo>
                  <a:pt x="18322" y="6249"/>
                </a:moveTo>
                <a:cubicBezTo>
                  <a:pt x="18306" y="6249"/>
                  <a:pt x="18290" y="6255"/>
                  <a:pt x="18277" y="6266"/>
                </a:cubicBezTo>
                <a:lnTo>
                  <a:pt x="11222" y="12779"/>
                </a:lnTo>
                <a:cubicBezTo>
                  <a:pt x="11198" y="12801"/>
                  <a:pt x="11198" y="12838"/>
                  <a:pt x="11222" y="12861"/>
                </a:cubicBezTo>
                <a:lnTo>
                  <a:pt x="12727" y="14249"/>
                </a:lnTo>
                <a:cubicBezTo>
                  <a:pt x="12751" y="14272"/>
                  <a:pt x="12789" y="14272"/>
                  <a:pt x="12814" y="14249"/>
                </a:cubicBezTo>
                <a:lnTo>
                  <a:pt x="19869" y="7737"/>
                </a:lnTo>
                <a:cubicBezTo>
                  <a:pt x="19893" y="7714"/>
                  <a:pt x="19893" y="7677"/>
                  <a:pt x="19869" y="7655"/>
                </a:cubicBezTo>
                <a:lnTo>
                  <a:pt x="18366" y="6266"/>
                </a:lnTo>
                <a:cubicBezTo>
                  <a:pt x="18354" y="6255"/>
                  <a:pt x="18338" y="6249"/>
                  <a:pt x="18322" y="6249"/>
                </a:cubicBezTo>
                <a:close/>
                <a:moveTo>
                  <a:pt x="10691" y="13419"/>
                </a:moveTo>
                <a:cubicBezTo>
                  <a:pt x="10671" y="13422"/>
                  <a:pt x="10653" y="13432"/>
                  <a:pt x="10644" y="13451"/>
                </a:cubicBezTo>
                <a:lnTo>
                  <a:pt x="9401" y="15879"/>
                </a:lnTo>
                <a:cubicBezTo>
                  <a:pt x="9375" y="15929"/>
                  <a:pt x="9430" y="15979"/>
                  <a:pt x="9483" y="15955"/>
                </a:cubicBezTo>
                <a:lnTo>
                  <a:pt x="12114" y="14808"/>
                </a:lnTo>
                <a:cubicBezTo>
                  <a:pt x="12154" y="14790"/>
                  <a:pt x="12161" y="14741"/>
                  <a:pt x="12130" y="14712"/>
                </a:cubicBezTo>
                <a:lnTo>
                  <a:pt x="10745" y="13434"/>
                </a:lnTo>
                <a:cubicBezTo>
                  <a:pt x="10730" y="13420"/>
                  <a:pt x="10710" y="13416"/>
                  <a:pt x="10691" y="13419"/>
                </a:cubicBezTo>
                <a:close/>
              </a:path>
            </a:pathLst>
          </a:custGeom>
          <a:ln w="508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2" name="Line"/>
          <p:cNvSpPr/>
          <p:nvPr/>
        </p:nvSpPr>
        <p:spPr>
          <a:xfrm>
            <a:off x="16054396" y="10226330"/>
            <a:ext cx="915748" cy="1"/>
          </a:xfrm>
          <a:prstGeom prst="line">
            <a:avLst/>
          </a:prstGeom>
          <a:ln w="101600">
            <a:solidFill>
              <a:schemeClr val="accent3">
                <a:hueOff val="362282"/>
                <a:satOff val="31803"/>
                <a:lumOff val="-18242"/>
              </a:schemeClr>
            </a:solidFill>
            <a:miter lim="400000"/>
          </a:ln>
        </p:spPr>
        <p:txBody>
          <a:bodyPr lIns="50800" tIns="50800" rIns="50800" bIns="50800" anchor="ctr"/>
          <a:lstStyle/>
          <a:p>
            <a:pPr/>
          </a:p>
        </p:txBody>
      </p:sp>
      <p:sp>
        <p:nvSpPr>
          <p:cNvPr id="243" name="Check Mark"/>
          <p:cNvSpPr/>
          <p:nvPr/>
        </p:nvSpPr>
        <p:spPr>
          <a:xfrm>
            <a:off x="15432217" y="10037063"/>
            <a:ext cx="505333" cy="387944"/>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chemeClr val="accent3">
              <a:hueOff val="362282"/>
              <a:satOff val="31803"/>
              <a:lumOff val="-18242"/>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4" name="Open Book"/>
          <p:cNvSpPr/>
          <p:nvPr/>
        </p:nvSpPr>
        <p:spPr>
          <a:xfrm>
            <a:off x="20365623" y="5797747"/>
            <a:ext cx="1481186" cy="1371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chemeClr val="accent1">
              <a:hueOff val="114395"/>
              <a:lumOff val="-249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5" name="Line"/>
          <p:cNvSpPr/>
          <p:nvPr/>
        </p:nvSpPr>
        <p:spPr>
          <a:xfrm rot="4749109">
            <a:off x="11020862" y="6129337"/>
            <a:ext cx="1711099" cy="427898"/>
          </a:xfrm>
          <a:custGeom>
            <a:avLst/>
            <a:gdLst/>
            <a:ahLst/>
            <a:cxnLst>
              <a:cxn ang="0">
                <a:pos x="wd2" y="hd2"/>
              </a:cxn>
              <a:cxn ang="5400000">
                <a:pos x="wd2" y="hd2"/>
              </a:cxn>
              <a:cxn ang="10800000">
                <a:pos x="wd2" y="hd2"/>
              </a:cxn>
              <a:cxn ang="16200000">
                <a:pos x="wd2" y="hd2"/>
              </a:cxn>
            </a:cxnLst>
            <a:rect l="0" t="0" r="r" b="b"/>
            <a:pathLst>
              <a:path w="21600" h="20150" fill="norm" stroke="1" extrusionOk="0">
                <a:moveTo>
                  <a:pt x="0" y="20150"/>
                </a:moveTo>
                <a:cubicBezTo>
                  <a:pt x="2970" y="6052"/>
                  <a:pt x="7656" y="-1450"/>
                  <a:pt x="12441" y="233"/>
                </a:cubicBezTo>
                <a:cubicBezTo>
                  <a:pt x="15983" y="1479"/>
                  <a:pt x="19261" y="7748"/>
                  <a:pt x="21600" y="17747"/>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246" name="Line"/>
          <p:cNvSpPr/>
          <p:nvPr/>
        </p:nvSpPr>
        <p:spPr>
          <a:xfrm rot="4749109">
            <a:off x="10984586" y="6173225"/>
            <a:ext cx="2788878" cy="1244879"/>
          </a:xfrm>
          <a:custGeom>
            <a:avLst/>
            <a:gdLst/>
            <a:ahLst/>
            <a:cxnLst>
              <a:cxn ang="0">
                <a:pos x="wd2" y="hd2"/>
              </a:cxn>
              <a:cxn ang="5400000">
                <a:pos x="wd2" y="hd2"/>
              </a:cxn>
              <a:cxn ang="10800000">
                <a:pos x="wd2" y="hd2"/>
              </a:cxn>
              <a:cxn ang="16200000">
                <a:pos x="wd2" y="hd2"/>
              </a:cxn>
            </a:cxnLst>
            <a:rect l="0" t="0" r="r" b="b"/>
            <a:pathLst>
              <a:path w="21600" h="20046" fill="norm" stroke="1" extrusionOk="0">
                <a:moveTo>
                  <a:pt x="0" y="20046"/>
                </a:moveTo>
                <a:cubicBezTo>
                  <a:pt x="1423" y="13765"/>
                  <a:pt x="3718" y="8513"/>
                  <a:pt x="6590" y="4969"/>
                </a:cubicBezTo>
                <a:cubicBezTo>
                  <a:pt x="11139" y="-645"/>
                  <a:pt x="16684" y="-1554"/>
                  <a:pt x="21600" y="2509"/>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247" name="Line"/>
          <p:cNvSpPr/>
          <p:nvPr/>
        </p:nvSpPr>
        <p:spPr>
          <a:xfrm rot="4749109">
            <a:off x="9162434" y="6582026"/>
            <a:ext cx="3591198" cy="1785620"/>
          </a:xfrm>
          <a:custGeom>
            <a:avLst/>
            <a:gdLst/>
            <a:ahLst/>
            <a:cxnLst>
              <a:cxn ang="0">
                <a:pos x="wd2" y="hd2"/>
              </a:cxn>
              <a:cxn ang="5400000">
                <a:pos x="wd2" y="hd2"/>
              </a:cxn>
              <a:cxn ang="10800000">
                <a:pos x="wd2" y="hd2"/>
              </a:cxn>
              <a:cxn ang="16200000">
                <a:pos x="wd2" y="hd2"/>
              </a:cxn>
            </a:cxnLst>
            <a:rect l="0" t="0" r="r" b="b"/>
            <a:pathLst>
              <a:path w="21600" h="18970" fill="norm" stroke="1" extrusionOk="0">
                <a:moveTo>
                  <a:pt x="0" y="0"/>
                </a:moveTo>
                <a:cubicBezTo>
                  <a:pt x="604" y="3726"/>
                  <a:pt x="1682" y="7158"/>
                  <a:pt x="3152" y="10035"/>
                </a:cubicBezTo>
                <a:cubicBezTo>
                  <a:pt x="7828" y="19180"/>
                  <a:pt x="15408" y="21600"/>
                  <a:pt x="21600" y="15924"/>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248" name="Line"/>
          <p:cNvSpPr/>
          <p:nvPr/>
        </p:nvSpPr>
        <p:spPr>
          <a:xfrm rot="4749109">
            <a:off x="7446115" y="7558274"/>
            <a:ext cx="6503040" cy="2903283"/>
          </a:xfrm>
          <a:custGeom>
            <a:avLst/>
            <a:gdLst/>
            <a:ahLst/>
            <a:cxnLst>
              <a:cxn ang="0">
                <a:pos x="wd2" y="hd2"/>
              </a:cxn>
              <a:cxn ang="5400000">
                <a:pos x="wd2" y="hd2"/>
              </a:cxn>
              <a:cxn ang="10800000">
                <a:pos x="wd2" y="hd2"/>
              </a:cxn>
              <a:cxn ang="16200000">
                <a:pos x="wd2" y="hd2"/>
              </a:cxn>
            </a:cxnLst>
            <a:rect l="0" t="0" r="r" b="b"/>
            <a:pathLst>
              <a:path w="21600" h="17857" fill="norm" stroke="1" extrusionOk="0">
                <a:moveTo>
                  <a:pt x="0" y="0"/>
                </a:moveTo>
                <a:cubicBezTo>
                  <a:pt x="359" y="2072"/>
                  <a:pt x="868" y="4043"/>
                  <a:pt x="1514" y="5861"/>
                </a:cubicBezTo>
                <a:cubicBezTo>
                  <a:pt x="5923" y="18268"/>
                  <a:pt x="14961" y="21600"/>
                  <a:pt x="21600" y="13266"/>
                </a:cubicBezTo>
              </a:path>
            </a:pathLst>
          </a:custGeom>
          <a:ln w="50800">
            <a:solidFill>
              <a:schemeClr val="accent5">
                <a:lumOff val="-29866"/>
              </a:schemeClr>
            </a:solidFill>
            <a:miter lim="400000"/>
            <a:tailEnd type="triangle"/>
          </a:ln>
        </p:spPr>
        <p:txBody>
          <a:bodyPr lIns="50800" tIns="50800" rIns="50800" bIns="50800" anchor="ctr"/>
          <a:lstStyle/>
          <a:p>
            <a:pPr/>
          </a:p>
        </p:txBody>
      </p:sp>
      <p:sp>
        <p:nvSpPr>
          <p:cNvPr id="249" name="Rectangle"/>
          <p:cNvSpPr/>
          <p:nvPr/>
        </p:nvSpPr>
        <p:spPr>
          <a:xfrm>
            <a:off x="1333805" y="4149945"/>
            <a:ext cx="7387724" cy="11327307"/>
          </a:xfrm>
          <a:prstGeom prst="rect">
            <a:avLst/>
          </a:prstGeom>
          <a:solidFill>
            <a:srgbClr val="FFFFFF">
              <a:alpha val="74507"/>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0" name="Shape"/>
          <p:cNvSpPr/>
          <p:nvPr/>
        </p:nvSpPr>
        <p:spPr>
          <a:xfrm>
            <a:off x="9002791" y="4238406"/>
            <a:ext cx="5394193" cy="11269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554" y="2264"/>
                </a:lnTo>
                <a:lnTo>
                  <a:pt x="18935" y="2349"/>
                </a:lnTo>
                <a:lnTo>
                  <a:pt x="19067" y="21600"/>
                </a:lnTo>
                <a:lnTo>
                  <a:pt x="0" y="21583"/>
                </a:lnTo>
                <a:lnTo>
                  <a:pt x="0" y="0"/>
                </a:lnTo>
                <a:close/>
              </a:path>
            </a:pathLst>
          </a:custGeom>
          <a:solidFill>
            <a:srgbClr val="FFFFFF">
              <a:alpha val="74507"/>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1" name="Shape"/>
          <p:cNvSpPr/>
          <p:nvPr/>
        </p:nvSpPr>
        <p:spPr>
          <a:xfrm>
            <a:off x="18104277" y="4006314"/>
            <a:ext cx="4358511" cy="11336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4277" y="21600"/>
                </a:lnTo>
                <a:lnTo>
                  <a:pt x="3919" y="3244"/>
                </a:lnTo>
                <a:lnTo>
                  <a:pt x="69" y="3226"/>
                </a:lnTo>
                <a:lnTo>
                  <a:pt x="0" y="0"/>
                </a:lnTo>
                <a:close/>
              </a:path>
            </a:pathLst>
          </a:custGeom>
          <a:solidFill>
            <a:srgbClr val="FFFFFF">
              <a:alpha val="74507"/>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2" name="Model-Oriented                                                                                                         Behavior-Oriented"/>
          <p:cNvSpPr/>
          <p:nvPr/>
        </p:nvSpPr>
        <p:spPr>
          <a:xfrm>
            <a:off x="1279418" y="2435990"/>
            <a:ext cx="21825165" cy="1270001"/>
          </a:xfrm>
          <a:prstGeom prst="leftRightArrow">
            <a:avLst>
              <a:gd name="adj1" fmla="val 70173"/>
              <a:gd name="adj2" fmla="val 75339"/>
            </a:avLst>
          </a:prstGeom>
          <a:gradFill>
            <a:gsLst>
              <a:gs pos="0">
                <a:schemeClr val="accent1">
                  <a:hueOff val="114395"/>
                  <a:lumOff val="-24975"/>
                </a:schemeClr>
              </a:gs>
              <a:gs pos="100000">
                <a:schemeClr val="accent5">
                  <a:lumOff val="-29866"/>
                </a:schemeClr>
              </a:gs>
            </a:gsLst>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500">
                <a:solidFill>
                  <a:srgbClr val="FFFFFF"/>
                </a:solidFill>
              </a:defRPr>
            </a:lvl1pPr>
          </a:lstStyle>
          <a:p>
            <a:pPr/>
            <a:r>
              <a:t>Model-Oriented                                                                                                         Behavior-Oriented</a:t>
            </a:r>
          </a:p>
        </p:txBody>
      </p:sp>
      <p:sp>
        <p:nvSpPr>
          <p:cNvPr id="253" name="Rounded Rectangle"/>
          <p:cNvSpPr/>
          <p:nvPr/>
        </p:nvSpPr>
        <p:spPr>
          <a:xfrm>
            <a:off x="14521991" y="5982879"/>
            <a:ext cx="3820995" cy="5503103"/>
          </a:xfrm>
          <a:prstGeom prst="roundRect">
            <a:avLst>
              <a:gd name="adj" fmla="val 5797"/>
            </a:avLst>
          </a:prstGeom>
          <a:ln w="101600">
            <a:solidFill>
              <a:schemeClr val="accent3">
                <a:hueOff val="362282"/>
                <a:satOff val="31803"/>
                <a:lumOff val="-18242"/>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4" name="Rectangle"/>
          <p:cNvSpPr/>
          <p:nvPr/>
        </p:nvSpPr>
        <p:spPr>
          <a:xfrm>
            <a:off x="14303154" y="5824267"/>
            <a:ext cx="4118242" cy="9865956"/>
          </a:xfrm>
          <a:prstGeom prst="rect">
            <a:avLst/>
          </a:prstGeom>
          <a:solidFill>
            <a:srgbClr val="FFFFFF">
              <a:alpha val="74507"/>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5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1"/>
                                        </p:tgtEl>
                                        <p:attrNameLst>
                                          <p:attrName>style.visibility</p:attrName>
                                        </p:attrNameLst>
                                      </p:cBhvr>
                                      <p:to>
                                        <p:strVal val="visible"/>
                                      </p:to>
                                    </p:set>
                                  </p:childTnLst>
                                </p:cTn>
                              </p:par>
                            </p:childTnLst>
                          </p:cTn>
                        </p:par>
                        <p:par>
                          <p:cTn id="11" fill="hold">
                            <p:stCondLst>
                              <p:cond delay="0"/>
                            </p:stCondLst>
                            <p:childTnLst>
                              <p:par>
                                <p:cTn id="12" presetClass="exit" nodeType="afterEffect" presetSubtype="0" presetID="1" grpId="3" fill="hold">
                                  <p:stCondLst>
                                    <p:cond delay="0"/>
                                  </p:stCondLst>
                                  <p:iterate type="el" backwards="0">
                                    <p:tmAbs val="0"/>
                                  </p:iterate>
                                  <p:childTnLst>
                                    <p:set>
                                      <p:cBhvr>
                                        <p:cTn id="13" fill="hold">
                                          <p:stCondLst>
                                            <p:cond delay="0"/>
                                          </p:stCondLst>
                                        </p:cTn>
                                        <p:tgtEl>
                                          <p:spTgt spid="25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54"/>
                                        </p:tgtEl>
                                        <p:attrNameLst>
                                          <p:attrName>style.visibility</p:attrName>
                                        </p:attrNameLst>
                                      </p:cBhvr>
                                      <p:to>
                                        <p:strVal val="visible"/>
                                      </p:to>
                                    </p:set>
                                  </p:childTnLst>
                                </p:cTn>
                              </p:par>
                            </p:childTnLst>
                          </p:cTn>
                        </p:par>
                        <p:par>
                          <p:cTn id="18" fill="hold">
                            <p:stCondLst>
                              <p:cond delay="0"/>
                            </p:stCondLst>
                            <p:childTnLst>
                              <p:par>
                                <p:cTn id="19" presetClass="exit" nodeType="afterEffect" presetSubtype="0" presetID="1" grpId="5" fill="hold">
                                  <p:stCondLst>
                                    <p:cond delay="0"/>
                                  </p:stCondLst>
                                  <p:iterate type="el" backwards="0">
                                    <p:tmAbs val="0"/>
                                  </p:iterate>
                                  <p:childTnLst>
                                    <p:set>
                                      <p:cBhvr>
                                        <p:cTn id="20" fill="hold">
                                          <p:stCondLst>
                                            <p:cond delay="0"/>
                                          </p:stCondLst>
                                        </p:cTn>
                                        <p:tgtEl>
                                          <p:spTgt spid="25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50"/>
                                        </p:tgtEl>
                                        <p:attrNameLst>
                                          <p:attrName>style.visibility</p:attrName>
                                        </p:attrNameLst>
                                      </p:cBhvr>
                                      <p:to>
                                        <p:strVal val="visible"/>
                                      </p:to>
                                    </p:set>
                                  </p:childTnLst>
                                </p:cTn>
                              </p:par>
                            </p:childTnLst>
                          </p:cTn>
                        </p:par>
                        <p:par>
                          <p:cTn id="25" fill="hold">
                            <p:stCondLst>
                              <p:cond delay="0"/>
                            </p:stCondLst>
                            <p:childTnLst>
                              <p:par>
                                <p:cTn id="26" presetClass="exit" nodeType="afterEffect" presetSubtype="0" presetID="1" grpId="7" fill="hold">
                                  <p:stCondLst>
                                    <p:cond delay="0"/>
                                  </p:stCondLst>
                                  <p:iterate type="el" backwards="0">
                                    <p:tmAbs val="0"/>
                                  </p:iterate>
                                  <p:childTnLst>
                                    <p:set>
                                      <p:cBhvr>
                                        <p:cTn id="27" fill="hold">
                                          <p:stCondLst>
                                            <p:cond delay="0"/>
                                          </p:stCondLst>
                                        </p:cTn>
                                        <p:tgtEl>
                                          <p:spTgt spid="2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3"/>
      <p:bldP build="whole" bldLvl="1" animBg="1" rev="0" advAuto="0" spid="254" grpId="4"/>
      <p:bldP build="whole" bldLvl="1" animBg="1" rev="0" advAuto="0" spid="249" grpId="7"/>
      <p:bldP build="whole" bldLvl="1" animBg="1" rev="0" advAuto="0" spid="250" grpId="5"/>
      <p:bldP build="whole" bldLvl="1" animBg="1" rev="0" advAuto="0" spid="250" grpId="6"/>
      <p:bldP build="whole" bldLvl="1" animBg="1" rev="0" advAuto="0" spid="251" grpId="1"/>
      <p:bldP build="whole" bldLvl="1" animBg="1" rev="0" advAuto="0" spid="251" grpId="2"/>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3" name="A Conceptual Model of Relative Position Encoding"/>
          <p:cNvSpPr txBox="1"/>
          <p:nvPr>
            <p:ph type="title"/>
          </p:nvPr>
        </p:nvSpPr>
        <p:spPr>
          <a:prstGeom prst="rect">
            <a:avLst/>
          </a:prstGeom>
        </p:spPr>
        <p:txBody>
          <a:bodyPr/>
          <a:lstStyle>
            <a:lvl1pPr defTabSz="2145738">
              <a:defRPr spc="-149" sz="7480"/>
            </a:lvl1pPr>
          </a:lstStyle>
          <a:p>
            <a:pPr/>
            <a:r>
              <a:t>A Conceptual Model of Relative Position Encoding</a:t>
            </a:r>
          </a:p>
        </p:txBody>
      </p:sp>
      <p:pic>
        <p:nvPicPr>
          <p:cNvPr id="1184" name="_overview.pdf" descr="_overview.pdf"/>
          <p:cNvPicPr>
            <a:picLocks noChangeAspect="1"/>
          </p:cNvPicPr>
          <p:nvPr/>
        </p:nvPicPr>
        <p:blipFill>
          <a:blip r:embed="rId2">
            <a:extLst/>
          </a:blip>
          <a:srcRect l="50727" t="8084" r="0" b="10148"/>
          <a:stretch>
            <a:fillRect/>
          </a:stretch>
        </p:blipFill>
        <p:spPr>
          <a:xfrm>
            <a:off x="4579341" y="2217618"/>
            <a:ext cx="15225506" cy="10338447"/>
          </a:xfrm>
          <a:prstGeom prst="rect">
            <a:avLst/>
          </a:prstGeom>
          <a:ln w="12700">
            <a:miter lim="400000"/>
          </a:ln>
        </p:spPr>
      </p:pic>
      <p:sp>
        <p:nvSpPr>
          <p:cNvPr id="1185"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2921909"/>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186"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8" name="Factor 1: Unseen Distance"/>
          <p:cNvSpPr txBox="1"/>
          <p:nvPr>
            <p:ph type="title"/>
          </p:nvPr>
        </p:nvSpPr>
        <p:spPr>
          <a:prstGeom prst="rect">
            <a:avLst/>
          </a:prstGeom>
        </p:spPr>
        <p:txBody>
          <a:bodyPr/>
          <a:lstStyle/>
          <a:p>
            <a:pPr/>
            <a:r>
              <a:t>Factor 1: Unseen Distance</a:t>
            </a:r>
          </a:p>
        </p:txBody>
      </p:sp>
      <p:sp>
        <p:nvSpPr>
          <p:cNvPr id="1189" name="Theorem 1 (Informal): For an attention mechanism using relative positional encoding, the attention logits must explode to infinities to differentiate previously unseen distances apart as the sequence length increases."/>
          <p:cNvSpPr txBox="1"/>
          <p:nvPr>
            <p:ph type="body" sz="quarter" idx="1"/>
          </p:nvPr>
        </p:nvSpPr>
        <p:spPr>
          <a:xfrm>
            <a:off x="1206500" y="2729994"/>
            <a:ext cx="21971000" cy="2768083"/>
          </a:xfrm>
          <a:prstGeom prst="rect">
            <a:avLst/>
          </a:prstGeom>
        </p:spPr>
        <p:txBody>
          <a:bodyPr/>
          <a:lstStyle/>
          <a:p>
            <a:pPr>
              <a:defRPr>
                <a:latin typeface="Times New Roman"/>
                <a:ea typeface="Times New Roman"/>
                <a:cs typeface="Times New Roman"/>
                <a:sym typeface="Times New Roman"/>
              </a:defRPr>
            </a:pPr>
            <a:r>
              <a:rPr b="1"/>
              <a:t>Theorem 1</a:t>
            </a:r>
            <a:r>
              <a:t> (Informal): For an attention mechanism using relative positional encoding, the attention logits must explode to infinities to differentiate previously unseen distances apart as the sequence length increases. </a:t>
            </a:r>
          </a:p>
        </p:txBody>
      </p:sp>
      <p:pic>
        <p:nvPicPr>
          <p:cNvPr id="1190" name="Figure_1.pdf" descr="Figure_1.pdf"/>
          <p:cNvPicPr>
            <a:picLocks noChangeAspect="1"/>
          </p:cNvPicPr>
          <p:nvPr/>
        </p:nvPicPr>
        <p:blipFill>
          <a:blip r:embed="rId2">
            <a:extLst/>
          </a:blip>
          <a:srcRect l="6504" t="10328" r="8828" b="4874"/>
          <a:stretch>
            <a:fillRect/>
          </a:stretch>
        </p:blipFill>
        <p:spPr>
          <a:xfrm>
            <a:off x="3917180" y="6060843"/>
            <a:ext cx="9919295" cy="7200251"/>
          </a:xfrm>
          <a:prstGeom prst="rect">
            <a:avLst/>
          </a:prstGeom>
          <a:ln w="12700">
            <a:miter lim="400000"/>
          </a:ln>
        </p:spPr>
      </p:pic>
      <p:sp>
        <p:nvSpPr>
          <p:cNvPr id="1191" name="Line"/>
          <p:cNvSpPr/>
          <p:nvPr/>
        </p:nvSpPr>
        <p:spPr>
          <a:xfrm flipV="1">
            <a:off x="9141313" y="6187593"/>
            <a:ext cx="1" cy="6546261"/>
          </a:xfrm>
          <a:prstGeom prst="line">
            <a:avLst/>
          </a:prstGeom>
          <a:ln w="25400">
            <a:solidFill>
              <a:srgbClr val="000000"/>
            </a:solidFill>
            <a:custDash>
              <a:ds d="600000" sp="600000"/>
            </a:custDash>
            <a:miter lim="400000"/>
          </a:ln>
        </p:spPr>
        <p:txBody>
          <a:bodyPr lIns="50800" tIns="50800" rIns="50800" bIns="50800" anchor="ctr"/>
          <a:lstStyle/>
          <a:p>
            <a:pPr>
              <a:lnSpc>
                <a:spcPct val="100000"/>
              </a:lnSpc>
              <a:spcBef>
                <a:spcPts val="0"/>
              </a:spcBef>
              <a:defRPr sz="1800">
                <a:solidFill>
                  <a:srgbClr val="5E5E5E"/>
                </a:solidFill>
              </a:defRPr>
            </a:pPr>
          </a:p>
        </p:txBody>
      </p:sp>
      <p:sp>
        <p:nvSpPr>
          <p:cNvPr id="1192" name="Rectangle"/>
          <p:cNvSpPr/>
          <p:nvPr/>
        </p:nvSpPr>
        <p:spPr>
          <a:xfrm>
            <a:off x="4611294" y="6198154"/>
            <a:ext cx="4534478" cy="6525138"/>
          </a:xfrm>
          <a:prstGeom prst="rect">
            <a:avLst/>
          </a:prstGeom>
          <a:solidFill>
            <a:srgbClr val="929292">
              <a:alpha val="14750"/>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193" name="length"/>
          <p:cNvSpPr txBox="1"/>
          <p:nvPr/>
        </p:nvSpPr>
        <p:spPr>
          <a:xfrm>
            <a:off x="11970238" y="11913138"/>
            <a:ext cx="1740099" cy="774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length</a:t>
            </a:r>
          </a:p>
        </p:txBody>
      </p:sp>
      <p:sp>
        <p:nvSpPr>
          <p:cNvPr id="1194" name="Max. Logit in Sequence"/>
          <p:cNvSpPr txBox="1"/>
          <p:nvPr/>
        </p:nvSpPr>
        <p:spPr>
          <a:xfrm>
            <a:off x="4623218" y="5419159"/>
            <a:ext cx="6244234" cy="774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Max. Logit in Sequence</a:t>
            </a:r>
          </a:p>
        </p:txBody>
      </p:sp>
      <p:sp>
        <p:nvSpPr>
          <p:cNvPr id="1195" name="The attention logits in Llama-2 explode as length exceeds the pre-training limit."/>
          <p:cNvSpPr txBox="1"/>
          <p:nvPr/>
        </p:nvSpPr>
        <p:spPr>
          <a:xfrm>
            <a:off x="14125188" y="7788416"/>
            <a:ext cx="6914389" cy="2768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attention logits in Llama-2 explode as length exceeds the pre-training limit.</a:t>
            </a:r>
          </a:p>
        </p:txBody>
      </p:sp>
      <p:sp>
        <p:nvSpPr>
          <p:cNvPr id="1196" name="pre-training length bound = 4096"/>
          <p:cNvSpPr txBox="1"/>
          <p:nvPr/>
        </p:nvSpPr>
        <p:spPr>
          <a:xfrm>
            <a:off x="4637544" y="6451268"/>
            <a:ext cx="479608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pre-training length bound = 4096</a:t>
            </a:r>
          </a:p>
        </p:txBody>
      </p:sp>
      <p:sp>
        <p:nvSpPr>
          <p:cNvPr id="1197"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3062047"/>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198"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0" name="Factor 2: Too many tokens"/>
          <p:cNvSpPr txBox="1"/>
          <p:nvPr>
            <p:ph type="title"/>
          </p:nvPr>
        </p:nvSpPr>
        <p:spPr>
          <a:prstGeom prst="rect">
            <a:avLst/>
          </a:prstGeom>
        </p:spPr>
        <p:txBody>
          <a:bodyPr/>
          <a:lstStyle/>
          <a:p>
            <a:pPr/>
            <a:r>
              <a:t>Factor 2: Too many tokens</a:t>
            </a:r>
          </a:p>
        </p:txBody>
      </p:sp>
      <p:sp>
        <p:nvSpPr>
          <p:cNvPr id="1201" name="Longer texts require attention on more tokens.…"/>
          <p:cNvSpPr txBox="1"/>
          <p:nvPr>
            <p:ph type="body" idx="1"/>
          </p:nvPr>
        </p:nvSpPr>
        <p:spPr>
          <a:xfrm>
            <a:off x="1206500" y="2595813"/>
            <a:ext cx="21971000" cy="8256012"/>
          </a:xfrm>
          <a:prstGeom prst="rect">
            <a:avLst/>
          </a:prstGeom>
        </p:spPr>
        <p:txBody>
          <a:bodyPr/>
          <a:lstStyle/>
          <a:p>
            <a:pPr/>
            <a:r>
              <a:t>Longer texts require attention on more tokens. </a:t>
            </a:r>
          </a:p>
          <a:p>
            <a:pPr>
              <a:defRPr>
                <a:latin typeface="Times New Roman"/>
                <a:ea typeface="Times New Roman"/>
                <a:cs typeface="Times New Roman"/>
                <a:sym typeface="Times New Roman"/>
              </a:defRPr>
            </a:pPr>
            <a:r>
              <a:rPr b="1"/>
              <a:t>Theorem 2</a:t>
            </a:r>
            <a:r>
              <a:t> (informal): If the attention logits are bounded, as the sequence becomes longer, the attention entropy grows to infinity. </a:t>
            </a:r>
          </a:p>
        </p:txBody>
      </p:sp>
      <p:pic>
        <p:nvPicPr>
          <p:cNvPr id="1202" name="entropy_explosion.pdf" descr="entropy_explosion.pdf"/>
          <p:cNvPicPr>
            <a:picLocks noChangeAspect="1"/>
          </p:cNvPicPr>
          <p:nvPr/>
        </p:nvPicPr>
        <p:blipFill>
          <a:blip r:embed="rId2">
            <a:extLst/>
          </a:blip>
          <a:srcRect l="7814" t="9987" r="8748" b="5139"/>
          <a:stretch>
            <a:fillRect/>
          </a:stretch>
        </p:blipFill>
        <p:spPr>
          <a:xfrm>
            <a:off x="3920247" y="5918462"/>
            <a:ext cx="7690598" cy="7366816"/>
          </a:xfrm>
          <a:prstGeom prst="rect">
            <a:avLst/>
          </a:prstGeom>
          <a:ln w="12700">
            <a:miter lim="400000"/>
          </a:ln>
        </p:spPr>
      </p:pic>
      <p:sp>
        <p:nvSpPr>
          <p:cNvPr id="1203" name="length"/>
          <p:cNvSpPr txBox="1"/>
          <p:nvPr/>
        </p:nvSpPr>
        <p:spPr>
          <a:xfrm>
            <a:off x="9781087" y="12015809"/>
            <a:ext cx="1740099" cy="7742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length</a:t>
            </a:r>
          </a:p>
        </p:txBody>
      </p:sp>
      <p:sp>
        <p:nvSpPr>
          <p:cNvPr id="1204" name="Attention Entropy"/>
          <p:cNvSpPr txBox="1"/>
          <p:nvPr/>
        </p:nvSpPr>
        <p:spPr>
          <a:xfrm>
            <a:off x="4379382" y="5274185"/>
            <a:ext cx="4895553" cy="7742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Attention Entropy</a:t>
            </a:r>
          </a:p>
        </p:txBody>
      </p:sp>
      <p:sp>
        <p:nvSpPr>
          <p:cNvPr id="1205" name="The entropy of attention distribution in Llama-2 continuously increases with length."/>
          <p:cNvSpPr txBox="1"/>
          <p:nvPr/>
        </p:nvSpPr>
        <p:spPr>
          <a:xfrm>
            <a:off x="12755117" y="8217917"/>
            <a:ext cx="6914388" cy="2768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entropy of attention distribution in Llama-2 continuously increases with length.</a:t>
            </a:r>
          </a:p>
        </p:txBody>
      </p:sp>
      <p:sp>
        <p:nvSpPr>
          <p:cNvPr id="1206" name="Rectangle"/>
          <p:cNvSpPr/>
          <p:nvPr/>
        </p:nvSpPr>
        <p:spPr>
          <a:xfrm>
            <a:off x="4332935" y="6110566"/>
            <a:ext cx="3643585" cy="6665562"/>
          </a:xfrm>
          <a:prstGeom prst="rect">
            <a:avLst/>
          </a:prstGeom>
          <a:solidFill>
            <a:srgbClr val="929292">
              <a:alpha val="14750"/>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07" name="Line"/>
          <p:cNvSpPr/>
          <p:nvPr/>
        </p:nvSpPr>
        <p:spPr>
          <a:xfrm flipV="1">
            <a:off x="7979822" y="6105015"/>
            <a:ext cx="1" cy="6676665"/>
          </a:xfrm>
          <a:prstGeom prst="line">
            <a:avLst/>
          </a:prstGeom>
          <a:ln w="25400">
            <a:solidFill>
              <a:srgbClr val="000000"/>
            </a:solidFill>
            <a:custDash>
              <a:ds d="600000" sp="600000"/>
            </a:custDash>
            <a:miter lim="400000"/>
          </a:ln>
        </p:spPr>
        <p:txBody>
          <a:bodyPr lIns="50800" tIns="50800" rIns="50800" bIns="50800" anchor="ctr"/>
          <a:lstStyle/>
          <a:p>
            <a:pPr>
              <a:lnSpc>
                <a:spcPct val="100000"/>
              </a:lnSpc>
              <a:spcBef>
                <a:spcPts val="0"/>
              </a:spcBef>
              <a:defRPr sz="1800">
                <a:solidFill>
                  <a:srgbClr val="5E5E5E"/>
                </a:solidFill>
              </a:defRPr>
            </a:pPr>
          </a:p>
        </p:txBody>
      </p:sp>
      <p:sp>
        <p:nvSpPr>
          <p:cNvPr id="1208"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3098542"/>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209"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1" name="Factor 3: Implicitly Encoded Position"/>
          <p:cNvSpPr txBox="1"/>
          <p:nvPr>
            <p:ph type="title"/>
          </p:nvPr>
        </p:nvSpPr>
        <p:spPr>
          <a:prstGeom prst="rect">
            <a:avLst/>
          </a:prstGeom>
        </p:spPr>
        <p:txBody>
          <a:bodyPr/>
          <a:lstStyle/>
          <a:p>
            <a:pPr/>
            <a:r>
              <a:t>Factor 3: Implicitly Encoded Position</a:t>
            </a:r>
          </a:p>
        </p:txBody>
      </p:sp>
      <p:pic>
        <p:nvPicPr>
          <p:cNvPr id="1212" name="layer_positions.pdf" descr="layer_positions.pdf"/>
          <p:cNvPicPr>
            <a:picLocks noChangeAspect="1"/>
          </p:cNvPicPr>
          <p:nvPr/>
        </p:nvPicPr>
        <p:blipFill>
          <a:blip r:embed="rId2">
            <a:extLst/>
          </a:blip>
          <a:stretch>
            <a:fillRect/>
          </a:stretch>
        </p:blipFill>
        <p:spPr>
          <a:xfrm>
            <a:off x="666706" y="4569122"/>
            <a:ext cx="14583320" cy="8203117"/>
          </a:xfrm>
          <a:prstGeom prst="rect">
            <a:avLst/>
          </a:prstGeom>
          <a:ln w="12700">
            <a:miter lim="400000"/>
          </a:ln>
        </p:spPr>
      </p:pic>
      <p:sp>
        <p:nvSpPr>
          <p:cNvPr id="1213" name="From layer 2 and higher, initial few tokens occupy a distinct feature space."/>
          <p:cNvSpPr txBox="1"/>
          <p:nvPr>
            <p:ph type="body" idx="1"/>
          </p:nvPr>
        </p:nvSpPr>
        <p:spPr>
          <a:xfrm>
            <a:off x="1206500" y="2697338"/>
            <a:ext cx="21971000" cy="8256012"/>
          </a:xfrm>
          <a:prstGeom prst="rect">
            <a:avLst/>
          </a:prstGeom>
        </p:spPr>
        <p:txBody>
          <a:bodyPr/>
          <a:lstStyle/>
          <a:p>
            <a:pPr/>
            <a:r>
              <a:t>From layer 2 and higher, initial few tokens occupy a distinct feature space.</a:t>
            </a:r>
          </a:p>
        </p:txBody>
      </p:sp>
      <p:sp>
        <p:nvSpPr>
          <p:cNvPr id="1214" name="Theorem 3 (Informal): Even without absolute positional embeddings, attention can restore position information of tokens."/>
          <p:cNvSpPr txBox="1"/>
          <p:nvPr/>
        </p:nvSpPr>
        <p:spPr>
          <a:xfrm>
            <a:off x="15277363" y="4776238"/>
            <a:ext cx="8773679" cy="5048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rPr b="1"/>
              <a:t>Theorem 3</a:t>
            </a:r>
            <a:r>
              <a:t> (Informal): Even without absolute positional embeddings, attention can restore position information of tokens.</a:t>
            </a:r>
          </a:p>
        </p:txBody>
      </p:sp>
      <p:sp>
        <p:nvSpPr>
          <p:cNvPr id="1215" name="Kazemnejad, Amirhossein, et al. &quot;The impact of positional encoding on length generalization in transformers.&quot; Advances in Neural Information Processing Systems 36 (2023): 24892-24928."/>
          <p:cNvSpPr txBox="1"/>
          <p:nvPr/>
        </p:nvSpPr>
        <p:spPr>
          <a:xfrm>
            <a:off x="15031820" y="12491107"/>
            <a:ext cx="8036034" cy="9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Kazemnejad, Amirhossein, et al. "The impact of positional encoding on length generalization in transformers." </a:t>
            </a:r>
            <a:r>
              <a:rPr i="1"/>
              <a:t>Advances in Neural Information Processing Systems</a:t>
            </a:r>
            <a:r>
              <a:t> 36 (2023): 24892-24928.</a:t>
            </a:r>
          </a:p>
        </p:txBody>
      </p:sp>
      <p:sp>
        <p:nvSpPr>
          <p:cNvPr id="1216"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2782209"/>
            <a:ext cx="13696004" cy="945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217"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9" name="Solution: LM-Infinite"/>
          <p:cNvSpPr txBox="1"/>
          <p:nvPr>
            <p:ph type="title"/>
          </p:nvPr>
        </p:nvSpPr>
        <p:spPr>
          <a:prstGeom prst="rect">
            <a:avLst/>
          </a:prstGeom>
        </p:spPr>
        <p:txBody>
          <a:bodyPr/>
          <a:lstStyle/>
          <a:p>
            <a:pPr/>
            <a:r>
              <a:t>Solution: LM-Infinite</a:t>
            </a:r>
          </a:p>
        </p:txBody>
      </p:sp>
      <p:pic>
        <p:nvPicPr>
          <p:cNvPr id="1220" name="_overview.pdf" descr="_overview.pdf"/>
          <p:cNvPicPr>
            <a:picLocks noChangeAspect="1"/>
          </p:cNvPicPr>
          <p:nvPr/>
        </p:nvPicPr>
        <p:blipFill>
          <a:blip r:embed="rId2">
            <a:extLst/>
          </a:blip>
          <a:srcRect l="0" t="0" r="51053" b="5993"/>
          <a:stretch>
            <a:fillRect/>
          </a:stretch>
        </p:blipFill>
        <p:spPr>
          <a:xfrm>
            <a:off x="5478462" y="2310452"/>
            <a:ext cx="13427002" cy="10551835"/>
          </a:xfrm>
          <a:prstGeom prst="rect">
            <a:avLst/>
          </a:prstGeom>
          <a:ln w="12700">
            <a:miter lim="400000"/>
          </a:ln>
        </p:spPr>
      </p:pic>
      <p:sp>
        <p:nvSpPr>
          <p:cNvPr id="1221"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2921909"/>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222"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4" name="Length Generalization (to 200M length)"/>
          <p:cNvSpPr txBox="1"/>
          <p:nvPr>
            <p:ph type="title"/>
          </p:nvPr>
        </p:nvSpPr>
        <p:spPr>
          <a:prstGeom prst="rect">
            <a:avLst/>
          </a:prstGeom>
        </p:spPr>
        <p:txBody>
          <a:bodyPr/>
          <a:lstStyle/>
          <a:p>
            <a:pPr/>
            <a:r>
              <a:t>Length Generalization (to 200M length)</a:t>
            </a:r>
          </a:p>
        </p:txBody>
      </p:sp>
      <p:pic>
        <p:nvPicPr>
          <p:cNvPr id="1225" name="perplexity 128k.pdf" descr="perplexity 128k.pdf"/>
          <p:cNvPicPr>
            <a:picLocks noChangeAspect="1"/>
          </p:cNvPicPr>
          <p:nvPr/>
        </p:nvPicPr>
        <p:blipFill>
          <a:blip r:embed="rId2">
            <a:extLst/>
          </a:blip>
          <a:stretch>
            <a:fillRect/>
          </a:stretch>
        </p:blipFill>
        <p:spPr>
          <a:xfrm>
            <a:off x="741550" y="2447211"/>
            <a:ext cx="35305539" cy="11377761"/>
          </a:xfrm>
          <a:prstGeom prst="rect">
            <a:avLst/>
          </a:prstGeom>
          <a:ln w="12700">
            <a:miter lim="400000"/>
          </a:ln>
        </p:spPr>
      </p:pic>
      <p:sp>
        <p:nvSpPr>
          <p:cNvPr id="1226" name="Han, Chi, et al. &quot;LM-Infinite: Zero-Shot Extreme Length Generalization for Large Language Models.&quot; Proceedings of the 2024 Conference of the North American Chapter of the Association for Computational Linguistics: Human Language Technologies (Volume 1: L"/>
          <p:cNvSpPr txBox="1"/>
          <p:nvPr/>
        </p:nvSpPr>
        <p:spPr>
          <a:xfrm>
            <a:off x="946121" y="12921909"/>
            <a:ext cx="22491757" cy="666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spcBef>
                <a:spcPts val="0"/>
              </a:spcBef>
              <a:defRPr sz="1800">
                <a:solidFill>
                  <a:srgbClr val="5E5E5E"/>
                </a:solidFill>
              </a:defRPr>
            </a:pPr>
            <a:r>
              <a:t>Han, Chi, et al. "LM-Infinite: Zero-Shot Extreme Length Generalization for Large Language Models." </a:t>
            </a:r>
            <a:r>
              <a:t>Proceedings of the 2024 Conference of the North American Chapter of the Association for Computational Linguistics: Human Language Technologies (Volume 1: Long Papers)</a:t>
            </a:r>
            <a:r>
              <a:t>. 2024. </a:t>
            </a:r>
            <a:r>
              <a:rPr b="1">
                <a:solidFill>
                  <a:schemeClr val="accent5">
                    <a:hueOff val="-82419"/>
                    <a:satOff val="-9513"/>
                    <a:lumOff val="-16343"/>
                  </a:schemeClr>
                </a:solidFill>
              </a:rPr>
              <a:t>(Outstanding Paper Award)</a:t>
            </a:r>
          </a:p>
        </p:txBody>
      </p:sp>
      <p:sp>
        <p:nvSpPr>
          <p:cNvPr id="1227"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1225"/>
                                        </p:tgtEl>
                                      </p:cBhvr>
                                      <p:by x="66726" y="66726"/>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43683 -0.000000" origin="layout" pathEditMode="relative">
                                      <p:cBhvr>
                                        <p:cTn id="9" dur="1000" fill="hold"/>
                                        <p:tgtEl>
                                          <p:spTgt spid="122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5" grpId="1"/>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9" name="To Perceive Sensitive Information"/>
          <p:cNvSpPr txBox="1"/>
          <p:nvPr>
            <p:ph type="title"/>
          </p:nvPr>
        </p:nvSpPr>
        <p:spPr>
          <a:prstGeom prst="rect">
            <a:avLst/>
          </a:prstGeom>
        </p:spPr>
        <p:txBody>
          <a:bodyPr/>
          <a:lstStyle/>
          <a:p>
            <a:pPr/>
            <a:r>
              <a:t>To Perceive Sensitive Information</a:t>
            </a:r>
          </a:p>
        </p:txBody>
      </p:sp>
      <p:sp>
        <p:nvSpPr>
          <p:cNvPr id="1230" name="Re-attending to top-k attention toke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Re-attending to top-k attention tokens</a:t>
            </a:r>
          </a:p>
        </p:txBody>
      </p:sp>
      <p:pic>
        <p:nvPicPr>
          <p:cNvPr id="1231" name="pasted-movie.png" descr="pasted-movie.png"/>
          <p:cNvPicPr>
            <a:picLocks noChangeAspect="1"/>
          </p:cNvPicPr>
          <p:nvPr/>
        </p:nvPicPr>
        <p:blipFill>
          <a:blip r:embed="rId2">
            <a:extLst/>
          </a:blip>
          <a:stretch>
            <a:fillRect/>
          </a:stretch>
        </p:blipFill>
        <p:spPr>
          <a:xfrm>
            <a:off x="3919585" y="3541604"/>
            <a:ext cx="8757565" cy="8791204"/>
          </a:xfrm>
          <a:prstGeom prst="rect">
            <a:avLst/>
          </a:prstGeom>
          <a:ln w="12700">
            <a:miter lim="400000"/>
          </a:ln>
        </p:spPr>
      </p:pic>
      <p:sp>
        <p:nvSpPr>
          <p:cNvPr id="1232" name="Rounded Rectangle"/>
          <p:cNvSpPr/>
          <p:nvPr/>
        </p:nvSpPr>
        <p:spPr>
          <a:xfrm>
            <a:off x="7333961" y="11243892"/>
            <a:ext cx="1002835" cy="1002835"/>
          </a:xfrm>
          <a:prstGeom prst="roundRect">
            <a:avLst>
              <a:gd name="adj" fmla="val 15000"/>
            </a:avLst>
          </a:prstGeom>
          <a:ln w="508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33" name="e.g. 1st large attention"/>
          <p:cNvSpPr txBox="1"/>
          <p:nvPr/>
        </p:nvSpPr>
        <p:spPr>
          <a:xfrm>
            <a:off x="5855516" y="12852443"/>
            <a:ext cx="619445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e.g. 1st large attention</a:t>
            </a:r>
          </a:p>
        </p:txBody>
      </p:sp>
      <p:sp>
        <p:nvSpPr>
          <p:cNvPr id="1234" name="Line"/>
          <p:cNvSpPr/>
          <p:nvPr/>
        </p:nvSpPr>
        <p:spPr>
          <a:xfrm flipV="1">
            <a:off x="7846981" y="12408329"/>
            <a:ext cx="1" cy="589650"/>
          </a:xfrm>
          <a:prstGeom prst="line">
            <a:avLst/>
          </a:prstGeom>
          <a:ln w="25400">
            <a:solidFill>
              <a:srgbClr val="000000"/>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235" name="Why: to acquire key information that might be stored in the middle “ignored” region again.…"/>
          <p:cNvSpPr txBox="1"/>
          <p:nvPr/>
        </p:nvSpPr>
        <p:spPr>
          <a:xfrm>
            <a:off x="13225411" y="3798650"/>
            <a:ext cx="7841245" cy="98245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Why</a:t>
            </a:r>
            <a:r>
              <a:t>: to acquire key information that might be stored in the middle “ignored” region again.</a:t>
            </a:r>
          </a:p>
          <a:p>
            <a:pPr/>
            <a:r>
              <a:rPr b="1"/>
              <a:t>How</a:t>
            </a:r>
            <a:r>
              <a:t>: selecting tokens with top-k (e.g., k=4) attention logits, and reintroducing them into attention.</a:t>
            </a:r>
          </a:p>
          <a:p>
            <a:pPr/>
            <a:r>
              <a:rPr b="1"/>
              <a:t>When</a:t>
            </a:r>
            <a:r>
              <a:t>: when solving information sensitive tasks like question answering, retrieving information from documents, etc.</a:t>
            </a:r>
          </a:p>
        </p:txBody>
      </p:sp>
      <p:sp>
        <p:nvSpPr>
          <p:cNvPr id="1236"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8" name="Attention Also Explains In-Context Learning"/>
          <p:cNvSpPr txBox="1"/>
          <p:nvPr>
            <p:ph type="title"/>
          </p:nvPr>
        </p:nvSpPr>
        <p:spPr>
          <a:prstGeom prst="rect">
            <a:avLst/>
          </a:prstGeom>
        </p:spPr>
        <p:txBody>
          <a:bodyPr/>
          <a:lstStyle/>
          <a:p>
            <a:pPr/>
            <a:r>
              <a:t>Attention Also Explains In-Context Learning</a:t>
            </a:r>
          </a:p>
        </p:txBody>
      </p:sp>
      <p:pic>
        <p:nvPicPr>
          <p:cNvPr id="1239" name="overview.pdf" descr="overview.pdf"/>
          <p:cNvPicPr>
            <a:picLocks noChangeAspect="1"/>
          </p:cNvPicPr>
          <p:nvPr/>
        </p:nvPicPr>
        <p:blipFill>
          <a:blip r:embed="rId2">
            <a:extLst/>
          </a:blip>
          <a:stretch>
            <a:fillRect/>
          </a:stretch>
        </p:blipFill>
        <p:spPr>
          <a:xfrm>
            <a:off x="971845" y="3780882"/>
            <a:ext cx="22907437" cy="6562027"/>
          </a:xfrm>
          <a:prstGeom prst="rect">
            <a:avLst/>
          </a:prstGeom>
          <a:ln w="12700">
            <a:miter lim="400000"/>
          </a:ln>
        </p:spPr>
      </p:pic>
      <p:sp>
        <p:nvSpPr>
          <p:cNvPr id="1240"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
        <p:nvSpPr>
          <p:cNvPr id="1241"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42" name="Rectangle"/>
          <p:cNvSpPr/>
          <p:nvPr/>
        </p:nvSpPr>
        <p:spPr>
          <a:xfrm>
            <a:off x="5603714" y="8354355"/>
            <a:ext cx="14093260" cy="2174968"/>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43" name="Rectangle"/>
          <p:cNvSpPr/>
          <p:nvPr/>
        </p:nvSpPr>
        <p:spPr>
          <a:xfrm>
            <a:off x="19825797" y="8621493"/>
            <a:ext cx="3898682" cy="1271279"/>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44" name="Line"/>
          <p:cNvSpPr/>
          <p:nvPr/>
        </p:nvSpPr>
        <p:spPr>
          <a:xfrm>
            <a:off x="5579084" y="8592490"/>
            <a:ext cx="16281810" cy="490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283" y="21552"/>
                </a:lnTo>
                <a:cubicBezTo>
                  <a:pt x="21354" y="21263"/>
                  <a:pt x="21421" y="20411"/>
                  <a:pt x="21480" y="19066"/>
                </a:cubicBezTo>
                <a:cubicBezTo>
                  <a:pt x="21526" y="18021"/>
                  <a:pt x="21565" y="16698"/>
                  <a:pt x="21596" y="15169"/>
                </a:cubicBezTo>
                <a:lnTo>
                  <a:pt x="21600" y="0"/>
                </a:lnTo>
              </a:path>
            </a:pathLst>
          </a:custGeom>
          <a:ln w="63500">
            <a:solidFill>
              <a:srgbClr val="5E5E5E"/>
            </a:solidFill>
            <a:miter lim="400000"/>
            <a:tailEnd type="triangle"/>
          </a:ln>
        </p:spPr>
        <p:txBody>
          <a:bodyPr lIns="50800" tIns="50800" rIns="50800" bIns="50800" anchor="ctr"/>
          <a:lstStyle/>
          <a:p>
            <a:pPr/>
          </a:p>
        </p:txBody>
      </p:sp>
      <p:sp>
        <p:nvSpPr>
          <p:cNvPr id="1245" name="In-context learning: completing tasks based on demonstrations"/>
          <p:cNvSpPr txBox="1"/>
          <p:nvPr/>
        </p:nvSpPr>
        <p:spPr>
          <a:xfrm>
            <a:off x="3519373" y="10760767"/>
            <a:ext cx="1773844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In-context learning:</a:t>
            </a:r>
            <a:r>
              <a:t> completing tasks based on demonstrations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7" name="Attention Also Explains In-Context Learning"/>
          <p:cNvSpPr txBox="1"/>
          <p:nvPr>
            <p:ph type="title"/>
          </p:nvPr>
        </p:nvSpPr>
        <p:spPr>
          <a:prstGeom prst="rect">
            <a:avLst/>
          </a:prstGeom>
        </p:spPr>
        <p:txBody>
          <a:bodyPr/>
          <a:lstStyle/>
          <a:p>
            <a:pPr/>
            <a:r>
              <a:t>Attention Also Explains In-Context Learning</a:t>
            </a:r>
          </a:p>
        </p:txBody>
      </p:sp>
      <p:pic>
        <p:nvPicPr>
          <p:cNvPr id="1248" name="overview.pdf" descr="overview.pdf"/>
          <p:cNvPicPr>
            <a:picLocks noChangeAspect="1"/>
          </p:cNvPicPr>
          <p:nvPr/>
        </p:nvPicPr>
        <p:blipFill>
          <a:blip r:embed="rId2">
            <a:extLst/>
          </a:blip>
          <a:stretch>
            <a:fillRect/>
          </a:stretch>
        </p:blipFill>
        <p:spPr>
          <a:xfrm>
            <a:off x="1866843" y="2695400"/>
            <a:ext cx="20650314" cy="5915456"/>
          </a:xfrm>
          <a:prstGeom prst="rect">
            <a:avLst/>
          </a:prstGeom>
          <a:ln w="12700">
            <a:miter lim="400000"/>
          </a:ln>
        </p:spPr>
      </p:pic>
      <p:sp>
        <p:nvSpPr>
          <p:cNvPr id="1249" name="The output   is sampled from a weighted average over example outputs   (i.e., a kernel-regression)…"/>
          <p:cNvSpPr txBox="1"/>
          <p:nvPr>
            <p:ph type="body" sz="half" idx="1"/>
          </p:nvPr>
        </p:nvSpPr>
        <p:spPr>
          <a:xfrm>
            <a:off x="1533488" y="8864213"/>
            <a:ext cx="21971001" cy="4109458"/>
          </a:xfrm>
          <a:prstGeom prst="rect">
            <a:avLst/>
          </a:prstGeom>
        </p:spPr>
        <p:txBody>
          <a:bodyPr/>
          <a:lstStyle/>
          <a:p>
            <a:pPr/>
            <a:r>
              <a:t>The output </a:t>
            </a:r>
            <a14:m>
              <m:oMath>
                <m:limUpp>
                  <m:e>
                    <m:r>
                      <a:rPr xmlns:a="http://schemas.openxmlformats.org/drawingml/2006/main" sz="5750" i="1">
                        <a:solidFill>
                          <a:srgbClr val="000000"/>
                        </a:solidFill>
                        <a:latin typeface="Cambria Math" panose="02040503050406030204" pitchFamily="18" charset="0"/>
                      </a:rPr>
                      <m:t>y</m:t>
                    </m:r>
                  </m:e>
                  <m:lim>
                    <m:r>
                      <a:rPr xmlns:a="http://schemas.openxmlformats.org/drawingml/2006/main" sz="5750" i="1">
                        <a:solidFill>
                          <a:srgbClr val="000000"/>
                        </a:solidFill>
                        <a:latin typeface="Cambria Math" panose="02040503050406030204" pitchFamily="18" charset="0"/>
                      </a:rPr>
                      <m:t>̂</m:t>
                    </m:r>
                  </m:lim>
                </m:limUpp>
              </m:oMath>
            </a14:m>
            <a:r>
              <a:t> is sampled from a weighted average over example outputs </a:t>
            </a:r>
            <a14:m>
              <m:oMath>
                <m:sSub>
                  <m:e>
                    <m:r>
                      <a:rPr xmlns:a="http://schemas.openxmlformats.org/drawingml/2006/main" sz="5750" i="1">
                        <a:solidFill>
                          <a:srgbClr val="000000"/>
                        </a:solidFill>
                        <a:latin typeface="Cambria Math" panose="02040503050406030204" pitchFamily="18" charset="0"/>
                      </a:rPr>
                      <m:t>y</m:t>
                    </m:r>
                  </m:e>
                  <m:sub>
                    <m:r>
                      <a:rPr xmlns:a="http://schemas.openxmlformats.org/drawingml/2006/main" sz="5750" i="1">
                        <a:solidFill>
                          <a:srgbClr val="000000"/>
                        </a:solidFill>
                        <a:latin typeface="Cambria Math" panose="02040503050406030204" pitchFamily="18" charset="0"/>
                      </a:rPr>
                      <m:t>i</m:t>
                    </m:r>
                  </m:sub>
                </m:sSub>
              </m:oMath>
            </a14:m>
            <a:r>
              <a:t> (i.e., a kernel-regression)</a:t>
            </a:r>
          </a:p>
          <a:p>
            <a:pPr/>
            <a:r>
              <a:t>the weights are computed by a certain similarity metric </a:t>
            </a:r>
            <a14:m>
              <m:oMath>
                <m:r>
                  <a:rPr xmlns:a="http://schemas.openxmlformats.org/drawingml/2006/main" sz="5750" i="1">
                    <a:solidFill>
                      <a:srgbClr val="000000"/>
                    </a:solidFill>
                    <a:latin typeface="Cambria Math" panose="02040503050406030204" pitchFamily="18" charset="0"/>
                  </a:rPr>
                  <m:t>K</m:t>
                </m:r>
                <m:r>
                  <a:rPr xmlns:a="http://schemas.openxmlformats.org/drawingml/2006/main" sz="5750" i="1">
                    <a:solidFill>
                      <a:srgbClr val="000000"/>
                    </a:solidFill>
                    <a:latin typeface="Cambria Math" panose="02040503050406030204" pitchFamily="18" charset="0"/>
                  </a:rPr>
                  <m:t>(</m:t>
                </m:r>
                <m:sSub>
                  <m:e>
                    <m:r>
                      <m:rPr>
                        <m:sty m:val="bi"/>
                      </m:rP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i</m:t>
                    </m:r>
                  </m:sub>
                </m:sSub>
                <m:r>
                  <a:rPr xmlns:a="http://schemas.openxmlformats.org/drawingml/2006/main" sz="5750" i="1">
                    <a:solidFill>
                      <a:srgbClr val="000000"/>
                    </a:solidFill>
                    <a:latin typeface="Cambria Math" panose="02040503050406030204" pitchFamily="18" charset="0"/>
                  </a:rPr>
                  <m:t>,</m:t>
                </m:r>
                <m:sSub>
                  <m:e>
                    <m:r>
                      <m:rPr>
                        <m:sty m:val="bi"/>
                      </m:rPr>
                      <a:rPr xmlns:a="http://schemas.openxmlformats.org/drawingml/2006/main" sz="5750" i="1">
                        <a:solidFill>
                          <a:srgbClr val="000000"/>
                        </a:solidFill>
                        <a:latin typeface="Cambria Math" panose="02040503050406030204" pitchFamily="18" charset="0"/>
                      </a:rPr>
                      <m:t>x</m:t>
                    </m:r>
                  </m:e>
                  <m:sub>
                    <m:r>
                      <a:rPr xmlns:a="http://schemas.openxmlformats.org/drawingml/2006/main" sz="5750" i="1">
                        <a:solidFill>
                          <a:srgbClr val="000000"/>
                        </a:solidFill>
                        <a:latin typeface="Cambria Math" panose="02040503050406030204" pitchFamily="18" charset="0"/>
                      </a:rPr>
                      <m:t>t</m:t>
                    </m:r>
                    <m:r>
                      <a:rPr xmlns:a="http://schemas.openxmlformats.org/drawingml/2006/main" sz="5750" i="1">
                        <a:solidFill>
                          <a:srgbClr val="000000"/>
                        </a:solidFill>
                        <a:latin typeface="Cambria Math" panose="02040503050406030204" pitchFamily="18" charset="0"/>
                      </a:rPr>
                      <m:t>e</m:t>
                    </m:r>
                    <m:r>
                      <a:rPr xmlns:a="http://schemas.openxmlformats.org/drawingml/2006/main" sz="5750" i="1">
                        <a:solidFill>
                          <a:srgbClr val="000000"/>
                        </a:solidFill>
                        <a:latin typeface="Cambria Math" panose="02040503050406030204" pitchFamily="18" charset="0"/>
                      </a:rPr>
                      <m:t>x</m:t>
                    </m:r>
                    <m:r>
                      <a:rPr xmlns:a="http://schemas.openxmlformats.org/drawingml/2006/main" sz="5750" i="1">
                        <a:solidFill>
                          <a:srgbClr val="000000"/>
                        </a:solidFill>
                        <a:latin typeface="Cambria Math" panose="02040503050406030204" pitchFamily="18" charset="0"/>
                      </a:rPr>
                      <m:t>t</m:t>
                    </m:r>
                  </m:sub>
                </m:sSub>
                <m:r>
                  <a:rPr xmlns:a="http://schemas.openxmlformats.org/drawingml/2006/main" sz="5750" i="1">
                    <a:solidFill>
                      <a:srgbClr val="000000"/>
                    </a:solidFill>
                    <a:latin typeface="Cambria Math" panose="02040503050406030204" pitchFamily="18" charset="0"/>
                  </a:rPr>
                  <m:t>)</m:t>
                </m:r>
              </m:oMath>
            </a14:m>
            <a:r>
              <a:t> (i.e., a kernel)</a:t>
            </a:r>
          </a:p>
        </p:txBody>
      </p:sp>
      <p:sp>
        <p:nvSpPr>
          <p:cNvPr id="1250"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
        <p:nvSpPr>
          <p:cNvPr id="1251"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3" name="The Kernel Originates from Pre-Training"/>
          <p:cNvSpPr txBox="1"/>
          <p:nvPr>
            <p:ph type="title"/>
          </p:nvPr>
        </p:nvSpPr>
        <p:spPr>
          <a:prstGeom prst="rect">
            <a:avLst/>
          </a:prstGeom>
        </p:spPr>
        <p:txBody>
          <a:bodyPr/>
          <a:lstStyle/>
          <a:p>
            <a:pPr/>
            <a:r>
              <a:t>The Kernel Originates from Pre-Training</a:t>
            </a:r>
          </a:p>
        </p:txBody>
      </p:sp>
      <p:grpSp>
        <p:nvGrpSpPr>
          <p:cNvPr id="1263" name="Group"/>
          <p:cNvGrpSpPr/>
          <p:nvPr/>
        </p:nvGrpSpPr>
        <p:grpSpPr>
          <a:xfrm>
            <a:off x="4007048" y="7815706"/>
            <a:ext cx="16994120" cy="4817751"/>
            <a:chOff x="-78932" y="-16193"/>
            <a:chExt cx="16994118" cy="4817750"/>
          </a:xfrm>
        </p:grpSpPr>
        <p:pic>
          <p:nvPicPr>
            <p:cNvPr id="1254" name="pasted-movie.png" descr="pasted-movie.png"/>
            <p:cNvPicPr>
              <a:picLocks noChangeAspect="1"/>
            </p:cNvPicPr>
            <p:nvPr/>
          </p:nvPicPr>
          <p:blipFill>
            <a:blip r:embed="rId2">
              <a:extLst/>
            </a:blip>
            <a:stretch>
              <a:fillRect/>
            </a:stretch>
          </p:blipFill>
          <p:spPr>
            <a:xfrm>
              <a:off x="2496341" y="969739"/>
              <a:ext cx="11263191" cy="1295974"/>
            </a:xfrm>
            <a:prstGeom prst="rect">
              <a:avLst/>
            </a:prstGeom>
            <a:ln w="12700" cap="flat">
              <a:noFill/>
              <a:miter lim="400000"/>
            </a:ln>
            <a:effectLst/>
          </p:spPr>
        </p:pic>
        <p:sp>
          <p:nvSpPr>
            <p:cNvPr id="1255" name="The kernel (similarity metric)"/>
            <p:cNvSpPr txBox="1"/>
            <p:nvPr/>
          </p:nvSpPr>
          <p:spPr>
            <a:xfrm>
              <a:off x="0" y="-16194"/>
              <a:ext cx="8371942" cy="820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The kernel (similarity metric)</a:t>
              </a:r>
            </a:p>
          </p:txBody>
        </p:sp>
        <p:sp>
          <p:nvSpPr>
            <p:cNvPr id="1256" name="Rounded Rectangle"/>
            <p:cNvSpPr/>
            <p:nvPr/>
          </p:nvSpPr>
          <p:spPr>
            <a:xfrm>
              <a:off x="6054259" y="1038991"/>
              <a:ext cx="2281590" cy="1157470"/>
            </a:xfrm>
            <a:prstGeom prst="roundRect">
              <a:avLst>
                <a:gd name="adj" fmla="val 23145"/>
              </a:avLst>
            </a:prstGeom>
            <a:solidFill>
              <a:schemeClr val="accent1">
                <a:lumOff val="16847"/>
                <a:alpha val="38336"/>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57" name="Rounded Rectangle"/>
            <p:cNvSpPr/>
            <p:nvPr/>
          </p:nvSpPr>
          <p:spPr>
            <a:xfrm>
              <a:off x="11060634" y="1038991"/>
              <a:ext cx="2613766" cy="1157470"/>
            </a:xfrm>
            <a:prstGeom prst="roundRect">
              <a:avLst>
                <a:gd name="adj" fmla="val 23145"/>
              </a:avLst>
            </a:prstGeom>
            <a:solidFill>
              <a:schemeClr val="accent1">
                <a:lumOff val="16847"/>
                <a:alpha val="38336"/>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58" name="Rounded Rectangle"/>
            <p:cNvSpPr/>
            <p:nvPr/>
          </p:nvSpPr>
          <p:spPr>
            <a:xfrm>
              <a:off x="8802941" y="1038991"/>
              <a:ext cx="2159932" cy="1157470"/>
            </a:xfrm>
            <a:prstGeom prst="roundRect">
              <a:avLst>
                <a:gd name="adj" fmla="val 23145"/>
              </a:avLst>
            </a:prstGeom>
            <a:solidFill>
              <a:schemeClr val="accent5">
                <a:hueOff val="-152895"/>
                <a:lumOff val="12368"/>
                <a:alpha val="38336"/>
              </a:schemeClr>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59" name="A representation of sample input   for predicting the next token"/>
            <p:cNvSpPr txBox="1"/>
            <p:nvPr/>
          </p:nvSpPr>
          <p:spPr>
            <a:xfrm>
              <a:off x="-78933" y="3188882"/>
              <a:ext cx="8975031" cy="1612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a:solidFill>
                    <a:schemeClr val="accent1">
                      <a:lumOff val="16847"/>
                    </a:schemeClr>
                  </a:solidFill>
                </a:defRPr>
              </a:pPr>
              <a:r>
                <a:t>A representation of sample input </a:t>
              </a:r>
              <a14:m>
                <m:oMath>
                  <m:r>
                    <m:rPr>
                      <m:sty m:val="bi"/>
                    </m:rPr>
                    <a:rPr xmlns:a="http://schemas.openxmlformats.org/drawingml/2006/main" sz="5750" i="1">
                      <a:solidFill>
                        <a:srgbClr val="56C1FE"/>
                      </a:solidFill>
                      <a:latin typeface="Cambria Math" panose="02040503050406030204" pitchFamily="18" charset="0"/>
                    </a:rPr>
                    <m:t>x</m:t>
                  </m:r>
                </m:oMath>
              </a14:m>
              <a:r>
                <a:t> for predicting the next token</a:t>
              </a:r>
              <a:endParaRPr>
                <a:solidFill>
                  <a:srgbClr val="56C1FF"/>
                </a:solidFill>
              </a:endParaRPr>
            </a:p>
          </p:txBody>
        </p:sp>
        <p:sp>
          <p:nvSpPr>
            <p:cNvPr id="1260" name="Line"/>
            <p:cNvSpPr/>
            <p:nvPr/>
          </p:nvSpPr>
          <p:spPr>
            <a:xfrm flipV="1">
              <a:off x="7195053" y="2141749"/>
              <a:ext cx="1" cy="788132"/>
            </a:xfrm>
            <a:prstGeom prst="line">
              <a:avLst/>
            </a:prstGeom>
            <a:noFill/>
            <a:ln w="50800" cap="flat">
              <a:solidFill>
                <a:schemeClr val="accent1">
                  <a:lumOff val="16847"/>
                </a:schemeClr>
              </a:solidFill>
              <a:prstDash val="solid"/>
              <a:miter lim="400000"/>
              <a:tailEnd type="triangle" w="med" len="med"/>
            </a:ln>
            <a:effectLst/>
          </p:spPr>
          <p:txBody>
            <a:bodyPr wrap="square" lIns="50800" tIns="50800" rIns="50800" bIns="50800" numCol="1" anchor="ctr">
              <a:noAutofit/>
            </a:bodyPr>
            <a:lstStyle/>
            <a:p>
              <a:pPr/>
            </a:p>
          </p:txBody>
        </p:sp>
        <p:sp>
          <p:nvSpPr>
            <p:cNvPr id="1261" name="Line"/>
            <p:cNvSpPr/>
            <p:nvPr/>
          </p:nvSpPr>
          <p:spPr>
            <a:xfrm flipV="1">
              <a:off x="10837055" y="2141749"/>
              <a:ext cx="1" cy="788132"/>
            </a:xfrm>
            <a:prstGeom prst="line">
              <a:avLst/>
            </a:prstGeom>
            <a:noFill/>
            <a:ln w="50800" cap="flat">
              <a:solidFill>
                <a:schemeClr val="accent1">
                  <a:lumOff val="16847"/>
                </a:schemeClr>
              </a:solidFill>
              <a:prstDash val="solid"/>
              <a:miter lim="400000"/>
              <a:tailEnd type="triangle" w="med" len="med"/>
            </a:ln>
            <a:effectLst/>
          </p:spPr>
          <p:txBody>
            <a:bodyPr wrap="square" lIns="50800" tIns="50800" rIns="50800" bIns="50800" numCol="1" anchor="ctr">
              <a:noAutofit/>
            </a:bodyPr>
            <a:lstStyle/>
            <a:p>
              <a:pPr/>
            </a:p>
          </p:txBody>
        </p:sp>
        <p:sp>
          <p:nvSpPr>
            <p:cNvPr id="1262" name="A matrix about the pre-training objective"/>
            <p:cNvSpPr txBox="1"/>
            <p:nvPr/>
          </p:nvSpPr>
          <p:spPr>
            <a:xfrm>
              <a:off x="10038985" y="3030832"/>
              <a:ext cx="6876202" cy="14616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solidFill>
                    <a:schemeClr val="accent1">
                      <a:lumOff val="16847"/>
                    </a:schemeClr>
                  </a:solidFill>
                </a:defRPr>
              </a:lvl1pPr>
            </a:lstStyle>
            <a:p>
              <a:pPr/>
              <a:r>
                <a:t>A matrix about the pre-training objective</a:t>
              </a:r>
            </a:p>
          </p:txBody>
        </p:sp>
      </p:grpSp>
      <p:sp>
        <p:nvSpPr>
          <p:cNvPr id="1264" name="Kernel regression (hypothesized ICL algorithm)"/>
          <p:cNvSpPr txBox="1"/>
          <p:nvPr/>
        </p:nvSpPr>
        <p:spPr>
          <a:xfrm>
            <a:off x="4085981" y="3141815"/>
            <a:ext cx="1377056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Kernel regression (hypothesized ICL algorithm)</a:t>
            </a:r>
          </a:p>
        </p:txBody>
      </p:sp>
      <p:pic>
        <p:nvPicPr>
          <p:cNvPr id="1265" name="pasted-movie.png" descr="pasted-movie.png"/>
          <p:cNvPicPr>
            <a:picLocks noChangeAspect="1"/>
          </p:cNvPicPr>
          <p:nvPr/>
        </p:nvPicPr>
        <p:blipFill>
          <a:blip r:embed="rId3">
            <a:extLst/>
          </a:blip>
          <a:stretch>
            <a:fillRect/>
          </a:stretch>
        </p:blipFill>
        <p:spPr>
          <a:xfrm>
            <a:off x="7556106" y="3954225"/>
            <a:ext cx="9315624" cy="2402311"/>
          </a:xfrm>
          <a:prstGeom prst="rect">
            <a:avLst/>
          </a:prstGeom>
          <a:ln w="12700">
            <a:miter lim="400000"/>
          </a:ln>
        </p:spPr>
      </p:pic>
      <p:sp>
        <p:nvSpPr>
          <p:cNvPr id="1266"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67"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3"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cientific Principles for a Science of LMs"/>
          <p:cNvSpPr txBox="1"/>
          <p:nvPr>
            <p:ph type="title"/>
          </p:nvPr>
        </p:nvSpPr>
        <p:spPr>
          <a:prstGeom prst="rect">
            <a:avLst/>
          </a:prstGeom>
        </p:spPr>
        <p:txBody>
          <a:bodyPr/>
          <a:lstStyle/>
          <a:p>
            <a:pPr/>
            <a:r>
              <a:t>Scientific Principles for a Science of LMs</a:t>
            </a:r>
          </a:p>
        </p:txBody>
      </p:sp>
      <p:sp>
        <p:nvSpPr>
          <p:cNvPr id="257" name="Generality across model sizes, architectures, training details, and randomness.…"/>
          <p:cNvSpPr txBox="1"/>
          <p:nvPr>
            <p:ph type="body" idx="1"/>
          </p:nvPr>
        </p:nvSpPr>
        <p:spPr>
          <a:xfrm>
            <a:off x="1206500" y="3158166"/>
            <a:ext cx="21971000" cy="8256012"/>
          </a:xfrm>
          <a:prstGeom prst="rect">
            <a:avLst/>
          </a:prstGeom>
        </p:spPr>
        <p:txBody>
          <a:bodyPr/>
          <a:lstStyle/>
          <a:p>
            <a:pPr marL="609600" indent="-609600">
              <a:lnSpc>
                <a:spcPct val="100000"/>
              </a:lnSpc>
              <a:spcBef>
                <a:spcPts val="5400"/>
              </a:spcBef>
              <a:defRPr sz="5200"/>
            </a:pPr>
            <a:r>
              <a:rPr b="1"/>
              <a:t>Generality</a:t>
            </a:r>
            <a:r>
              <a:t> across model sizes, architectures, training details, and randomness.</a:t>
            </a:r>
          </a:p>
          <a:p>
            <a:pPr marL="609600" indent="-609600">
              <a:lnSpc>
                <a:spcPct val="100000"/>
              </a:lnSpc>
              <a:spcBef>
                <a:spcPts val="5400"/>
              </a:spcBef>
              <a:defRPr sz="5200"/>
            </a:pPr>
            <a:r>
              <a:rPr b="1"/>
              <a:t>Simplicity</a:t>
            </a:r>
            <a:r>
              <a:t> to avoid meta-overfitting</a:t>
            </a:r>
          </a:p>
          <a:p>
            <a:pPr marL="609600" indent="-609600">
              <a:lnSpc>
                <a:spcPct val="100000"/>
              </a:lnSpc>
              <a:spcBef>
                <a:spcPts val="5400"/>
              </a:spcBef>
              <a:defRPr sz="5200"/>
            </a:pPr>
            <a:r>
              <a:rPr b="1"/>
              <a:t>Interpretability</a:t>
            </a:r>
            <a:r>
              <a:t> with consistent mechanistic insight</a:t>
            </a:r>
          </a:p>
          <a:p>
            <a:pPr marL="609600" indent="-609600">
              <a:lnSpc>
                <a:spcPct val="100000"/>
              </a:lnSpc>
              <a:spcBef>
                <a:spcPts val="5400"/>
              </a:spcBef>
              <a:defRPr sz="5200"/>
            </a:pPr>
            <a:r>
              <a:rPr b="1"/>
              <a:t>Predictive power</a:t>
            </a:r>
            <a:r>
              <a:t> on new phenomena</a:t>
            </a:r>
          </a:p>
          <a:p>
            <a:pPr marL="609600" indent="-609600">
              <a:lnSpc>
                <a:spcPct val="100000"/>
              </a:lnSpc>
              <a:spcBef>
                <a:spcPts val="5400"/>
              </a:spcBef>
              <a:defRPr sz="5200"/>
            </a:pPr>
            <a:r>
              <a:rPr b="1"/>
              <a:t>Deriving solutions</a:t>
            </a:r>
            <a:r>
              <a:t> for LM-related challenges</a:t>
            </a:r>
          </a:p>
        </p:txBody>
      </p:sp>
      <p:sp>
        <p:nvSpPr>
          <p:cNvPr id="258" name="In practice, achieving all these principles is challenging, but the more we achieve, the better!"/>
          <p:cNvSpPr txBox="1"/>
          <p:nvPr/>
        </p:nvSpPr>
        <p:spPr>
          <a:xfrm>
            <a:off x="2041138" y="12059682"/>
            <a:ext cx="20301724"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lumOff val="-29866"/>
                  </a:schemeClr>
                </a:solidFill>
              </a:defRPr>
            </a:lvl1pPr>
          </a:lstStyle>
          <a:p>
            <a:pPr/>
            <a:r>
              <a:t>In practice, achieving all these principles is challenging, but the more we achieve, the better!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5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5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5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5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2"/>
      <p:bldP build="p" bldLvl="5" animBg="1" rev="0" advAuto="0" spid="257"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The Attention Applies to   As Kernel Regression"/>
          <p:cNvSpPr txBox="1"/>
          <p:nvPr>
            <p:ph type="title"/>
          </p:nvPr>
        </p:nvSpPr>
        <p:spPr>
          <a:xfrm>
            <a:off x="1206500" y="1079500"/>
            <a:ext cx="21971000" cy="1666201"/>
          </a:xfrm>
          <a:prstGeom prst="rect">
            <a:avLst/>
          </a:prstGeom>
        </p:spPr>
        <p:txBody>
          <a:bodyPr/>
          <a:lstStyle/>
          <a:p>
            <a:pPr defTabSz="2218888">
              <a:defRPr spc="-154" sz="7735"/>
            </a:pPr>
            <a:r>
              <a:t>The Attention Applies to </a:t>
            </a:r>
            <a14:m>
              <m:oMath>
                <m:sSub>
                  <m:e>
                    <m:r>
                      <a:rPr xmlns:a="http://schemas.openxmlformats.org/drawingml/2006/main" sz="9300" i="1">
                        <a:solidFill>
                          <a:srgbClr val="000000"/>
                        </a:solidFill>
                        <a:latin typeface="Cambria Math" panose="02040503050406030204" pitchFamily="18" charset="0"/>
                      </a:rPr>
                      <m:t>y</m:t>
                    </m:r>
                  </m:e>
                  <m:sub>
                    <m:r>
                      <a:rPr xmlns:a="http://schemas.openxmlformats.org/drawingml/2006/main" sz="9300" i="1">
                        <a:solidFill>
                          <a:srgbClr val="000000"/>
                        </a:solidFill>
                        <a:latin typeface="Cambria Math" panose="02040503050406030204" pitchFamily="18" charset="0"/>
                      </a:rPr>
                      <m:t>i</m:t>
                    </m:r>
                  </m:sub>
                </m:sSub>
              </m:oMath>
            </a14:m>
            <a:r>
              <a:t> As Kernel Regression</a:t>
            </a:r>
            <a:endParaRPr sz="8500"/>
          </a:p>
        </p:txBody>
      </p:sp>
      <p:pic>
        <p:nvPicPr>
          <p:cNvPr id="1270" name="overall_attention 2.pdf" descr="overall_attention 2.pdf"/>
          <p:cNvPicPr>
            <a:picLocks noChangeAspect="1"/>
          </p:cNvPicPr>
          <p:nvPr/>
        </p:nvPicPr>
        <p:blipFill>
          <a:blip r:embed="rId2">
            <a:extLst/>
          </a:blip>
          <a:srcRect l="0" t="5144" r="0" b="0"/>
          <a:stretch>
            <a:fillRect/>
          </a:stretch>
        </p:blipFill>
        <p:spPr>
          <a:xfrm>
            <a:off x="6192301" y="3112045"/>
            <a:ext cx="13439259" cy="9560956"/>
          </a:xfrm>
          <a:prstGeom prst="rect">
            <a:avLst/>
          </a:prstGeom>
          <a:ln w="12700">
            <a:miter lim="400000"/>
          </a:ln>
        </p:spPr>
      </p:pic>
      <p:sp>
        <p:nvSpPr>
          <p:cNvPr id="1271"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72"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4" name="The Explanation Aligns With the Model Output"/>
          <p:cNvSpPr txBox="1"/>
          <p:nvPr>
            <p:ph type="title"/>
          </p:nvPr>
        </p:nvSpPr>
        <p:spPr>
          <a:prstGeom prst="rect">
            <a:avLst/>
          </a:prstGeom>
        </p:spPr>
        <p:txBody>
          <a:bodyPr/>
          <a:lstStyle>
            <a:lvl1pPr defTabSz="2340805">
              <a:defRPr spc="-163" sz="8160"/>
            </a:lvl1pPr>
          </a:lstStyle>
          <a:p>
            <a:pPr/>
            <a:r>
              <a:t>The Explanation Aligns With the Model Output</a:t>
            </a:r>
          </a:p>
        </p:txBody>
      </p:sp>
      <p:pic>
        <p:nvPicPr>
          <p:cNvPr id="1275" name="attention_reconstruction_accuracy.pdf" descr="attention_reconstruction_accuracy.pdf"/>
          <p:cNvPicPr>
            <a:picLocks noChangeAspect="1"/>
          </p:cNvPicPr>
          <p:nvPr/>
        </p:nvPicPr>
        <p:blipFill>
          <a:blip r:embed="rId2">
            <a:extLst/>
          </a:blip>
          <a:stretch>
            <a:fillRect/>
          </a:stretch>
        </p:blipFill>
        <p:spPr>
          <a:xfrm>
            <a:off x="3409355" y="2695400"/>
            <a:ext cx="17565289" cy="8919875"/>
          </a:xfrm>
          <a:prstGeom prst="rect">
            <a:avLst/>
          </a:prstGeom>
          <a:ln w="12700">
            <a:miter lim="400000"/>
          </a:ln>
        </p:spPr>
      </p:pic>
      <p:sp>
        <p:nvSpPr>
          <p:cNvPr id="1276" name="Certain attention heads can reconstruct the LLM ICL output with the explanation."/>
          <p:cNvSpPr txBox="1"/>
          <p:nvPr/>
        </p:nvSpPr>
        <p:spPr>
          <a:xfrm>
            <a:off x="1206500" y="11798012"/>
            <a:ext cx="21971001"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Certain attention heads can reconstruct the LLM ICL output with the explanation.</a:t>
            </a:r>
          </a:p>
        </p:txBody>
      </p:sp>
      <p:sp>
        <p:nvSpPr>
          <p:cNvPr id="1277"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78"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0" name="The Attention"/>
          <p:cNvSpPr txBox="1"/>
          <p:nvPr>
            <p:ph type="title"/>
          </p:nvPr>
        </p:nvSpPr>
        <p:spPr>
          <a:prstGeom prst="rect">
            <a:avLst/>
          </a:prstGeom>
        </p:spPr>
        <p:txBody>
          <a:bodyPr/>
          <a:lstStyle/>
          <a:p>
            <a:pPr/>
            <a:r>
              <a:t>The Attention</a:t>
            </a:r>
          </a:p>
        </p:txBody>
      </p:sp>
      <p:pic>
        <p:nvPicPr>
          <p:cNvPr id="1281" name="Image" descr="Image"/>
          <p:cNvPicPr>
            <a:picLocks noChangeAspect="1"/>
          </p:cNvPicPr>
          <p:nvPr/>
        </p:nvPicPr>
        <p:blipFill>
          <a:blip r:embed="rId2">
            <a:extLst/>
          </a:blip>
          <a:stretch>
            <a:fillRect/>
          </a:stretch>
        </p:blipFill>
        <p:spPr>
          <a:xfrm>
            <a:off x="3291248" y="4365616"/>
            <a:ext cx="17801503" cy="4085400"/>
          </a:xfrm>
          <a:prstGeom prst="rect">
            <a:avLst/>
          </a:prstGeom>
          <a:ln w="12700">
            <a:miter lim="400000"/>
          </a:ln>
        </p:spPr>
      </p:pic>
      <p:sp>
        <p:nvSpPr>
          <p:cNvPr id="1282" name="Rounded Rectangle"/>
          <p:cNvSpPr/>
          <p:nvPr/>
        </p:nvSpPr>
        <p:spPr>
          <a:xfrm>
            <a:off x="3299586" y="6414715"/>
            <a:ext cx="5884117" cy="886570"/>
          </a:xfrm>
          <a:prstGeom prst="roundRect">
            <a:avLst>
              <a:gd name="adj" fmla="val 30217"/>
            </a:avLst>
          </a:prstGeom>
          <a:solidFill>
            <a:srgbClr val="000000">
              <a:alpha val="24326"/>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83" name="KR based on baseline sentence embeddings models"/>
          <p:cNvSpPr txBox="1"/>
          <p:nvPr/>
        </p:nvSpPr>
        <p:spPr>
          <a:xfrm>
            <a:off x="3511215" y="11472829"/>
            <a:ext cx="1445575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KR based on baseline sentence embeddings models</a:t>
            </a:r>
          </a:p>
        </p:txBody>
      </p:sp>
      <p:sp>
        <p:nvSpPr>
          <p:cNvPr id="1284" name="Line"/>
          <p:cNvSpPr/>
          <p:nvPr/>
        </p:nvSpPr>
        <p:spPr>
          <a:xfrm flipH="1">
            <a:off x="6241644" y="8457353"/>
            <a:ext cx="1" cy="1126789"/>
          </a:xfrm>
          <a:prstGeom prst="line">
            <a:avLst/>
          </a:prstGeom>
          <a:ln w="63500">
            <a:solidFill>
              <a:srgbClr val="000000"/>
            </a:solidFill>
            <a:miter lim="400000"/>
            <a:tailEnd type="triangle"/>
          </a:ln>
        </p:spPr>
        <p:txBody>
          <a:bodyPr lIns="50800" tIns="50800" rIns="50800" bIns="50800" anchor="ctr"/>
          <a:lstStyle/>
          <a:p>
            <a:pPr/>
          </a:p>
        </p:txBody>
      </p:sp>
      <p:sp>
        <p:nvSpPr>
          <p:cNvPr id="1285" name="Rounded Rectangle"/>
          <p:cNvSpPr/>
          <p:nvPr/>
        </p:nvSpPr>
        <p:spPr>
          <a:xfrm>
            <a:off x="3299586" y="7338494"/>
            <a:ext cx="17337237" cy="886571"/>
          </a:xfrm>
          <a:prstGeom prst="roundRect">
            <a:avLst>
              <a:gd name="adj" fmla="val 30217"/>
            </a:avLst>
          </a:prstGeom>
          <a:solidFill>
            <a:schemeClr val="accent5">
              <a:hueOff val="-82419"/>
              <a:satOff val="-9513"/>
              <a:lumOff val="-16343"/>
              <a:alpha val="2432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86" name="The KR explanation explained most tasks well (except for MNLI)"/>
          <p:cNvSpPr txBox="1"/>
          <p:nvPr/>
        </p:nvSpPr>
        <p:spPr>
          <a:xfrm>
            <a:off x="3824199" y="9454136"/>
            <a:ext cx="1750070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KR explanation explained most tasks well (except for MNLI)</a:t>
            </a:r>
          </a:p>
        </p:txBody>
      </p:sp>
      <p:sp>
        <p:nvSpPr>
          <p:cNvPr id="1287" name="Line"/>
          <p:cNvSpPr/>
          <p:nvPr/>
        </p:nvSpPr>
        <p:spPr>
          <a:xfrm rot="5400000">
            <a:off x="538410" y="8826058"/>
            <a:ext cx="4582164" cy="1098597"/>
          </a:xfrm>
          <a:custGeom>
            <a:avLst/>
            <a:gdLst/>
            <a:ahLst/>
            <a:cxnLst>
              <a:cxn ang="0">
                <a:pos x="wd2" y="hd2"/>
              </a:cxn>
              <a:cxn ang="5400000">
                <a:pos x="wd2" y="hd2"/>
              </a:cxn>
              <a:cxn ang="10800000">
                <a:pos x="wd2" y="hd2"/>
              </a:cxn>
              <a:cxn ang="16200000">
                <a:pos x="wd2" y="hd2"/>
              </a:cxn>
            </a:cxnLst>
            <a:rect l="0" t="0" r="r" b="b"/>
            <a:pathLst>
              <a:path w="21600" h="17833" fill="norm" stroke="1" extrusionOk="0">
                <a:moveTo>
                  <a:pt x="0" y="3159"/>
                </a:moveTo>
                <a:cubicBezTo>
                  <a:pt x="1897" y="8721"/>
                  <a:pt x="3845" y="12727"/>
                  <a:pt x="5819" y="15130"/>
                </a:cubicBezTo>
                <a:cubicBezTo>
                  <a:pt x="11136" y="21600"/>
                  <a:pt x="16544" y="16415"/>
                  <a:pt x="21600" y="0"/>
                </a:cubicBezTo>
              </a:path>
            </a:pathLst>
          </a:custGeom>
          <a:ln w="63500">
            <a:solidFill>
              <a:srgbClr val="000000"/>
            </a:solidFill>
            <a:miter lim="400000"/>
            <a:tailEnd type="triangle"/>
          </a:ln>
        </p:spPr>
        <p:txBody>
          <a:bodyPr lIns="50800" tIns="50800" rIns="50800" bIns="50800" anchor="ctr"/>
          <a:lstStyle/>
          <a:p>
            <a:pPr/>
          </a:p>
        </p:txBody>
      </p:sp>
      <p:sp>
        <p:nvSpPr>
          <p:cNvPr id="1288" name="Rounded Rectangle"/>
          <p:cNvSpPr/>
          <p:nvPr/>
        </p:nvSpPr>
        <p:spPr>
          <a:xfrm>
            <a:off x="9199429" y="5663286"/>
            <a:ext cx="11462993" cy="559182"/>
          </a:xfrm>
          <a:prstGeom prst="roundRect">
            <a:avLst>
              <a:gd name="adj" fmla="val 32223"/>
            </a:avLst>
          </a:prstGeom>
          <a:solidFill>
            <a:schemeClr val="accent1">
              <a:lumOff val="-13575"/>
              <a:alpha val="2432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289"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
        <p:nvSpPr>
          <p:cNvPr id="1290" name="Han, Chi, et al. &quot;Explaining emergent in-context learning as kernel regression.&quot; arXiv preprint arXiv:2305.12766 (2023)."/>
          <p:cNvSpPr txBox="1"/>
          <p:nvPr/>
        </p:nvSpPr>
        <p:spPr>
          <a:xfrm>
            <a:off x="6140272" y="13227028"/>
            <a:ext cx="12103456"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"Explaining emergent in-context learning as kernel regression." </a:t>
            </a:r>
            <a:r>
              <a:rPr i="1"/>
              <a:t>arXiv preprint arXiv:2305.12766</a:t>
            </a:r>
            <a:r>
              <a:t> (2023).</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2" name="Room for Future Research"/>
          <p:cNvSpPr txBox="1"/>
          <p:nvPr>
            <p:ph type="title"/>
          </p:nvPr>
        </p:nvSpPr>
        <p:spPr>
          <a:xfrm>
            <a:off x="1206500" y="1079500"/>
            <a:ext cx="21971000" cy="1704421"/>
          </a:xfrm>
          <a:prstGeom prst="rect">
            <a:avLst/>
          </a:prstGeom>
        </p:spPr>
        <p:txBody>
          <a:bodyPr/>
          <a:lstStyle/>
          <a:p>
            <a:pPr/>
            <a:r>
              <a:t>Room for Future Research</a:t>
            </a:r>
          </a:p>
        </p:txBody>
      </p:sp>
      <p:sp>
        <p:nvSpPr>
          <p:cNvPr id="1293" name="Attention module’s role in syntax and word order processing…"/>
          <p:cNvSpPr txBox="1"/>
          <p:nvPr/>
        </p:nvSpPr>
        <p:spPr>
          <a:xfrm>
            <a:off x="1566467" y="4656734"/>
            <a:ext cx="21251065" cy="4808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nSpc>
                <a:spcPct val="100000"/>
              </a:lnSpc>
              <a:spcBef>
                <a:spcPts val="7200"/>
              </a:spcBef>
              <a:buSzPct val="123000"/>
              <a:buChar char="•"/>
            </a:pPr>
            <a:r>
              <a:t>Attention module’s role in syntax and word order processing</a:t>
            </a:r>
          </a:p>
          <a:p>
            <a:pPr marL="609600" indent="-609600">
              <a:lnSpc>
                <a:spcPct val="100000"/>
              </a:lnSpc>
              <a:spcBef>
                <a:spcPts val="7200"/>
              </a:spcBef>
              <a:buSzPct val="123000"/>
              <a:buChar char="•"/>
            </a:pPr>
            <a:r>
              <a:t>More precise categorization of attention’s role in demonstration learning</a:t>
            </a:r>
          </a:p>
          <a:p>
            <a:pPr marL="609600" indent="-609600">
              <a:lnSpc>
                <a:spcPct val="100000"/>
              </a:lnSpc>
              <a:spcBef>
                <a:spcPts val="7200"/>
              </a:spcBef>
              <a:buSzPct val="123000"/>
              <a:buChar char="•"/>
            </a:pPr>
            <a:r>
              <a:t>Explaining and addressing and lost-in-the-middle and position bias problem</a:t>
            </a:r>
          </a:p>
        </p:txBody>
      </p:sp>
      <p:sp>
        <p:nvSpPr>
          <p:cNvPr id="1294" name="Part 2: Physiology - Topic 1: Attention"/>
          <p:cNvSpPr txBox="1"/>
          <p:nvPr/>
        </p:nvSpPr>
        <p:spPr>
          <a:xfrm>
            <a:off x="1199023" y="125570"/>
            <a:ext cx="1007938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1: Attention</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6" name="What Is the Function of Word Embeddings"/>
          <p:cNvSpPr txBox="1"/>
          <p:nvPr>
            <p:ph type="ctrTitle"/>
          </p:nvPr>
        </p:nvSpPr>
        <p:spPr>
          <a:xfrm>
            <a:off x="1206498" y="4065557"/>
            <a:ext cx="21971004" cy="4648201"/>
          </a:xfrm>
          <a:prstGeom prst="rect">
            <a:avLst/>
          </a:prstGeom>
        </p:spPr>
        <p:txBody>
          <a:bodyPr/>
          <a:lstStyle/>
          <a:p>
            <a:pPr/>
            <a:r>
              <a:t>What Is the Function of Word Embeddings</a:t>
            </a:r>
          </a:p>
        </p:txBody>
      </p:sp>
      <p:sp>
        <p:nvSpPr>
          <p:cNvPr id="1297"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9" name="What Do Word Embeddings Embed?"/>
          <p:cNvSpPr txBox="1"/>
          <p:nvPr>
            <p:ph type="title"/>
          </p:nvPr>
        </p:nvSpPr>
        <p:spPr>
          <a:prstGeom prst="rect">
            <a:avLst/>
          </a:prstGeom>
        </p:spPr>
        <p:txBody>
          <a:bodyPr/>
          <a:lstStyle/>
          <a:p>
            <a:pPr/>
            <a:r>
              <a:t>What Do Word Embeddings Embed?</a:t>
            </a:r>
          </a:p>
        </p:txBody>
      </p:sp>
      <p:pic>
        <p:nvPicPr>
          <p:cNvPr id="1300" name="Image" descr="Image"/>
          <p:cNvPicPr>
            <a:picLocks noChangeAspect="1"/>
          </p:cNvPicPr>
          <p:nvPr/>
        </p:nvPicPr>
        <p:blipFill>
          <a:blip r:embed="rId2">
            <a:extLst/>
          </a:blip>
          <a:srcRect l="13111" t="6834" r="51340" b="83297"/>
          <a:stretch>
            <a:fillRect/>
          </a:stretch>
        </p:blipFill>
        <p:spPr>
          <a:xfrm>
            <a:off x="4641056" y="4918034"/>
            <a:ext cx="15102084" cy="5425431"/>
          </a:xfrm>
          <a:prstGeom prst="rect">
            <a:avLst/>
          </a:prstGeom>
          <a:ln w="12700">
            <a:miter lim="400000"/>
          </a:ln>
        </p:spPr>
      </p:pic>
      <p:sp>
        <p:nvSpPr>
          <p:cNvPr id="1301" name="Mikolov, Tomáš, Wen-tau Yih, and Geoffrey Zweig. &quot;Linguistic regularities in continuous space word representations.&quot; Proceedings of the 2013 conference of the north american chapter of the association for computational linguistics: Human language technol"/>
          <p:cNvSpPr txBox="1"/>
          <p:nvPr/>
        </p:nvSpPr>
        <p:spPr>
          <a:xfrm>
            <a:off x="383908" y="12736600"/>
            <a:ext cx="23616184" cy="8942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ct val="100000"/>
              </a:lnSpc>
              <a:spcBef>
                <a:spcPts val="0"/>
              </a:spcBef>
              <a:defRPr i="1" sz="1800">
                <a:solidFill>
                  <a:srgbClr val="929292"/>
                </a:solidFill>
                <a:latin typeface="Arial"/>
                <a:ea typeface="Arial"/>
                <a:cs typeface="Arial"/>
                <a:sym typeface="Arial"/>
              </a:defRPr>
            </a:pPr>
            <a:r>
              <a:rPr i="0"/>
              <a:t>Mikolov, Tomáš, Wen-tau Yih, and Geoffrey Zweig. "Linguistic regularities in continuous space word representations." </a:t>
            </a:r>
            <a:r>
              <a:t>Proceedings of the 2013 conference of the north american chapter of the association for computational linguistics: Human language technologies</a:t>
            </a:r>
            <a:r>
              <a:rPr i="0"/>
              <a:t>. 2013.</a:t>
            </a:r>
            <a:endParaRPr i="0"/>
          </a:p>
          <a:p>
            <a:pPr defTabSz="457200">
              <a:lnSpc>
                <a:spcPct val="100000"/>
              </a:lnSpc>
              <a:spcBef>
                <a:spcPts val="0"/>
              </a:spcBef>
              <a:defRPr i="1" sz="1800">
                <a:solidFill>
                  <a:srgbClr val="929292"/>
                </a:solidFill>
                <a:latin typeface="Arial"/>
                <a:ea typeface="Arial"/>
                <a:cs typeface="Arial"/>
                <a:sym typeface="Arial"/>
              </a:defRPr>
            </a:pPr>
            <a:r>
              <a:rPr i="0"/>
              <a:t>Bolukbasi, T., Chang, K. W., Zou, J. Y., Saligrama, V., &amp; Kalai, A. T. (2016). Man is to computer programmer as woman is to homemaker? debiasing word embeddings. Advances in neural information processing systems, 29.</a:t>
            </a:r>
          </a:p>
        </p:txBody>
      </p:sp>
      <p:sp>
        <p:nvSpPr>
          <p:cNvPr id="1302" name="(a) Analogical Relations (metric space)"/>
          <p:cNvSpPr txBox="1"/>
          <p:nvPr/>
        </p:nvSpPr>
        <p:spPr>
          <a:xfrm>
            <a:off x="6964751" y="10976605"/>
            <a:ext cx="1045494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(a) Analogical Relations (metric space)</a:t>
            </a:r>
          </a:p>
        </p:txBody>
      </p:sp>
      <p:sp>
        <p:nvSpPr>
          <p:cNvPr id="1303" name="Previous papers mostly focus on word-level interpretations"/>
          <p:cNvSpPr txBox="1"/>
          <p:nvPr/>
        </p:nvSpPr>
        <p:spPr>
          <a:xfrm>
            <a:off x="3561740" y="3145952"/>
            <a:ext cx="1726052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b="1"/>
            </a:lvl1pPr>
          </a:lstStyle>
          <a:p>
            <a:pPr/>
            <a:r>
              <a:t>Previous papers mostly focus on word-level interpretations</a:t>
            </a:r>
          </a:p>
        </p:txBody>
      </p:sp>
      <p:sp>
        <p:nvSpPr>
          <p:cNvPr id="1304"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6" name="What Do Word Embeddings Embed?"/>
          <p:cNvSpPr txBox="1"/>
          <p:nvPr>
            <p:ph type="title"/>
          </p:nvPr>
        </p:nvSpPr>
        <p:spPr>
          <a:prstGeom prst="rect">
            <a:avLst/>
          </a:prstGeom>
        </p:spPr>
        <p:txBody>
          <a:bodyPr/>
          <a:lstStyle/>
          <a:p>
            <a:pPr/>
            <a:r>
              <a:t>What Do Word Embeddings Embed?</a:t>
            </a:r>
          </a:p>
        </p:txBody>
      </p:sp>
      <p:sp>
        <p:nvSpPr>
          <p:cNvPr id="1307" name="Park, Sungjoon, JinYeong Bak, and Alice Oh. &quot;Rotated word vector representations and their interpretability.&quot; Proceedings of the 2017 Conference on Empirical Methods in Natural Language Processing. 2017."/>
          <p:cNvSpPr txBox="1"/>
          <p:nvPr/>
        </p:nvSpPr>
        <p:spPr>
          <a:xfrm>
            <a:off x="1620701" y="13020062"/>
            <a:ext cx="21142599" cy="360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0"/>
              </a:spcBef>
              <a:defRPr sz="1800">
                <a:solidFill>
                  <a:srgbClr val="929292"/>
                </a:solidFill>
                <a:latin typeface="Arial"/>
                <a:ea typeface="Arial"/>
                <a:cs typeface="Arial"/>
                <a:sym typeface="Arial"/>
              </a:defRPr>
            </a:pPr>
            <a:r>
              <a:t>Park, Sungjoon, JinYeong Bak, and Alice Oh. "Rotated word vector representations and their interpretability." </a:t>
            </a:r>
            <a:r>
              <a:rPr i="1"/>
              <a:t>Proceedings of the 2017 Conference on Empirical Methods in Natural Language Processing</a:t>
            </a:r>
            <a:r>
              <a:t>. 2017.</a:t>
            </a:r>
          </a:p>
        </p:txBody>
      </p:sp>
      <p:pic>
        <p:nvPicPr>
          <p:cNvPr id="1308" name="Image" descr="Image"/>
          <p:cNvPicPr>
            <a:picLocks noChangeAspect="1"/>
          </p:cNvPicPr>
          <p:nvPr/>
        </p:nvPicPr>
        <p:blipFill>
          <a:blip r:embed="rId2">
            <a:extLst/>
          </a:blip>
          <a:srcRect l="35223" t="26699" r="16897" b="57445"/>
          <a:stretch>
            <a:fillRect/>
          </a:stretch>
        </p:blipFill>
        <p:spPr>
          <a:xfrm>
            <a:off x="3528842" y="3453342"/>
            <a:ext cx="17023553" cy="7972368"/>
          </a:xfrm>
          <a:prstGeom prst="rect">
            <a:avLst/>
          </a:prstGeom>
          <a:ln w="12700">
            <a:miter lim="400000"/>
          </a:ln>
        </p:spPr>
      </p:pic>
      <p:sp>
        <p:nvSpPr>
          <p:cNvPr id="1309" name="(b) Meaningful Dimensions (linear Space)"/>
          <p:cNvSpPr txBox="1"/>
          <p:nvPr/>
        </p:nvSpPr>
        <p:spPr>
          <a:xfrm>
            <a:off x="7008184" y="11535369"/>
            <a:ext cx="1117915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(b) Meaningful Dimensions (linear Space)</a:t>
            </a:r>
          </a:p>
        </p:txBody>
      </p:sp>
      <p:sp>
        <p:nvSpPr>
          <p:cNvPr id="1310" name="“Position” dim"/>
          <p:cNvSpPr txBox="1"/>
          <p:nvPr/>
        </p:nvSpPr>
        <p:spPr>
          <a:xfrm>
            <a:off x="11683765" y="8917703"/>
            <a:ext cx="4872568" cy="959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defRPr>
                <a:solidFill>
                  <a:schemeClr val="accent1"/>
                </a:solidFill>
              </a:defRPr>
            </a:pPr>
            <a:r>
              <a:t>“Position” dim </a:t>
            </a:r>
            <a14:m>
              <m:oMath>
                <m:r>
                  <a:rPr xmlns:a="http://schemas.openxmlformats.org/drawingml/2006/main" sz="5750" i="1">
                    <a:solidFill>
                      <a:srgbClr val="00A1FE"/>
                    </a:solidFill>
                    <a:latin typeface="Cambria Math" panose="02040503050406030204" pitchFamily="18" charset="0"/>
                  </a:rPr>
                  <m:t>→</m:t>
                </m:r>
              </m:oMath>
            </a14:m>
            <a:endParaRPr>
              <a:solidFill>
                <a:srgbClr val="00A2FF"/>
              </a:solidFill>
            </a:endParaRPr>
          </a:p>
        </p:txBody>
      </p:sp>
      <p:sp>
        <p:nvSpPr>
          <p:cNvPr id="1311" name="“country” dim"/>
          <p:cNvSpPr txBox="1"/>
          <p:nvPr/>
        </p:nvSpPr>
        <p:spPr>
          <a:xfrm>
            <a:off x="15681087" y="4815342"/>
            <a:ext cx="4726264"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defRPr>
                <a:solidFill>
                  <a:schemeClr val="accent5">
                    <a:hueOff val="-82419"/>
                    <a:satOff val="-9513"/>
                    <a:lumOff val="-16343"/>
                  </a:schemeClr>
                </a:solidFill>
              </a:defRPr>
            </a:pPr>
            <a:r>
              <a:t>“country” dim </a:t>
            </a:r>
            <a14:m>
              <m:oMath>
                <m:r>
                  <a:rPr xmlns:a="http://schemas.openxmlformats.org/drawingml/2006/main" sz="5750" i="1">
                    <a:solidFill>
                      <a:srgbClr val="ED220B"/>
                    </a:solidFill>
                    <a:latin typeface="Cambria Math" panose="02040503050406030204" pitchFamily="18" charset="0"/>
                  </a:rPr>
                  <m:t>→</m:t>
                </m:r>
              </m:oMath>
            </a14:m>
            <a:endParaRPr>
              <a:solidFill>
                <a:srgbClr val="EE220C"/>
              </a:solidFill>
            </a:endParaRPr>
          </a:p>
        </p:txBody>
      </p:sp>
      <p:sp>
        <p:nvSpPr>
          <p:cNvPr id="1312" name="Previous papers mostly focus on word-level interpretations"/>
          <p:cNvSpPr txBox="1"/>
          <p:nvPr/>
        </p:nvSpPr>
        <p:spPr>
          <a:xfrm>
            <a:off x="4159970" y="2695400"/>
            <a:ext cx="17260520"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b="1"/>
            </a:lvl1pPr>
          </a:lstStyle>
          <a:p>
            <a:pPr/>
            <a:r>
              <a:t>Previous papers mostly focus on word-level interpretations</a:t>
            </a:r>
          </a:p>
        </p:txBody>
      </p:sp>
      <p:sp>
        <p:nvSpPr>
          <p:cNvPr id="1313"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5" name="What Do Word Embeddings Embed?"/>
          <p:cNvSpPr txBox="1"/>
          <p:nvPr>
            <p:ph type="title"/>
          </p:nvPr>
        </p:nvSpPr>
        <p:spPr>
          <a:prstGeom prst="rect">
            <a:avLst/>
          </a:prstGeom>
        </p:spPr>
        <p:txBody>
          <a:bodyPr/>
          <a:lstStyle/>
          <a:p>
            <a:pPr/>
            <a:r>
              <a:t>What Do Word Embeddings Embed?</a:t>
            </a:r>
          </a:p>
        </p:txBody>
      </p:sp>
      <p:sp>
        <p:nvSpPr>
          <p:cNvPr id="1316" name="Previous papers mostly focus on word-level interpretations"/>
          <p:cNvSpPr txBox="1"/>
          <p:nvPr/>
        </p:nvSpPr>
        <p:spPr>
          <a:xfrm>
            <a:off x="3662756" y="2945667"/>
            <a:ext cx="1726052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b="1"/>
            </a:lvl1pPr>
          </a:lstStyle>
          <a:p>
            <a:pPr/>
            <a:r>
              <a:t>Previous papers mostly focus on word-level interpretations</a:t>
            </a:r>
          </a:p>
        </p:txBody>
      </p:sp>
      <p:sp>
        <p:nvSpPr>
          <p:cNvPr id="1317" name="Bolukbasi, T., Chang, K. W., Zou, J. Y., Saligrama, V., &amp; Kalai, A. T. (2016). Man is to computer programmer as woman is to homemaker? debiasing word embeddings. Advances in neural information processing systems, 29."/>
          <p:cNvSpPr txBox="1"/>
          <p:nvPr/>
        </p:nvSpPr>
        <p:spPr>
          <a:xfrm>
            <a:off x="883443" y="13247132"/>
            <a:ext cx="22617114"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1800">
                <a:solidFill>
                  <a:srgbClr val="929292"/>
                </a:solidFill>
                <a:latin typeface="Arial"/>
                <a:ea typeface="Arial"/>
                <a:cs typeface="Arial"/>
                <a:sym typeface="Arial"/>
              </a:defRPr>
            </a:lvl1pPr>
          </a:lstStyle>
          <a:p>
            <a:pPr>
              <a:defRPr i="1"/>
            </a:pPr>
            <a:r>
              <a:rPr i="0"/>
              <a:t>Bolukbasi, T., Chang, K. W., Zou, J. Y., Saligrama, V., &amp; Kalai, A. T. (2016). Man is to computer programmer as woman is to homemaker? debiasing word embeddings. Advances in neural information processing systems, 29.</a:t>
            </a:r>
          </a:p>
        </p:txBody>
      </p:sp>
      <p:sp>
        <p:nvSpPr>
          <p:cNvPr id="1318" name="(b) Meaningful Dimensions (linear Space)"/>
          <p:cNvSpPr txBox="1"/>
          <p:nvPr/>
        </p:nvSpPr>
        <p:spPr>
          <a:xfrm>
            <a:off x="7109200" y="12005696"/>
            <a:ext cx="1117915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(b) Meaningful Dimensions (linear Space)</a:t>
            </a:r>
          </a:p>
        </p:txBody>
      </p:sp>
      <p:pic>
        <p:nvPicPr>
          <p:cNvPr id="1319" name="Image" descr="Image"/>
          <p:cNvPicPr>
            <a:picLocks noChangeAspect="1"/>
          </p:cNvPicPr>
          <p:nvPr/>
        </p:nvPicPr>
        <p:blipFill>
          <a:blip r:embed="rId2">
            <a:extLst/>
          </a:blip>
          <a:stretch>
            <a:fillRect/>
          </a:stretch>
        </p:blipFill>
        <p:spPr>
          <a:xfrm>
            <a:off x="4465440" y="4346751"/>
            <a:ext cx="16323469" cy="7078378"/>
          </a:xfrm>
          <a:prstGeom prst="rect">
            <a:avLst/>
          </a:prstGeom>
          <a:ln w="12700">
            <a:miter lim="400000"/>
          </a:ln>
        </p:spPr>
      </p:pic>
      <p:sp>
        <p:nvSpPr>
          <p:cNvPr id="1320" name="Rounded Rectangle"/>
          <p:cNvSpPr/>
          <p:nvPr/>
        </p:nvSpPr>
        <p:spPr>
          <a:xfrm>
            <a:off x="4544776" y="9162836"/>
            <a:ext cx="6080171" cy="2226575"/>
          </a:xfrm>
          <a:prstGeom prst="roundRect">
            <a:avLst>
              <a:gd name="adj" fmla="val 13235"/>
            </a:avLst>
          </a:prstGeom>
          <a:ln w="63500">
            <a:solidFill>
              <a:schemeClr val="accent1"/>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21" name="Rounded Rectangle"/>
          <p:cNvSpPr/>
          <p:nvPr/>
        </p:nvSpPr>
        <p:spPr>
          <a:xfrm>
            <a:off x="12069783" y="9112292"/>
            <a:ext cx="8824610" cy="1705008"/>
          </a:xfrm>
          <a:prstGeom prst="roundRect">
            <a:avLst>
              <a:gd name="adj" fmla="val 23370"/>
            </a:avLst>
          </a:prstGeom>
          <a:ln w="63500">
            <a:solidFill>
              <a:schemeClr val="accent5">
                <a:hueOff val="-82419"/>
                <a:satOff val="-9513"/>
                <a:lumOff val="-16343"/>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22" name="gender neutral"/>
          <p:cNvSpPr txBox="1"/>
          <p:nvPr/>
        </p:nvSpPr>
        <p:spPr>
          <a:xfrm>
            <a:off x="3457857" y="4338350"/>
            <a:ext cx="422422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gender neutral </a:t>
            </a:r>
          </a:p>
        </p:txBody>
      </p:sp>
      <p:sp>
        <p:nvSpPr>
          <p:cNvPr id="1323" name="gender-related"/>
          <p:cNvSpPr txBox="1"/>
          <p:nvPr/>
        </p:nvSpPr>
        <p:spPr>
          <a:xfrm>
            <a:off x="3517329" y="7946008"/>
            <a:ext cx="4088893"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gender-related</a:t>
            </a:r>
          </a:p>
        </p:txBody>
      </p:sp>
      <p:sp>
        <p:nvSpPr>
          <p:cNvPr id="1324" name="Line"/>
          <p:cNvSpPr/>
          <p:nvPr/>
        </p:nvSpPr>
        <p:spPr>
          <a:xfrm flipV="1">
            <a:off x="4914792" y="5155811"/>
            <a:ext cx="1" cy="3065485"/>
          </a:xfrm>
          <a:prstGeom prst="line">
            <a:avLst/>
          </a:prstGeom>
          <a:ln w="101600">
            <a:solidFill>
              <a:srgbClr val="000000"/>
            </a:solidFill>
            <a:miter lim="400000"/>
            <a:headEnd type="triangle"/>
            <a:tailEnd type="triangle"/>
          </a:ln>
        </p:spPr>
        <p:txBody>
          <a:bodyPr lIns="50800" tIns="50800" rIns="50800" bIns="50800" anchor="ctr"/>
          <a:lstStyle/>
          <a:p>
            <a:pPr>
              <a:lnSpc>
                <a:spcPct val="100000"/>
              </a:lnSpc>
            </a:pPr>
          </a:p>
        </p:txBody>
      </p:sp>
      <p:sp>
        <p:nvSpPr>
          <p:cNvPr id="1325"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7" name="Line"/>
          <p:cNvSpPr/>
          <p:nvPr/>
        </p:nvSpPr>
        <p:spPr>
          <a:xfrm rot="5006212">
            <a:off x="3200969" y="7920410"/>
            <a:ext cx="9773987" cy="657277"/>
          </a:xfrm>
          <a:custGeom>
            <a:avLst/>
            <a:gdLst/>
            <a:ahLst/>
            <a:cxnLst>
              <a:cxn ang="0">
                <a:pos x="wd2" y="hd2"/>
              </a:cxn>
              <a:cxn ang="5400000">
                <a:pos x="wd2" y="hd2"/>
              </a:cxn>
              <a:cxn ang="10800000">
                <a:pos x="wd2" y="hd2"/>
              </a:cxn>
              <a:cxn ang="16200000">
                <a:pos x="wd2" y="hd2"/>
              </a:cxn>
            </a:cxnLst>
            <a:rect l="0" t="0" r="r" b="b"/>
            <a:pathLst>
              <a:path w="21600" h="21182" fill="norm" stroke="1" extrusionOk="0">
                <a:moveTo>
                  <a:pt x="0" y="8571"/>
                </a:moveTo>
                <a:cubicBezTo>
                  <a:pt x="105" y="5721"/>
                  <a:pt x="267" y="3394"/>
                  <a:pt x="463" y="1886"/>
                </a:cubicBezTo>
                <a:cubicBezTo>
                  <a:pt x="691" y="136"/>
                  <a:pt x="953" y="-418"/>
                  <a:pt x="1206" y="316"/>
                </a:cubicBezTo>
                <a:lnTo>
                  <a:pt x="20132" y="21182"/>
                </a:lnTo>
                <a:cubicBezTo>
                  <a:pt x="20380" y="21093"/>
                  <a:pt x="20625" y="20173"/>
                  <a:pt x="20845" y="18494"/>
                </a:cubicBezTo>
                <a:cubicBezTo>
                  <a:pt x="21184" y="15917"/>
                  <a:pt x="21451" y="11704"/>
                  <a:pt x="21600" y="6576"/>
                </a:cubicBezTo>
              </a:path>
            </a:pathLst>
          </a:custGeom>
          <a:ln w="50800">
            <a:solidFill>
              <a:srgbClr val="5E5E5E"/>
            </a:solidFill>
            <a:prstDash val="sysDot"/>
            <a:miter lim="400000"/>
            <a:tailEnd type="triangle"/>
          </a:ln>
        </p:spPr>
        <p:txBody>
          <a:bodyPr lIns="50800" tIns="50800" rIns="50800" bIns="50800" anchor="ctr"/>
          <a:lstStyle/>
          <a:p>
            <a:pPr>
              <a:lnSpc>
                <a:spcPct val="100000"/>
              </a:lnSpc>
            </a:pPr>
          </a:p>
        </p:txBody>
      </p:sp>
      <p:sp>
        <p:nvSpPr>
          <p:cNvPr id="1328" name="Line"/>
          <p:cNvSpPr/>
          <p:nvPr/>
        </p:nvSpPr>
        <p:spPr>
          <a:xfrm flipV="1">
            <a:off x="9195008" y="3402824"/>
            <a:ext cx="1" cy="2546010"/>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29" name="Line"/>
          <p:cNvSpPr/>
          <p:nvPr/>
        </p:nvSpPr>
        <p:spPr>
          <a:xfrm flipV="1">
            <a:off x="7114160" y="3402824"/>
            <a:ext cx="1" cy="2546010"/>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30" name="Word Embeddings in Causal LMs"/>
          <p:cNvSpPr txBox="1"/>
          <p:nvPr>
            <p:ph type="title"/>
          </p:nvPr>
        </p:nvSpPr>
        <p:spPr>
          <a:prstGeom prst="rect">
            <a:avLst/>
          </a:prstGeom>
        </p:spPr>
        <p:txBody>
          <a:bodyPr/>
          <a:lstStyle/>
          <a:p>
            <a:pPr/>
            <a:r>
              <a:t>Word Embeddings in Causal LMs</a:t>
            </a:r>
          </a:p>
        </p:txBody>
      </p:sp>
      <p:sp>
        <p:nvSpPr>
          <p:cNvPr id="1331" name="Rounded Rectangle"/>
          <p:cNvSpPr/>
          <p:nvPr/>
        </p:nvSpPr>
        <p:spPr>
          <a:xfrm>
            <a:off x="6793145" y="10364276"/>
            <a:ext cx="642032"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2" name="Rounded Rectangle"/>
          <p:cNvSpPr/>
          <p:nvPr/>
        </p:nvSpPr>
        <p:spPr>
          <a:xfrm>
            <a:off x="8849834" y="10364276"/>
            <a:ext cx="642031"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3" name="Rounded Rectangle"/>
          <p:cNvSpPr/>
          <p:nvPr/>
        </p:nvSpPr>
        <p:spPr>
          <a:xfrm>
            <a:off x="10906523" y="10364276"/>
            <a:ext cx="642031"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4" name="Rounded Rectangle"/>
          <p:cNvSpPr/>
          <p:nvPr/>
        </p:nvSpPr>
        <p:spPr>
          <a:xfrm>
            <a:off x="12963212" y="10364276"/>
            <a:ext cx="642032"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5" name="Rounded Rectangle"/>
          <p:cNvSpPr/>
          <p:nvPr/>
        </p:nvSpPr>
        <p:spPr>
          <a:xfrm>
            <a:off x="15019901" y="10364276"/>
            <a:ext cx="642032"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6" name="Rounded Rectangle"/>
          <p:cNvSpPr/>
          <p:nvPr/>
        </p:nvSpPr>
        <p:spPr>
          <a:xfrm>
            <a:off x="17076590" y="10364276"/>
            <a:ext cx="642031"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7" name="Rounded Rectangle"/>
          <p:cNvSpPr/>
          <p:nvPr/>
        </p:nvSpPr>
        <p:spPr>
          <a:xfrm>
            <a:off x="19133280" y="10364276"/>
            <a:ext cx="642031" cy="1826242"/>
          </a:xfrm>
          <a:prstGeom prst="roundRect">
            <a:avLst>
              <a:gd name="adj" fmla="val 41726"/>
            </a:avLst>
          </a:prstGeom>
          <a:solidFill>
            <a:srgbClr val="95D8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38" name="Equation"/>
          <p:cNvSpPr txBox="1"/>
          <p:nvPr/>
        </p:nvSpPr>
        <p:spPr>
          <a:xfrm>
            <a:off x="6858555" y="12783814"/>
            <a:ext cx="508939" cy="49144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oMath>
              </m:oMathPara>
            </a14:m>
            <a:endParaRPr sz="5600"/>
          </a:p>
        </p:txBody>
      </p:sp>
      <p:sp>
        <p:nvSpPr>
          <p:cNvPr id="1339" name="Equation"/>
          <p:cNvSpPr txBox="1"/>
          <p:nvPr/>
        </p:nvSpPr>
        <p:spPr>
          <a:xfrm>
            <a:off x="8915244" y="12783814"/>
            <a:ext cx="551961" cy="49144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2</m:t>
                      </m:r>
                    </m:sub>
                  </m:sSub>
                </m:oMath>
              </m:oMathPara>
            </a14:m>
            <a:endParaRPr sz="5600"/>
          </a:p>
        </p:txBody>
      </p:sp>
      <p:sp>
        <p:nvSpPr>
          <p:cNvPr id="1340" name="Equation"/>
          <p:cNvSpPr txBox="1"/>
          <p:nvPr/>
        </p:nvSpPr>
        <p:spPr>
          <a:xfrm>
            <a:off x="10947775" y="12783814"/>
            <a:ext cx="527622" cy="49850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3</m:t>
                      </m:r>
                    </m:sub>
                  </m:sSub>
                </m:oMath>
              </m:oMathPara>
            </a14:m>
            <a:endParaRPr sz="5600"/>
          </a:p>
        </p:txBody>
      </p:sp>
      <p:sp>
        <p:nvSpPr>
          <p:cNvPr id="1341" name="Equation"/>
          <p:cNvSpPr txBox="1"/>
          <p:nvPr/>
        </p:nvSpPr>
        <p:spPr>
          <a:xfrm>
            <a:off x="13004464" y="12783814"/>
            <a:ext cx="548830" cy="49144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4</m:t>
                      </m:r>
                    </m:sub>
                  </m:sSub>
                </m:oMath>
              </m:oMathPara>
            </a14:m>
            <a:endParaRPr sz="5600"/>
          </a:p>
        </p:txBody>
      </p:sp>
      <p:sp>
        <p:nvSpPr>
          <p:cNvPr id="1342" name="Equation"/>
          <p:cNvSpPr txBox="1"/>
          <p:nvPr/>
        </p:nvSpPr>
        <p:spPr>
          <a:xfrm>
            <a:off x="15061153" y="12783814"/>
            <a:ext cx="531157" cy="49850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5</m:t>
                      </m:r>
                    </m:sub>
                  </m:sSub>
                </m:oMath>
              </m:oMathPara>
            </a14:m>
            <a:endParaRPr sz="5600"/>
          </a:p>
        </p:txBody>
      </p:sp>
      <p:sp>
        <p:nvSpPr>
          <p:cNvPr id="1343" name="Equation"/>
          <p:cNvSpPr txBox="1"/>
          <p:nvPr/>
        </p:nvSpPr>
        <p:spPr>
          <a:xfrm>
            <a:off x="17117841" y="12783814"/>
            <a:ext cx="546306" cy="49850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6</m:t>
                      </m:r>
                    </m:sub>
                  </m:sSub>
                </m:oMath>
              </m:oMathPara>
            </a14:m>
            <a:endParaRPr sz="5600"/>
          </a:p>
        </p:txBody>
      </p:sp>
      <p:sp>
        <p:nvSpPr>
          <p:cNvPr id="1344" name="Equation"/>
          <p:cNvSpPr txBox="1"/>
          <p:nvPr/>
        </p:nvSpPr>
        <p:spPr>
          <a:xfrm>
            <a:off x="19174531" y="12783814"/>
            <a:ext cx="544374" cy="49548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7</m:t>
                      </m:r>
                    </m:sub>
                  </m:sSub>
                </m:oMath>
              </m:oMathPara>
            </a14:m>
            <a:endParaRPr sz="5600"/>
          </a:p>
        </p:txBody>
      </p:sp>
      <p:sp>
        <p:nvSpPr>
          <p:cNvPr id="1345" name="Rounded Rectangle"/>
          <p:cNvSpPr/>
          <p:nvPr/>
        </p:nvSpPr>
        <p:spPr>
          <a:xfrm>
            <a:off x="6793145" y="5927295"/>
            <a:ext cx="642032"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6" name="Rounded Rectangle"/>
          <p:cNvSpPr/>
          <p:nvPr/>
        </p:nvSpPr>
        <p:spPr>
          <a:xfrm>
            <a:off x="8849834" y="5927295"/>
            <a:ext cx="642031"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7" name="Rounded Rectangle"/>
          <p:cNvSpPr/>
          <p:nvPr/>
        </p:nvSpPr>
        <p:spPr>
          <a:xfrm>
            <a:off x="10906523" y="5927295"/>
            <a:ext cx="642031"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8" name="Rounded Rectangle"/>
          <p:cNvSpPr/>
          <p:nvPr/>
        </p:nvSpPr>
        <p:spPr>
          <a:xfrm>
            <a:off x="12963212" y="5927295"/>
            <a:ext cx="642032"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49" name="Rounded Rectangle"/>
          <p:cNvSpPr/>
          <p:nvPr/>
        </p:nvSpPr>
        <p:spPr>
          <a:xfrm>
            <a:off x="15019901" y="5927295"/>
            <a:ext cx="642032"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50" name="Rounded Rectangle"/>
          <p:cNvSpPr/>
          <p:nvPr/>
        </p:nvSpPr>
        <p:spPr>
          <a:xfrm>
            <a:off x="17076590" y="5927295"/>
            <a:ext cx="642031"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51" name="Rounded Rectangle"/>
          <p:cNvSpPr/>
          <p:nvPr/>
        </p:nvSpPr>
        <p:spPr>
          <a:xfrm>
            <a:off x="19133280" y="5927295"/>
            <a:ext cx="642031" cy="1826241"/>
          </a:xfrm>
          <a:prstGeom prst="roundRect">
            <a:avLst>
              <a:gd name="adj" fmla="val 41726"/>
            </a:avLst>
          </a:prstGeom>
          <a:solidFill>
            <a:srgbClr val="9EEC9B"/>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352" name="Input Word Embeddings"/>
          <p:cNvSpPr txBox="1"/>
          <p:nvPr/>
        </p:nvSpPr>
        <p:spPr>
          <a:xfrm>
            <a:off x="3228594" y="10149282"/>
            <a:ext cx="3200871" cy="22562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Input Word Embeddings</a:t>
            </a:r>
          </a:p>
        </p:txBody>
      </p:sp>
      <p:sp>
        <p:nvSpPr>
          <p:cNvPr id="1353" name="Equation"/>
          <p:cNvSpPr txBox="1"/>
          <p:nvPr/>
        </p:nvSpPr>
        <p:spPr>
          <a:xfrm>
            <a:off x="6791514" y="11107643"/>
            <a:ext cx="647836" cy="77108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4" name="Equation"/>
          <p:cNvSpPr txBox="1"/>
          <p:nvPr/>
        </p:nvSpPr>
        <p:spPr>
          <a:xfrm>
            <a:off x="8869644" y="11107643"/>
            <a:ext cx="679919" cy="77108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2</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5" name="Equation"/>
          <p:cNvSpPr txBox="1"/>
          <p:nvPr/>
        </p:nvSpPr>
        <p:spPr>
          <a:xfrm>
            <a:off x="10947775" y="11107643"/>
            <a:ext cx="661100" cy="7761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3</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6" name="Equation"/>
          <p:cNvSpPr txBox="1"/>
          <p:nvPr/>
        </p:nvSpPr>
        <p:spPr>
          <a:xfrm>
            <a:off x="13071504" y="11107643"/>
            <a:ext cx="676158" cy="77108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4</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7" name="Equation"/>
          <p:cNvSpPr txBox="1"/>
          <p:nvPr/>
        </p:nvSpPr>
        <p:spPr>
          <a:xfrm>
            <a:off x="15040528" y="11107643"/>
            <a:ext cx="663610" cy="7761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5</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8" name="Equation"/>
          <p:cNvSpPr txBox="1"/>
          <p:nvPr/>
        </p:nvSpPr>
        <p:spPr>
          <a:xfrm>
            <a:off x="17117841" y="11107643"/>
            <a:ext cx="674366" cy="77610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6</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59" name="Equation"/>
          <p:cNvSpPr txBox="1"/>
          <p:nvPr/>
        </p:nvSpPr>
        <p:spPr>
          <a:xfrm>
            <a:off x="19133280" y="11107643"/>
            <a:ext cx="672528" cy="77395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5600" i="1">
                          <a:solidFill>
                            <a:srgbClr val="000000"/>
                          </a:solidFill>
                          <a:latin typeface="Cambria Math" panose="02040503050406030204" pitchFamily="18" charset="0"/>
                        </a:rPr>
                        <m:t>e</m:t>
                      </m:r>
                    </m:e>
                    <m:sub>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7</m:t>
                          </m:r>
                        </m:sub>
                      </m:sSub>
                    </m:sub>
                    <m:sup>
                      <m:r>
                        <a:rPr xmlns:a="http://schemas.openxmlformats.org/drawingml/2006/main" sz="5600" i="1">
                          <a:solidFill>
                            <a:srgbClr val="000000"/>
                          </a:solidFill>
                          <a:latin typeface="Cambria Math" panose="02040503050406030204" pitchFamily="18" charset="0"/>
                        </a:rPr>
                        <m:t>′</m:t>
                      </m:r>
                    </m:sup>
                  </m:sSubSup>
                </m:oMath>
              </m:oMathPara>
            </a14:m>
            <a:endParaRPr sz="5600"/>
          </a:p>
        </p:txBody>
      </p:sp>
      <p:sp>
        <p:nvSpPr>
          <p:cNvPr id="1360" name="Contextual Vectors"/>
          <p:cNvSpPr txBox="1"/>
          <p:nvPr/>
        </p:nvSpPr>
        <p:spPr>
          <a:xfrm>
            <a:off x="3228594" y="6074250"/>
            <a:ext cx="3200871"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Contextual Vectors</a:t>
            </a:r>
          </a:p>
        </p:txBody>
      </p:sp>
      <p:sp>
        <p:nvSpPr>
          <p:cNvPr id="1361" name="Output Word Embeddings"/>
          <p:cNvSpPr txBox="1"/>
          <p:nvPr/>
        </p:nvSpPr>
        <p:spPr>
          <a:xfrm>
            <a:off x="3188215" y="3249860"/>
            <a:ext cx="3381897" cy="2980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Output Word Embeddings</a:t>
            </a:r>
          </a:p>
        </p:txBody>
      </p:sp>
      <p:sp>
        <p:nvSpPr>
          <p:cNvPr id="1362" name="Rounded Rectangle"/>
          <p:cNvSpPr/>
          <p:nvPr/>
        </p:nvSpPr>
        <p:spPr>
          <a:xfrm>
            <a:off x="6574082" y="3885991"/>
            <a:ext cx="5646990" cy="1844388"/>
          </a:xfrm>
          <a:prstGeom prst="roundRect">
            <a:avLst>
              <a:gd name="adj" fmla="val 15000"/>
            </a:avLst>
          </a:prstGeom>
          <a:solidFill>
            <a:srgbClr val="FFD5D5">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3" name="Rounded Rectangle"/>
          <p:cNvSpPr/>
          <p:nvPr/>
        </p:nvSpPr>
        <p:spPr>
          <a:xfrm>
            <a:off x="7503511"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4" name="Rounded Rectangle"/>
          <p:cNvSpPr/>
          <p:nvPr/>
        </p:nvSpPr>
        <p:spPr>
          <a:xfrm>
            <a:off x="8083270"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5" name="Rounded Rectangle"/>
          <p:cNvSpPr/>
          <p:nvPr/>
        </p:nvSpPr>
        <p:spPr>
          <a:xfrm>
            <a:off x="8663030"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6" name="Rounded Rectangle"/>
          <p:cNvSpPr/>
          <p:nvPr/>
        </p:nvSpPr>
        <p:spPr>
          <a:xfrm>
            <a:off x="9242790"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7" name="Rounded Rectangle"/>
          <p:cNvSpPr/>
          <p:nvPr/>
        </p:nvSpPr>
        <p:spPr>
          <a:xfrm>
            <a:off x="9822548"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8" name="Rounded Rectangle"/>
          <p:cNvSpPr/>
          <p:nvPr/>
        </p:nvSpPr>
        <p:spPr>
          <a:xfrm>
            <a:off x="10402309"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69" name="Rounded Rectangle"/>
          <p:cNvSpPr/>
          <p:nvPr/>
        </p:nvSpPr>
        <p:spPr>
          <a:xfrm>
            <a:off x="10982069"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70" name="Rounded Rectangle"/>
          <p:cNvSpPr/>
          <p:nvPr/>
        </p:nvSpPr>
        <p:spPr>
          <a:xfrm>
            <a:off x="11561827"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71" name="Rounded Rectangle"/>
          <p:cNvSpPr/>
          <p:nvPr/>
        </p:nvSpPr>
        <p:spPr>
          <a:xfrm>
            <a:off x="6923752" y="4064584"/>
            <a:ext cx="309576" cy="1487202"/>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72" name="Line"/>
          <p:cNvSpPr/>
          <p:nvPr/>
        </p:nvSpPr>
        <p:spPr>
          <a:xfrm flipV="1">
            <a:off x="7079997"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3" name="Line"/>
          <p:cNvSpPr/>
          <p:nvPr/>
        </p:nvSpPr>
        <p:spPr>
          <a:xfrm flipV="1">
            <a:off x="9170849"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4" name="Line"/>
          <p:cNvSpPr/>
          <p:nvPr/>
        </p:nvSpPr>
        <p:spPr>
          <a:xfrm flipV="1">
            <a:off x="11227538"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5" name="Line"/>
          <p:cNvSpPr/>
          <p:nvPr/>
        </p:nvSpPr>
        <p:spPr>
          <a:xfrm flipV="1">
            <a:off x="13267146"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6" name="Line"/>
          <p:cNvSpPr/>
          <p:nvPr/>
        </p:nvSpPr>
        <p:spPr>
          <a:xfrm flipV="1">
            <a:off x="15357998"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7" name="Line"/>
          <p:cNvSpPr/>
          <p:nvPr/>
        </p:nvSpPr>
        <p:spPr>
          <a:xfrm flipV="1">
            <a:off x="17414687"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8" name="Line"/>
          <p:cNvSpPr/>
          <p:nvPr/>
        </p:nvSpPr>
        <p:spPr>
          <a:xfrm flipV="1">
            <a:off x="19502292" y="7750969"/>
            <a:ext cx="1" cy="2600944"/>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379" name="Causal/Generative Language Model"/>
          <p:cNvSpPr/>
          <p:nvPr/>
        </p:nvSpPr>
        <p:spPr>
          <a:xfrm>
            <a:off x="6377945" y="8058260"/>
            <a:ext cx="13812565" cy="2001292"/>
          </a:xfrm>
          <a:prstGeom prst="roundRect">
            <a:avLst>
              <a:gd name="adj" fmla="val 14235"/>
            </a:avLst>
          </a:prstGeom>
          <a:solidFill>
            <a:srgbClr val="929292">
              <a:alpha val="73872"/>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400">
                <a:solidFill>
                  <a:srgbClr val="FFFFFF"/>
                </a:solidFill>
                <a:latin typeface="Helvetica Neue Medium"/>
                <a:ea typeface="Helvetica Neue Medium"/>
                <a:cs typeface="Helvetica Neue Medium"/>
                <a:sym typeface="Helvetica Neue Medium"/>
              </a:defRPr>
            </a:lvl1pPr>
          </a:lstStyle>
          <a:p>
            <a:pPr/>
            <a:r>
              <a:t>Causal/Generative Language Model</a:t>
            </a:r>
          </a:p>
        </p:txBody>
      </p:sp>
      <p:sp>
        <p:nvSpPr>
          <p:cNvPr id="1380" name="Equation"/>
          <p:cNvSpPr txBox="1"/>
          <p:nvPr/>
        </p:nvSpPr>
        <p:spPr>
          <a:xfrm>
            <a:off x="12365689" y="4627091"/>
            <a:ext cx="829853" cy="36057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E</m:t>
                  </m:r>
                </m:oMath>
              </m:oMathPara>
            </a14:m>
            <a:endParaRPr sz="4200"/>
          </a:p>
        </p:txBody>
      </p:sp>
      <p:sp>
        <p:nvSpPr>
          <p:cNvPr id="1381" name="Equation"/>
          <p:cNvSpPr txBox="1"/>
          <p:nvPr/>
        </p:nvSpPr>
        <p:spPr>
          <a:xfrm>
            <a:off x="8179604" y="4585835"/>
            <a:ext cx="2521027" cy="49733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1</m:t>
                      </m:r>
                    </m:sub>
                  </m:sSub>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2</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n</m:t>
                      </m:r>
                    </m:sub>
                  </m:sSub>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1382" name="Equation"/>
          <p:cNvSpPr txBox="1"/>
          <p:nvPr/>
        </p:nvSpPr>
        <p:spPr>
          <a:xfrm>
            <a:off x="6470914" y="6563564"/>
            <a:ext cx="1280776" cy="6585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sty m:val="b"/>
                    </m:rPr>
                    <a:rPr xmlns:a="http://schemas.openxmlformats.org/drawingml/2006/main" sz="5600" i="1">
                      <a:solidFill>
                        <a:srgbClr val="000000"/>
                      </a:solidFill>
                      <a:latin typeface="Cambria Math" panose="02040503050406030204" pitchFamily="18" charset="0"/>
                    </a:rPr>
                    <m:t>c</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383" name="Equation"/>
          <p:cNvSpPr txBox="1"/>
          <p:nvPr/>
        </p:nvSpPr>
        <p:spPr>
          <a:xfrm>
            <a:off x="8102062" y="6527244"/>
            <a:ext cx="2122996" cy="65857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sty m:val="b"/>
                    </m:rPr>
                    <a:rPr xmlns:a="http://schemas.openxmlformats.org/drawingml/2006/main" sz="5600" i="1">
                      <a:solidFill>
                        <a:srgbClr val="000000"/>
                      </a:solidFill>
                      <a:latin typeface="Cambria Math" panose="02040503050406030204" pitchFamily="18" charset="0"/>
                    </a:rPr>
                    <m:t>c</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2</m:t>
                      </m:r>
                    </m:sub>
                  </m:sSub>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384" name="Equation"/>
          <p:cNvSpPr txBox="1"/>
          <p:nvPr/>
        </p:nvSpPr>
        <p:spPr>
          <a:xfrm>
            <a:off x="11912234" y="6848957"/>
            <a:ext cx="504953" cy="903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385" name="Equation"/>
          <p:cNvSpPr txBox="1"/>
          <p:nvPr/>
        </p:nvSpPr>
        <p:spPr>
          <a:xfrm>
            <a:off x="5581382" y="2719580"/>
            <a:ext cx="2156863" cy="58651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900" i="1">
                      <a:solidFill>
                        <a:srgbClr val="000000"/>
                      </a:solidFill>
                      <a:latin typeface="Cambria Math" panose="02040503050406030204" pitchFamily="18" charset="0"/>
                    </a:rPr>
                    <m:t>P</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2</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oMath>
              </m:oMathPara>
            </a14:m>
            <a:endParaRPr sz="4900"/>
          </a:p>
        </p:txBody>
      </p:sp>
      <p:sp>
        <p:nvSpPr>
          <p:cNvPr id="1386" name="Equation"/>
          <p:cNvSpPr txBox="1"/>
          <p:nvPr/>
        </p:nvSpPr>
        <p:spPr>
          <a:xfrm>
            <a:off x="8298179" y="2747514"/>
            <a:ext cx="2895393" cy="592704"/>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900" i="1">
                      <a:solidFill>
                        <a:srgbClr val="000000"/>
                      </a:solidFill>
                      <a:latin typeface="Cambria Math" panose="02040503050406030204" pitchFamily="18" charset="0"/>
                    </a:rPr>
                    <m:t>P</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3</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2</m:t>
                      </m:r>
                    </m:sub>
                  </m:sSub>
                  <m:r>
                    <a:rPr xmlns:a="http://schemas.openxmlformats.org/drawingml/2006/main" sz="4900" i="1">
                      <a:solidFill>
                        <a:srgbClr val="000000"/>
                      </a:solidFill>
                      <a:latin typeface="Cambria Math" panose="02040503050406030204" pitchFamily="18" charset="0"/>
                    </a:rPr>
                    <m:t>)</m:t>
                  </m:r>
                </m:oMath>
              </m:oMathPara>
            </a14:m>
            <a:endParaRPr sz="4900"/>
          </a:p>
        </p:txBody>
      </p:sp>
      <p:sp>
        <p:nvSpPr>
          <p:cNvPr id="1387" name="Equation"/>
          <p:cNvSpPr txBox="1"/>
          <p:nvPr/>
        </p:nvSpPr>
        <p:spPr>
          <a:xfrm>
            <a:off x="11762263" y="2998400"/>
            <a:ext cx="504953" cy="9032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388" name="Text"/>
          <p:cNvSpPr txBox="1"/>
          <p:nvPr/>
        </p:nvSpPr>
        <p:spPr>
          <a:xfrm>
            <a:off x="3228594" y="12476432"/>
            <a:ext cx="3200871"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Text</a:t>
            </a:r>
          </a:p>
        </p:txBody>
      </p:sp>
      <p:sp>
        <p:nvSpPr>
          <p:cNvPr id="1389" name="Line"/>
          <p:cNvSpPr/>
          <p:nvPr/>
        </p:nvSpPr>
        <p:spPr>
          <a:xfrm rot="5006212">
            <a:off x="5244761" y="7961193"/>
            <a:ext cx="9773987" cy="657278"/>
          </a:xfrm>
          <a:custGeom>
            <a:avLst/>
            <a:gdLst/>
            <a:ahLst/>
            <a:cxnLst>
              <a:cxn ang="0">
                <a:pos x="wd2" y="hd2"/>
              </a:cxn>
              <a:cxn ang="5400000">
                <a:pos x="wd2" y="hd2"/>
              </a:cxn>
              <a:cxn ang="10800000">
                <a:pos x="wd2" y="hd2"/>
              </a:cxn>
              <a:cxn ang="16200000">
                <a:pos x="wd2" y="hd2"/>
              </a:cxn>
            </a:cxnLst>
            <a:rect l="0" t="0" r="r" b="b"/>
            <a:pathLst>
              <a:path w="21600" h="21182" fill="norm" stroke="1" extrusionOk="0">
                <a:moveTo>
                  <a:pt x="0" y="8571"/>
                </a:moveTo>
                <a:cubicBezTo>
                  <a:pt x="105" y="5721"/>
                  <a:pt x="267" y="3394"/>
                  <a:pt x="463" y="1886"/>
                </a:cubicBezTo>
                <a:cubicBezTo>
                  <a:pt x="691" y="136"/>
                  <a:pt x="953" y="-418"/>
                  <a:pt x="1206" y="316"/>
                </a:cubicBezTo>
                <a:lnTo>
                  <a:pt x="20132" y="21182"/>
                </a:lnTo>
                <a:cubicBezTo>
                  <a:pt x="20380" y="21093"/>
                  <a:pt x="20625" y="20173"/>
                  <a:pt x="20845" y="18494"/>
                </a:cubicBezTo>
                <a:cubicBezTo>
                  <a:pt x="21184" y="15917"/>
                  <a:pt x="21451" y="11704"/>
                  <a:pt x="21600" y="6576"/>
                </a:cubicBezTo>
              </a:path>
            </a:pathLst>
          </a:custGeom>
          <a:ln w="50800">
            <a:solidFill>
              <a:srgbClr val="5E5E5E"/>
            </a:solidFill>
            <a:prstDash val="sysDot"/>
            <a:miter lim="400000"/>
            <a:tailEnd type="triangle"/>
          </a:ln>
        </p:spPr>
        <p:txBody>
          <a:bodyPr lIns="50800" tIns="50800" rIns="50800" bIns="50800" anchor="ctr"/>
          <a:lstStyle/>
          <a:p>
            <a:pPr>
              <a:lnSpc>
                <a:spcPct val="100000"/>
              </a:lnSpc>
            </a:pPr>
          </a:p>
        </p:txBody>
      </p:sp>
      <p:sp>
        <p:nvSpPr>
          <p:cNvPr id="1390"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2" name="Output Word Embeddings"/>
          <p:cNvSpPr txBox="1"/>
          <p:nvPr>
            <p:ph type="title"/>
          </p:nvPr>
        </p:nvSpPr>
        <p:spPr>
          <a:prstGeom prst="rect">
            <a:avLst/>
          </a:prstGeom>
        </p:spPr>
        <p:txBody>
          <a:bodyPr/>
          <a:lstStyle/>
          <a:p>
            <a:pPr/>
            <a:r>
              <a:t>Output Word Embeddings</a:t>
            </a:r>
          </a:p>
        </p:txBody>
      </p:sp>
      <p:sp>
        <p:nvSpPr>
          <p:cNvPr id="1393" name="Projecting to Log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Projecting to Logits</a:t>
            </a:r>
          </a:p>
        </p:txBody>
      </p:sp>
      <p:pic>
        <p:nvPicPr>
          <p:cNvPr id="1394" name="Image" descr="Image"/>
          <p:cNvPicPr>
            <a:picLocks noChangeAspect="1"/>
          </p:cNvPicPr>
          <p:nvPr/>
        </p:nvPicPr>
        <p:blipFill>
          <a:blip r:embed="rId2">
            <a:extLst/>
          </a:blip>
          <a:srcRect l="0" t="0" r="0" b="0"/>
          <a:stretch>
            <a:fillRect/>
          </a:stretch>
        </p:blipFill>
        <p:spPr>
          <a:xfrm>
            <a:off x="6974870" y="9739927"/>
            <a:ext cx="9029987" cy="2240108"/>
          </a:xfrm>
          <a:prstGeom prst="rect">
            <a:avLst/>
          </a:prstGeom>
          <a:ln w="12700">
            <a:miter lim="400000"/>
          </a:ln>
        </p:spPr>
      </p:pic>
      <p:sp>
        <p:nvSpPr>
          <p:cNvPr id="1395" name="Rounded Rectangle"/>
          <p:cNvSpPr/>
          <p:nvPr/>
        </p:nvSpPr>
        <p:spPr>
          <a:xfrm>
            <a:off x="9246184" y="5919496"/>
            <a:ext cx="5646990" cy="1844389"/>
          </a:xfrm>
          <a:prstGeom prst="roundRect">
            <a:avLst>
              <a:gd name="adj" fmla="val 15000"/>
            </a:avLst>
          </a:prstGeom>
          <a:solidFill>
            <a:srgbClr val="FFD5D5">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96" name="Rounded Rectangle"/>
          <p:cNvSpPr/>
          <p:nvPr/>
        </p:nvSpPr>
        <p:spPr>
          <a:xfrm>
            <a:off x="10175613"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97" name="Rounded Rectangle"/>
          <p:cNvSpPr/>
          <p:nvPr/>
        </p:nvSpPr>
        <p:spPr>
          <a:xfrm>
            <a:off x="10755372"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98" name="Rounded Rectangle"/>
          <p:cNvSpPr/>
          <p:nvPr/>
        </p:nvSpPr>
        <p:spPr>
          <a:xfrm>
            <a:off x="11335131"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399" name="Rounded Rectangle"/>
          <p:cNvSpPr/>
          <p:nvPr/>
        </p:nvSpPr>
        <p:spPr>
          <a:xfrm>
            <a:off x="11914892"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0" name="Rounded Rectangle"/>
          <p:cNvSpPr/>
          <p:nvPr/>
        </p:nvSpPr>
        <p:spPr>
          <a:xfrm>
            <a:off x="12494649"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1" name="Rounded Rectangle"/>
          <p:cNvSpPr/>
          <p:nvPr/>
        </p:nvSpPr>
        <p:spPr>
          <a:xfrm>
            <a:off x="13074411"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2" name="Rounded Rectangle"/>
          <p:cNvSpPr/>
          <p:nvPr/>
        </p:nvSpPr>
        <p:spPr>
          <a:xfrm>
            <a:off x="13654171"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3" name="Rounded Rectangle"/>
          <p:cNvSpPr/>
          <p:nvPr/>
        </p:nvSpPr>
        <p:spPr>
          <a:xfrm>
            <a:off x="14233929"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4" name="Rounded Rectangle"/>
          <p:cNvSpPr/>
          <p:nvPr/>
        </p:nvSpPr>
        <p:spPr>
          <a:xfrm>
            <a:off x="9595853" y="6098090"/>
            <a:ext cx="309576" cy="1487201"/>
          </a:xfrm>
          <a:prstGeom prst="roundRect">
            <a:avLst>
              <a:gd name="adj" fmla="val 50000"/>
            </a:avLst>
          </a:prstGeom>
          <a:solidFill>
            <a:srgbClr val="FF9E9E">
              <a:alpha val="62164"/>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Times New Roman"/>
                <a:ea typeface="Times New Roman"/>
                <a:cs typeface="Times New Roman"/>
                <a:sym typeface="Times New Roman"/>
              </a:defRPr>
            </a:pPr>
          </a:p>
        </p:txBody>
      </p:sp>
      <p:sp>
        <p:nvSpPr>
          <p:cNvPr id="1405" name="Equation"/>
          <p:cNvSpPr txBox="1"/>
          <p:nvPr/>
        </p:nvSpPr>
        <p:spPr>
          <a:xfrm>
            <a:off x="15037790" y="6660596"/>
            <a:ext cx="829853" cy="36057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m:t>
                  </m:r>
                  <m:r>
                    <m:rPr>
                      <m:sty m:val="b"/>
                    </m:rPr>
                    <a:rPr xmlns:a="http://schemas.openxmlformats.org/drawingml/2006/main" sz="4200" i="1">
                      <a:solidFill>
                        <a:srgbClr val="000000"/>
                      </a:solidFill>
                      <a:latin typeface="Cambria Math" panose="02040503050406030204" pitchFamily="18" charset="0"/>
                    </a:rPr>
                    <m:t>E</m:t>
                  </m:r>
                </m:oMath>
              </m:oMathPara>
            </a14:m>
            <a:endParaRPr sz="4200"/>
          </a:p>
        </p:txBody>
      </p:sp>
      <p:sp>
        <p:nvSpPr>
          <p:cNvPr id="1406" name="Equation"/>
          <p:cNvSpPr txBox="1"/>
          <p:nvPr/>
        </p:nvSpPr>
        <p:spPr>
          <a:xfrm>
            <a:off x="10851705" y="6619341"/>
            <a:ext cx="2521027" cy="49733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1</m:t>
                      </m:r>
                    </m:sub>
                  </m:sSub>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2</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b>
                    <m:e>
                      <m:r>
                        <m:rPr>
                          <m:sty m:val="b"/>
                        </m:rP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n</m:t>
                      </m:r>
                    </m:sub>
                  </m:sSub>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1407" name="Line"/>
          <p:cNvSpPr/>
          <p:nvPr/>
        </p:nvSpPr>
        <p:spPr>
          <a:xfrm flipV="1">
            <a:off x="10620280" y="5568686"/>
            <a:ext cx="1" cy="2546010"/>
          </a:xfrm>
          <a:prstGeom prst="line">
            <a:avLst/>
          </a:prstGeom>
          <a:ln w="50800">
            <a:solidFill>
              <a:srgbClr val="5E5E5E"/>
            </a:solidFill>
            <a:miter lim="400000"/>
            <a:tailEnd type="triangle"/>
          </a:ln>
        </p:spPr>
        <p:txBody>
          <a:bodyPr lIns="50800" tIns="50800" rIns="50800" bIns="50800" anchor="ctr"/>
          <a:lstStyle/>
          <a:p>
            <a:pPr>
              <a:lnSpc>
                <a:spcPct val="100000"/>
              </a:lnSpc>
            </a:pPr>
          </a:p>
        </p:txBody>
      </p:sp>
      <p:sp>
        <p:nvSpPr>
          <p:cNvPr id="1408" name="Equation"/>
          <p:cNvSpPr txBox="1"/>
          <p:nvPr/>
        </p:nvSpPr>
        <p:spPr>
          <a:xfrm>
            <a:off x="9402184" y="8240613"/>
            <a:ext cx="3561543" cy="66412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sty m:val="b"/>
                    </m:rPr>
                    <a:rPr xmlns:a="http://schemas.openxmlformats.org/drawingml/2006/main" sz="5600" i="1">
                      <a:solidFill>
                        <a:srgbClr val="000000"/>
                      </a:solidFill>
                      <a:latin typeface="Cambria Math" panose="02040503050406030204" pitchFamily="18" charset="0"/>
                    </a:rPr>
                    <m:t>c</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i</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1409" name="Equation"/>
          <p:cNvSpPr txBox="1"/>
          <p:nvPr/>
        </p:nvSpPr>
        <p:spPr>
          <a:xfrm>
            <a:off x="9453467" y="4684972"/>
            <a:ext cx="4054447" cy="59137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900" i="1">
                      <a:solidFill>
                        <a:srgbClr val="000000"/>
                      </a:solidFill>
                      <a:latin typeface="Cambria Math" panose="02040503050406030204" pitchFamily="18" charset="0"/>
                    </a:rPr>
                    <m:t>P</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i</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i</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oMath>
              </m:oMathPara>
            </a14:m>
            <a:endParaRPr sz="4900"/>
          </a:p>
        </p:txBody>
      </p:sp>
      <p:sp>
        <p:nvSpPr>
          <p:cNvPr id="1410"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utorial Outline"/>
          <p:cNvSpPr txBox="1"/>
          <p:nvPr>
            <p:ph type="title"/>
          </p:nvPr>
        </p:nvSpPr>
        <p:spPr>
          <a:prstGeom prst="rect">
            <a:avLst/>
          </a:prstGeom>
        </p:spPr>
        <p:txBody>
          <a:bodyPr/>
          <a:lstStyle/>
          <a:p>
            <a:pPr/>
            <a:r>
              <a:t>Tutorial Outline</a:t>
            </a:r>
          </a:p>
        </p:txBody>
      </p:sp>
      <p:sp>
        <p:nvSpPr>
          <p:cNvPr id="261" name="Part 1 (Ethology): How Do LMs Behave?…"/>
          <p:cNvSpPr txBox="1"/>
          <p:nvPr>
            <p:ph type="body" idx="1"/>
          </p:nvPr>
        </p:nvSpPr>
        <p:spPr>
          <a:xfrm>
            <a:off x="1206500" y="3029075"/>
            <a:ext cx="21971000" cy="10213927"/>
          </a:xfrm>
          <a:prstGeom prst="rect">
            <a:avLst/>
          </a:prstGeom>
        </p:spPr>
        <p:txBody>
          <a:bodyPr/>
          <a:lstStyle/>
          <a:p>
            <a:pPr marL="523875" indent="-523875">
              <a:lnSpc>
                <a:spcPct val="140000"/>
              </a:lnSpc>
              <a:spcBef>
                <a:spcPts val="900"/>
              </a:spcBef>
              <a:defRPr b="1">
                <a:solidFill>
                  <a:schemeClr val="accent4">
                    <a:hueOff val="-1247790"/>
                    <a:lumOff val="-12326"/>
                  </a:schemeClr>
                </a:solidFill>
              </a:defRPr>
            </a:pPr>
            <a:r>
              <a:t>Part 1 (Ethology): How Do LMs Behave?</a:t>
            </a:r>
          </a:p>
          <a:p>
            <a:pPr lvl="2" marL="1727200" indent="-508000">
              <a:lnSpc>
                <a:spcPct val="140000"/>
              </a:lnSpc>
              <a:spcBef>
                <a:spcPts val="900"/>
              </a:spcBef>
              <a:defRPr sz="3600">
                <a:solidFill>
                  <a:srgbClr val="5E5E5E"/>
                </a:solidFill>
              </a:defRPr>
            </a:pPr>
            <a:r>
              <a:rPr b="1"/>
              <a:t>Syntax</a:t>
            </a:r>
            <a:r>
              <a:t>: How do LMs work with syntax</a:t>
            </a:r>
          </a:p>
          <a:p>
            <a:pPr lvl="2" marL="1727200" indent="-508000">
              <a:lnSpc>
                <a:spcPct val="140000"/>
              </a:lnSpc>
              <a:spcBef>
                <a:spcPts val="900"/>
              </a:spcBef>
              <a:defRPr sz="3600">
                <a:solidFill>
                  <a:srgbClr val="5E5E5E"/>
                </a:solidFill>
              </a:defRPr>
            </a:pPr>
            <a:r>
              <a:rPr b="1"/>
              <a:t>Knowledge</a:t>
            </a:r>
            <a:r>
              <a:t>: Where is knowledge stored</a:t>
            </a:r>
          </a:p>
          <a:p>
            <a:pPr lvl="2" marL="1727200" indent="-508000">
              <a:lnSpc>
                <a:spcPct val="140000"/>
              </a:lnSpc>
              <a:spcBef>
                <a:spcPts val="900"/>
              </a:spcBef>
              <a:defRPr sz="3600">
                <a:solidFill>
                  <a:srgbClr val="5E5E5E"/>
                </a:solidFill>
              </a:defRPr>
            </a:pPr>
            <a:r>
              <a:rPr b="1"/>
              <a:t>Reasoning</a:t>
            </a:r>
            <a:r>
              <a:t>: How is reasoning conducted</a:t>
            </a:r>
          </a:p>
          <a:p>
            <a:pPr marL="523875" indent="-523875">
              <a:lnSpc>
                <a:spcPct val="140000"/>
              </a:lnSpc>
              <a:spcBef>
                <a:spcPts val="900"/>
              </a:spcBef>
              <a:defRPr b="1">
                <a:solidFill>
                  <a:schemeClr val="accent5">
                    <a:lumOff val="-29866"/>
                  </a:schemeClr>
                </a:solidFill>
              </a:defRPr>
            </a:pPr>
            <a:r>
              <a:t>Part 2 (Physiology): What Roles Do Components Play?</a:t>
            </a:r>
          </a:p>
          <a:p>
            <a:pPr lvl="2" marL="1727200" indent="-508000">
              <a:lnSpc>
                <a:spcPct val="140000"/>
              </a:lnSpc>
              <a:spcBef>
                <a:spcPts val="900"/>
              </a:spcBef>
              <a:defRPr sz="3600">
                <a:solidFill>
                  <a:srgbClr val="5E5E5E"/>
                </a:solidFill>
              </a:defRPr>
            </a:pPr>
            <a:r>
              <a:rPr b="1"/>
              <a:t>Attention</a:t>
            </a:r>
            <a:r>
              <a:t>: Attention, position and context</a:t>
            </a:r>
          </a:p>
          <a:p>
            <a:pPr lvl="2" marL="1727200" indent="-508000">
              <a:lnSpc>
                <a:spcPct val="140000"/>
              </a:lnSpc>
              <a:spcBef>
                <a:spcPts val="900"/>
              </a:spcBef>
              <a:defRPr sz="3600">
                <a:solidFill>
                  <a:srgbClr val="5E5E5E"/>
                </a:solidFill>
              </a:defRPr>
            </a:pPr>
            <a:r>
              <a:rPr b="1"/>
              <a:t>Embeddings</a:t>
            </a:r>
            <a:r>
              <a:t>: What is the function of word embeddings</a:t>
            </a:r>
          </a:p>
          <a:p>
            <a:pPr marL="523875" indent="-523875">
              <a:lnSpc>
                <a:spcPct val="140000"/>
              </a:lnSpc>
              <a:spcBef>
                <a:spcPts val="900"/>
              </a:spcBef>
              <a:defRPr b="1">
                <a:solidFill>
                  <a:schemeClr val="accent1">
                    <a:hueOff val="114395"/>
                    <a:lumOff val="-24975"/>
                  </a:schemeClr>
                </a:solidFill>
              </a:defRPr>
            </a:pPr>
            <a:r>
              <a:t>Part 3 (Physics): Rules and Laws of LMs</a:t>
            </a:r>
          </a:p>
          <a:p>
            <a:pPr lvl="2" marL="1790700" indent="-571500">
              <a:lnSpc>
                <a:spcPct val="140000"/>
              </a:lnSpc>
              <a:spcBef>
                <a:spcPts val="900"/>
              </a:spcBef>
              <a:defRPr sz="3600">
                <a:solidFill>
                  <a:srgbClr val="5E5E5E"/>
                </a:solidFill>
              </a:defRPr>
            </a:pPr>
            <a:r>
              <a:rPr b="1"/>
              <a:t>Scaling</a:t>
            </a:r>
            <a:r>
              <a:t>:  How performance scales</a:t>
            </a:r>
          </a:p>
          <a:p>
            <a:pPr lvl="2" marL="1790700" indent="-571500">
              <a:lnSpc>
                <a:spcPct val="140000"/>
              </a:lnSpc>
              <a:spcBef>
                <a:spcPts val="900"/>
              </a:spcBef>
              <a:defRPr sz="3600">
                <a:solidFill>
                  <a:srgbClr val="5E5E5E"/>
                </a:solidFill>
              </a:defRPr>
            </a:pPr>
            <a:r>
              <a:rPr b="1"/>
              <a:t>Impossibilities</a:t>
            </a:r>
            <a:r>
              <a:t>: What LMs cannot do fundamentally</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2" name="Rounded Rectangle"/>
          <p:cNvSpPr/>
          <p:nvPr/>
        </p:nvSpPr>
        <p:spPr>
          <a:xfrm>
            <a:off x="4812408" y="6121348"/>
            <a:ext cx="4799277" cy="3478543"/>
          </a:xfrm>
          <a:prstGeom prst="roundRect">
            <a:avLst>
              <a:gd name="adj" fmla="val 14988"/>
            </a:avLst>
          </a:prstGeom>
          <a:solidFill>
            <a:srgbClr val="FFE2DA"/>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13" name="Rounded Rectangle"/>
          <p:cNvSpPr/>
          <p:nvPr/>
        </p:nvSpPr>
        <p:spPr>
          <a:xfrm>
            <a:off x="14438470" y="7170383"/>
            <a:ext cx="4999275" cy="4661014"/>
          </a:xfrm>
          <a:prstGeom prst="roundRect">
            <a:avLst>
              <a:gd name="adj" fmla="val 12203"/>
            </a:avLst>
          </a:prstGeom>
          <a:solidFill>
            <a:srgbClr val="C8EB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14" name="Sequence Shift   Word Embedding Transform"/>
          <p:cNvSpPr txBox="1"/>
          <p:nvPr>
            <p:ph type="title"/>
          </p:nvPr>
        </p:nvSpPr>
        <p:spPr>
          <a:prstGeom prst="rect">
            <a:avLst/>
          </a:prstGeom>
        </p:spPr>
        <p:txBody>
          <a:bodyPr/>
          <a:lstStyle/>
          <a:p>
            <a:pPr defTabSz="2072588">
              <a:defRPr spc="-144" sz="7225"/>
            </a:pPr>
            <a:r>
              <a:t>Sequence Shift </a:t>
            </a:r>
            <a14:m>
              <m:oMath>
                <m:r>
                  <a:rPr xmlns:a="http://schemas.openxmlformats.org/drawingml/2006/main" sz="8700" i="1">
                    <a:solidFill>
                      <a:srgbClr val="000000"/>
                    </a:solidFill>
                    <a:latin typeface="Cambria Math" panose="02040503050406030204" pitchFamily="18" charset="0"/>
                  </a:rPr>
                  <m:t>≈</m:t>
                </m:r>
              </m:oMath>
            </a14:m>
            <a:r>
              <a:t> Word Embedding Transform</a:t>
            </a:r>
            <a:endParaRPr sz="8500"/>
          </a:p>
        </p:txBody>
      </p:sp>
      <p:sp>
        <p:nvSpPr>
          <p:cNvPr id="1415" name="Theorem (Informal): steering between text distribution is associated with a linear transformation on word embedding space under assumptions."/>
          <p:cNvSpPr txBox="1"/>
          <p:nvPr>
            <p:ph type="body" idx="1"/>
          </p:nvPr>
        </p:nvSpPr>
        <p:spPr>
          <a:xfrm>
            <a:off x="1206500" y="3232504"/>
            <a:ext cx="21971000" cy="8256012"/>
          </a:xfrm>
          <a:prstGeom prst="rect">
            <a:avLst/>
          </a:prstGeom>
        </p:spPr>
        <p:txBody>
          <a:bodyPr/>
          <a:lstStyle/>
          <a:p>
            <a:pPr marL="533399" indent="-533399">
              <a:spcBef>
                <a:spcPts val="4900"/>
              </a:spcBef>
              <a:defRPr sz="5600"/>
            </a:pPr>
            <a:r>
              <a:rPr b="1"/>
              <a:t>Theorem (Informal)</a:t>
            </a:r>
            <a:r>
              <a:t>: steering between text distribution is associated with a linear transformation on word embedding space under assumptions.</a:t>
            </a:r>
          </a:p>
        </p:txBody>
      </p:sp>
      <p:sp>
        <p:nvSpPr>
          <p:cNvPr id="1416" name="Circle"/>
          <p:cNvSpPr/>
          <p:nvPr/>
        </p:nvSpPr>
        <p:spPr>
          <a:xfrm>
            <a:off x="10610344" y="6037166"/>
            <a:ext cx="1339454" cy="1339454"/>
          </a:xfrm>
          <a:prstGeom prst="ellipse">
            <a:avLst/>
          </a:prstGeom>
          <a:ln w="88900">
            <a:solidFill>
              <a:srgbClr val="E6A5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17" name="Equation"/>
          <p:cNvSpPr txBox="1"/>
          <p:nvPr/>
        </p:nvSpPr>
        <p:spPr>
          <a:xfrm>
            <a:off x="8155408" y="6498064"/>
            <a:ext cx="855491" cy="41765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m:rPr>
                          <m:sty m:val="b"/>
                        </m:rPr>
                        <a:rPr xmlns:a="http://schemas.openxmlformats.org/drawingml/2006/main" sz="4500" i="1">
                          <a:solidFill>
                            <a:srgbClr val="000000"/>
                          </a:solidFill>
                          <a:latin typeface="Cambria Math" panose="02040503050406030204" pitchFamily="18" charset="0"/>
                        </a:rPr>
                        <m:t>p</m:t>
                      </m:r>
                    </m:e>
                    <m:sub>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n</m:t>
                      </m:r>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t</m:t>
                      </m:r>
                    </m:sub>
                  </m:sSub>
                </m:oMath>
              </m:oMathPara>
            </a14:m>
            <a:endParaRPr sz="4500"/>
          </a:p>
        </p:txBody>
      </p:sp>
      <p:sp>
        <p:nvSpPr>
          <p:cNvPr id="1418" name="Equation"/>
          <p:cNvSpPr txBox="1"/>
          <p:nvPr/>
        </p:nvSpPr>
        <p:spPr>
          <a:xfrm>
            <a:off x="11050916" y="6437448"/>
            <a:ext cx="414685" cy="53321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500" i="1">
                          <a:solidFill>
                            <a:srgbClr val="000000"/>
                          </a:solidFill>
                          <a:latin typeface="Cambria Math" panose="02040503050406030204" pitchFamily="18" charset="0"/>
                        </a:rPr>
                        <m:t>h</m:t>
                      </m:r>
                    </m:e>
                    <m:sub>
                      <m:r>
                        <a:rPr xmlns:a="http://schemas.openxmlformats.org/drawingml/2006/main" sz="4500" i="1">
                          <a:solidFill>
                            <a:srgbClr val="000000"/>
                          </a:solidFill>
                          <a:latin typeface="Cambria Math" panose="02040503050406030204" pitchFamily="18" charset="0"/>
                        </a:rPr>
                        <m:t>1</m:t>
                      </m:r>
                    </m:sub>
                  </m:sSub>
                </m:oMath>
              </m:oMathPara>
            </a14:m>
            <a:endParaRPr sz="4500"/>
          </a:p>
        </p:txBody>
      </p:sp>
      <p:sp>
        <p:nvSpPr>
          <p:cNvPr id="1419" name="Line"/>
          <p:cNvSpPr/>
          <p:nvPr/>
        </p:nvSpPr>
        <p:spPr>
          <a:xfrm>
            <a:off x="9314144" y="6706893"/>
            <a:ext cx="949198" cy="1"/>
          </a:xfrm>
          <a:prstGeom prst="line">
            <a:avLst/>
          </a:prstGeom>
          <a:ln w="88900">
            <a:solidFill>
              <a:srgbClr val="929292"/>
            </a:solidFill>
            <a:miter lim="400000"/>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20" name="Line"/>
          <p:cNvSpPr/>
          <p:nvPr/>
        </p:nvSpPr>
        <p:spPr>
          <a:xfrm>
            <a:off x="12129430" y="6706893"/>
            <a:ext cx="949198" cy="1"/>
          </a:xfrm>
          <a:prstGeom prst="line">
            <a:avLst/>
          </a:prstGeom>
          <a:ln w="88900">
            <a:solidFill>
              <a:srgbClr val="929292"/>
            </a:solidFill>
            <a:miter lim="400000"/>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21" name="Equation"/>
          <p:cNvSpPr txBox="1"/>
          <p:nvPr/>
        </p:nvSpPr>
        <p:spPr>
          <a:xfrm>
            <a:off x="12450467" y="5791273"/>
            <a:ext cx="328042" cy="37319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500" i="1">
                      <a:solidFill>
                        <a:srgbClr val="000000"/>
                      </a:solidFill>
                      <a:latin typeface="Cambria Math" panose="02040503050406030204" pitchFamily="18" charset="0"/>
                    </a:rPr>
                    <m:t>T</m:t>
                  </m:r>
                </m:oMath>
              </m:oMathPara>
            </a14:m>
            <a:endParaRPr sz="4500"/>
          </a:p>
        </p:txBody>
      </p:sp>
      <p:sp>
        <p:nvSpPr>
          <p:cNvPr id="1422" name="Line"/>
          <p:cNvSpPr/>
          <p:nvPr/>
        </p:nvSpPr>
        <p:spPr>
          <a:xfrm>
            <a:off x="11303189" y="7650034"/>
            <a:ext cx="1" cy="2236737"/>
          </a:xfrm>
          <a:prstGeom prst="line">
            <a:avLst/>
          </a:prstGeom>
          <a:ln w="88900">
            <a:solidFill>
              <a:srgbClr val="929292"/>
            </a:solidFill>
            <a:miter lim="400000"/>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23" name="Equation"/>
          <p:cNvSpPr txBox="1"/>
          <p:nvPr/>
        </p:nvSpPr>
        <p:spPr>
          <a:xfrm>
            <a:off x="11112135" y="10631566"/>
            <a:ext cx="382109" cy="394908"/>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a:rPr xmlns:a="http://schemas.openxmlformats.org/drawingml/2006/main" sz="4500" i="1">
                          <a:solidFill>
                            <a:srgbClr val="000000"/>
                          </a:solidFill>
                          <a:latin typeface="Cambria Math" panose="02040503050406030204" pitchFamily="18" charset="0"/>
                        </a:rPr>
                        <m:t>v</m:t>
                      </m:r>
                    </m:e>
                    <m:sub>
                      <m:r>
                        <a:rPr xmlns:a="http://schemas.openxmlformats.org/drawingml/2006/main" sz="4500" i="1">
                          <a:solidFill>
                            <a:srgbClr val="000000"/>
                          </a:solidFill>
                          <a:latin typeface="Cambria Math" panose="02040503050406030204" pitchFamily="18" charset="0"/>
                        </a:rPr>
                        <m:t>1</m:t>
                      </m:r>
                    </m:sub>
                  </m:sSub>
                </m:oMath>
              </m:oMathPara>
            </a14:m>
            <a:endParaRPr sz="4500"/>
          </a:p>
        </p:txBody>
      </p:sp>
      <p:sp>
        <p:nvSpPr>
          <p:cNvPr id="1424" name="Rounded Rectangle"/>
          <p:cNvSpPr/>
          <p:nvPr/>
        </p:nvSpPr>
        <p:spPr>
          <a:xfrm>
            <a:off x="10633463" y="10159293"/>
            <a:ext cx="1339454" cy="1339454"/>
          </a:xfrm>
          <a:prstGeom prst="roundRect">
            <a:avLst>
              <a:gd name="adj" fmla="val 15000"/>
            </a:avLst>
          </a:prstGeom>
          <a:ln w="88900">
            <a:solidFill>
              <a:srgbClr val="93D4D4"/>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25" name="Equation"/>
          <p:cNvSpPr txBox="1"/>
          <p:nvPr/>
        </p:nvSpPr>
        <p:spPr>
          <a:xfrm>
            <a:off x="10575704" y="8416420"/>
            <a:ext cx="340615" cy="3731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500" i="1">
                      <a:solidFill>
                        <a:srgbClr val="000000"/>
                      </a:solidFill>
                      <a:latin typeface="Cambria Math" panose="02040503050406030204" pitchFamily="18" charset="0"/>
                    </a:rPr>
                    <m:t>B</m:t>
                  </m:r>
                </m:oMath>
              </m:oMathPara>
            </a14:m>
            <a:endParaRPr sz="4500"/>
          </a:p>
        </p:txBody>
      </p:sp>
      <p:sp>
        <p:nvSpPr>
          <p:cNvPr id="1426" name="Equation"/>
          <p:cNvSpPr txBox="1"/>
          <p:nvPr/>
        </p:nvSpPr>
        <p:spPr>
          <a:xfrm>
            <a:off x="8155408" y="8332652"/>
            <a:ext cx="855491" cy="540726"/>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Sup>
                    <m:e>
                      <m:r>
                        <m:rPr>
                          <m:sty m:val="b"/>
                        </m:rPr>
                        <a:rPr xmlns:a="http://schemas.openxmlformats.org/drawingml/2006/main" sz="4500" i="1">
                          <a:solidFill>
                            <a:srgbClr val="000000"/>
                          </a:solidFill>
                          <a:latin typeface="Cambria Math" panose="02040503050406030204" pitchFamily="18" charset="0"/>
                        </a:rPr>
                        <m:t>p</m:t>
                      </m:r>
                    </m:e>
                    <m:sub>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n</m:t>
                      </m:r>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t</m:t>
                      </m:r>
                    </m:sub>
                    <m:sup>
                      <m:r>
                        <a:rPr xmlns:a="http://schemas.openxmlformats.org/drawingml/2006/main" sz="4500" i="1">
                          <a:solidFill>
                            <a:srgbClr val="000000"/>
                          </a:solidFill>
                          <a:latin typeface="Cambria Math" panose="02040503050406030204" pitchFamily="18" charset="0"/>
                        </a:rPr>
                        <m:t>′</m:t>
                      </m:r>
                    </m:sup>
                  </m:sSubSup>
                </m:oMath>
              </m:oMathPara>
            </a14:m>
            <a:endParaRPr sz="4500"/>
          </a:p>
        </p:txBody>
      </p:sp>
      <p:sp>
        <p:nvSpPr>
          <p:cNvPr id="1427" name="Arrow"/>
          <p:cNvSpPr/>
          <p:nvPr/>
        </p:nvSpPr>
        <p:spPr>
          <a:xfrm rot="5400000">
            <a:off x="8014392" y="7266020"/>
            <a:ext cx="1137523" cy="716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36" y="6830"/>
                </a:moveTo>
                <a:lnTo>
                  <a:pt x="12536" y="0"/>
                </a:lnTo>
                <a:lnTo>
                  <a:pt x="21600" y="10800"/>
                </a:lnTo>
                <a:lnTo>
                  <a:pt x="12536" y="21600"/>
                </a:lnTo>
                <a:lnTo>
                  <a:pt x="12536" y="14770"/>
                </a:lnTo>
                <a:lnTo>
                  <a:pt x="0" y="14770"/>
                </a:lnTo>
                <a:lnTo>
                  <a:pt x="0" y="6830"/>
                </a:lnTo>
                <a:close/>
              </a:path>
            </a:pathLst>
          </a:cu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28" name="Rounded Rectangle"/>
          <p:cNvSpPr/>
          <p:nvPr/>
        </p:nvSpPr>
        <p:spPr>
          <a:xfrm>
            <a:off x="14827746" y="9646093"/>
            <a:ext cx="4202935" cy="1928916"/>
          </a:xfrm>
          <a:prstGeom prst="roundRect">
            <a:avLst>
              <a:gd name="adj" fmla="val 13888"/>
            </a:avLst>
          </a:prstGeom>
          <a:solidFill>
            <a:schemeClr val="accent2">
              <a:hueOff val="-85258"/>
              <a:satOff val="14347"/>
              <a:lumOff val="22373"/>
            </a:schemeClr>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29" name="Rounded Rectangle"/>
          <p:cNvSpPr/>
          <p:nvPr/>
        </p:nvSpPr>
        <p:spPr>
          <a:xfrm>
            <a:off x="15061427" y="10199239"/>
            <a:ext cx="328531" cy="1219021"/>
          </a:xfrm>
          <a:prstGeom prst="roundRect">
            <a:avLst>
              <a:gd name="adj" fmla="val 50000"/>
            </a:avLst>
          </a:prstGeom>
          <a:solidFill>
            <a:schemeClr val="accent2"/>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30" name="Equation"/>
          <p:cNvSpPr txBox="1"/>
          <p:nvPr/>
        </p:nvSpPr>
        <p:spPr>
          <a:xfrm>
            <a:off x="14934348" y="9767403"/>
            <a:ext cx="274878" cy="280333"/>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sSub>
                    <m:e>
                      <m:r>
                        <m:rPr>
                          <m:sty m:val="b"/>
                        </m:rPr>
                        <a:rPr xmlns:a="http://schemas.openxmlformats.org/drawingml/2006/main" sz="3000" i="1">
                          <a:solidFill>
                            <a:srgbClr val="000000"/>
                          </a:solidFill>
                          <a:latin typeface="Cambria Math" panose="02040503050406030204" pitchFamily="18" charset="0"/>
                        </a:rPr>
                        <m:t>e</m:t>
                      </m:r>
                    </m:e>
                    <m:sub>
                      <m:r>
                        <a:rPr xmlns:a="http://schemas.openxmlformats.org/drawingml/2006/main" sz="3000" i="1">
                          <a:solidFill>
                            <a:srgbClr val="000000"/>
                          </a:solidFill>
                          <a:latin typeface="Cambria Math" panose="02040503050406030204" pitchFamily="18" charset="0"/>
                        </a:rPr>
                        <m:t>v</m:t>
                      </m:r>
                    </m:sub>
                  </m:sSub>
                </m:oMath>
              </m:oMathPara>
            </a14:m>
            <a:endParaRPr sz="3000"/>
          </a:p>
        </p:txBody>
      </p:sp>
      <p:sp>
        <p:nvSpPr>
          <p:cNvPr id="1431" name="Rounded Rectangle"/>
          <p:cNvSpPr/>
          <p:nvPr/>
        </p:nvSpPr>
        <p:spPr>
          <a:xfrm>
            <a:off x="15612412" y="10199239"/>
            <a:ext cx="328531" cy="1219021"/>
          </a:xfrm>
          <a:prstGeom prst="roundRect">
            <a:avLst>
              <a:gd name="adj" fmla="val 50000"/>
            </a:avLst>
          </a:prstGeom>
          <a:solidFill>
            <a:schemeClr val="accent2"/>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32" name="Rounded Rectangle"/>
          <p:cNvSpPr/>
          <p:nvPr/>
        </p:nvSpPr>
        <p:spPr>
          <a:xfrm>
            <a:off x="16163399" y="10199239"/>
            <a:ext cx="328530" cy="1219021"/>
          </a:xfrm>
          <a:prstGeom prst="roundRect">
            <a:avLst>
              <a:gd name="adj" fmla="val 50000"/>
            </a:avLst>
          </a:prstGeom>
          <a:solidFill>
            <a:schemeClr val="accent2"/>
          </a:solidFill>
          <a:ln w="50800">
            <a:solidFill>
              <a:srgbClr val="000000"/>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33" name="…"/>
          <p:cNvSpPr txBox="1"/>
          <p:nvPr/>
        </p:nvSpPr>
        <p:spPr>
          <a:xfrm>
            <a:off x="17483374" y="10237374"/>
            <a:ext cx="673101" cy="7463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4400"/>
            </a:lvl1pPr>
          </a:lstStyle>
          <a:p>
            <a:pPr/>
            <a:r>
              <a:t>…</a:t>
            </a:r>
          </a:p>
        </p:txBody>
      </p:sp>
      <p:sp>
        <p:nvSpPr>
          <p:cNvPr id="1434" name="Equation"/>
          <p:cNvSpPr txBox="1"/>
          <p:nvPr/>
        </p:nvSpPr>
        <p:spPr>
          <a:xfrm>
            <a:off x="15721319" y="8842524"/>
            <a:ext cx="357188" cy="38633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m:rPr>
                      <m:sty m:val="b"/>
                    </m:rPr>
                    <a:rPr xmlns:a="http://schemas.openxmlformats.org/drawingml/2006/main" sz="4500" i="1">
                      <a:solidFill>
                        <a:srgbClr val="000000"/>
                      </a:solidFill>
                      <a:latin typeface="Cambria Math" panose="02040503050406030204" pitchFamily="18" charset="0"/>
                    </a:rPr>
                    <m:t>E</m:t>
                  </m:r>
                </m:oMath>
              </m:oMathPara>
            </a14:m>
            <a:endParaRPr sz="4500"/>
          </a:p>
        </p:txBody>
      </p:sp>
      <p:sp>
        <p:nvSpPr>
          <p:cNvPr id="1435" name="Arrow"/>
          <p:cNvSpPr/>
          <p:nvPr/>
        </p:nvSpPr>
        <p:spPr>
          <a:xfrm>
            <a:off x="16369346" y="8677523"/>
            <a:ext cx="1137523" cy="716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36" y="6830"/>
                </a:moveTo>
                <a:lnTo>
                  <a:pt x="12536" y="0"/>
                </a:lnTo>
                <a:lnTo>
                  <a:pt x="21600" y="10800"/>
                </a:lnTo>
                <a:lnTo>
                  <a:pt x="12536" y="21600"/>
                </a:lnTo>
                <a:lnTo>
                  <a:pt x="12536" y="14770"/>
                </a:lnTo>
                <a:lnTo>
                  <a:pt x="0" y="14770"/>
                </a:lnTo>
                <a:lnTo>
                  <a:pt x="0" y="6830"/>
                </a:lnTo>
                <a:close/>
              </a:path>
            </a:pathLst>
          </a:custGeom>
          <a:solidFill>
            <a:srgbClr val="92929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36" name="Equation"/>
          <p:cNvSpPr txBox="1"/>
          <p:nvPr/>
        </p:nvSpPr>
        <p:spPr>
          <a:xfrm>
            <a:off x="17625606" y="8842524"/>
            <a:ext cx="859791" cy="396622"/>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500" i="1">
                      <a:solidFill>
                        <a:srgbClr val="000000"/>
                      </a:solidFill>
                      <a:latin typeface="Cambria Math" panose="02040503050406030204" pitchFamily="18" charset="0"/>
                    </a:rPr>
                    <m:t>W</m:t>
                  </m:r>
                  <m:r>
                    <m:rPr>
                      <m:sty m:val="b"/>
                    </m:rPr>
                    <a:rPr xmlns:a="http://schemas.openxmlformats.org/drawingml/2006/main" sz="4500" i="1">
                      <a:solidFill>
                        <a:srgbClr val="000000"/>
                      </a:solidFill>
                      <a:latin typeface="Cambria Math" panose="02040503050406030204" pitchFamily="18" charset="0"/>
                    </a:rPr>
                    <m:t>E</m:t>
                  </m:r>
                </m:oMath>
              </m:oMathPara>
            </a14:m>
            <a:endParaRPr sz="4500"/>
          </a:p>
        </p:txBody>
      </p:sp>
      <p:sp>
        <p:nvSpPr>
          <p:cNvPr id="1437" name="linear transformation"/>
          <p:cNvSpPr txBox="1"/>
          <p:nvPr/>
        </p:nvSpPr>
        <p:spPr>
          <a:xfrm>
            <a:off x="14427796" y="7665215"/>
            <a:ext cx="571408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linear transformation</a:t>
            </a:r>
          </a:p>
        </p:txBody>
      </p:sp>
      <p:sp>
        <p:nvSpPr>
          <p:cNvPr id="1438" name="state initialization changes"/>
          <p:cNvSpPr txBox="1"/>
          <p:nvPr/>
        </p:nvSpPr>
        <p:spPr>
          <a:xfrm>
            <a:off x="4684819" y="6602787"/>
            <a:ext cx="3436853" cy="22562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state initialization changes</a:t>
            </a:r>
          </a:p>
        </p:txBody>
      </p:sp>
      <p:sp>
        <p:nvSpPr>
          <p:cNvPr id="1439" name="Line"/>
          <p:cNvSpPr/>
          <p:nvPr/>
        </p:nvSpPr>
        <p:spPr>
          <a:xfrm>
            <a:off x="7495121" y="9947802"/>
            <a:ext cx="6783092" cy="1896352"/>
          </a:xfrm>
          <a:custGeom>
            <a:avLst/>
            <a:gdLst/>
            <a:ahLst/>
            <a:cxnLst>
              <a:cxn ang="0">
                <a:pos x="wd2" y="hd2"/>
              </a:cxn>
              <a:cxn ang="5400000">
                <a:pos x="wd2" y="hd2"/>
              </a:cxn>
              <a:cxn ang="10800000">
                <a:pos x="wd2" y="hd2"/>
              </a:cxn>
              <a:cxn ang="16200000">
                <a:pos x="wd2" y="hd2"/>
              </a:cxn>
            </a:cxnLst>
            <a:rect l="0" t="0" r="r" b="b"/>
            <a:pathLst>
              <a:path w="21600" h="19226" fill="norm" stroke="1" extrusionOk="0">
                <a:moveTo>
                  <a:pt x="21600" y="6852"/>
                </a:moveTo>
                <a:cubicBezTo>
                  <a:pt x="19595" y="12938"/>
                  <a:pt x="17070" y="16999"/>
                  <a:pt x="14342" y="18524"/>
                </a:cubicBezTo>
                <a:cubicBezTo>
                  <a:pt x="8841" y="21600"/>
                  <a:pt x="3272" y="14407"/>
                  <a:pt x="0" y="0"/>
                </a:cubicBezTo>
              </a:path>
            </a:pathLst>
          </a:custGeom>
          <a:ln w="88900">
            <a:solidFill>
              <a:schemeClr val="accent5">
                <a:hueOff val="-152895"/>
                <a:lumOff val="12368"/>
              </a:schemeClr>
            </a:solidFill>
            <a:custDash>
              <a:ds d="200000" sp="200000"/>
            </a:custDash>
            <a:miter lim="400000"/>
            <a:headEnd type="arrow"/>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40" name="…"/>
          <p:cNvSpPr txBox="1"/>
          <p:nvPr/>
        </p:nvSpPr>
        <p:spPr>
          <a:xfrm>
            <a:off x="13216458" y="6128828"/>
            <a:ext cx="72390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a:t>
            </a:r>
          </a:p>
        </p:txBody>
      </p:sp>
      <p:sp>
        <p:nvSpPr>
          <p:cNvPr id="1441" name="equivalent to"/>
          <p:cNvSpPr txBox="1"/>
          <p:nvPr/>
        </p:nvSpPr>
        <p:spPr>
          <a:xfrm>
            <a:off x="9853633" y="11848010"/>
            <a:ext cx="3614624"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equivalent to</a:t>
            </a:r>
          </a:p>
        </p:txBody>
      </p:sp>
      <p:sp>
        <p:nvSpPr>
          <p:cNvPr id="1442"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443"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5" name="LM-Steer"/>
          <p:cNvSpPr txBox="1"/>
          <p:nvPr>
            <p:ph type="title"/>
          </p:nvPr>
        </p:nvSpPr>
        <p:spPr>
          <a:prstGeom prst="rect">
            <a:avLst/>
          </a:prstGeom>
        </p:spPr>
        <p:txBody>
          <a:bodyPr/>
          <a:lstStyle>
            <a:lvl1pPr defTabSz="1828754">
              <a:defRPr spc="-174" sz="8700"/>
            </a:lvl1pPr>
          </a:lstStyle>
          <a:p>
            <a:pPr/>
            <a:r>
              <a:t>LM-Steer</a:t>
            </a:r>
          </a:p>
        </p:txBody>
      </p:sp>
      <p:pic>
        <p:nvPicPr>
          <p:cNvPr id="1446" name="teaser.pdf" descr="teaser.pdf"/>
          <p:cNvPicPr>
            <a:picLocks noChangeAspect="1"/>
          </p:cNvPicPr>
          <p:nvPr/>
        </p:nvPicPr>
        <p:blipFill>
          <a:blip r:embed="rId2">
            <a:extLst/>
          </a:blip>
          <a:stretch>
            <a:fillRect/>
          </a:stretch>
        </p:blipFill>
        <p:spPr>
          <a:xfrm>
            <a:off x="3048000" y="3175440"/>
            <a:ext cx="18288000" cy="9227891"/>
          </a:xfrm>
          <a:prstGeom prst="rect">
            <a:avLst/>
          </a:prstGeom>
          <a:ln w="12700">
            <a:miter lim="400000"/>
          </a:ln>
        </p:spPr>
      </p:pic>
      <p:sp>
        <p:nvSpPr>
          <p:cNvPr id="1447"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448"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0" name="LM-Steer Broken Down"/>
          <p:cNvSpPr txBox="1"/>
          <p:nvPr>
            <p:ph type="title"/>
          </p:nvPr>
        </p:nvSpPr>
        <p:spPr>
          <a:prstGeom prst="rect">
            <a:avLst/>
          </a:prstGeom>
        </p:spPr>
        <p:txBody>
          <a:bodyPr/>
          <a:lstStyle>
            <a:lvl1pPr defTabSz="1828754">
              <a:defRPr spc="-174" sz="8700"/>
            </a:lvl1pPr>
          </a:lstStyle>
          <a:p>
            <a:pPr/>
            <a:r>
              <a:t>LM-Steer Broken Down</a:t>
            </a:r>
          </a:p>
        </p:txBody>
      </p:sp>
      <p:sp>
        <p:nvSpPr>
          <p:cNvPr id="1451" name="Rounded Rectangle"/>
          <p:cNvSpPr/>
          <p:nvPr/>
        </p:nvSpPr>
        <p:spPr>
          <a:xfrm>
            <a:off x="12446785" y="3207314"/>
            <a:ext cx="750767" cy="919197"/>
          </a:xfrm>
          <a:prstGeom prst="roundRect">
            <a:avLst>
              <a:gd name="adj" fmla="val 29644"/>
            </a:avLst>
          </a:prstGeom>
          <a:solidFill>
            <a:srgbClr val="B2D7E8"/>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2" name="Rounded Rectangle"/>
          <p:cNvSpPr/>
          <p:nvPr/>
        </p:nvSpPr>
        <p:spPr>
          <a:xfrm>
            <a:off x="11552584" y="3272847"/>
            <a:ext cx="598656" cy="788131"/>
          </a:xfrm>
          <a:prstGeom prst="roundRect">
            <a:avLst>
              <a:gd name="adj" fmla="val 24079"/>
            </a:avLst>
          </a:prstGeom>
          <a:solidFill>
            <a:srgbClr val="F2BDD2"/>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3" name="Text"/>
          <p:cNvSpPr txBox="1"/>
          <p:nvPr/>
        </p:nvSpPr>
        <p:spPr>
          <a:xfrm>
            <a:off x="10289272" y="3102663"/>
            <a:ext cx="3444072" cy="887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sz="4400"/>
            </a:lvl1pPr>
          </a:lstStyle>
          <a:p>
            <a:pPr/>
            <a14:m>
              <m:oMathPara>
                <m:oMathParaPr>
                  <m:jc m:val="left"/>
                </m:oMathParaPr>
                <m:oMath>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ϵ</m:t>
                  </m:r>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W</m:t>
                  </m:r>
                  <m:r>
                    <m:rPr>
                      <m:sty m:val="bi"/>
                    </m:rPr>
                    <a:rPr xmlns:a="http://schemas.openxmlformats.org/drawingml/2006/main" sz="5300" i="1">
                      <a:solidFill>
                        <a:srgbClr val="000000"/>
                      </a:solidFill>
                      <a:latin typeface="Cambria Math" panose="02040503050406030204" pitchFamily="18" charset="0"/>
                    </a:rPr>
                    <m:t>E</m:t>
                  </m:r>
                </m:oMath>
              </m:oMathPara>
            </a14:m>
          </a:p>
        </p:txBody>
      </p:sp>
      <p:sp>
        <p:nvSpPr>
          <p:cNvPr id="1454" name="Rounded Rectangle"/>
          <p:cNvSpPr/>
          <p:nvPr/>
        </p:nvSpPr>
        <p:spPr>
          <a:xfrm>
            <a:off x="4199658" y="6389540"/>
            <a:ext cx="5690679" cy="7096388"/>
          </a:xfrm>
          <a:prstGeom prst="roundRect">
            <a:avLst>
              <a:gd name="adj" fmla="val 8956"/>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5" name="Language Model Hidden Layers"/>
          <p:cNvSpPr txBox="1"/>
          <p:nvPr/>
        </p:nvSpPr>
        <p:spPr>
          <a:xfrm>
            <a:off x="4925132" y="8809618"/>
            <a:ext cx="4239731" cy="2256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Language Model Hidden Layers</a:t>
            </a:r>
          </a:p>
        </p:txBody>
      </p:sp>
      <p:sp>
        <p:nvSpPr>
          <p:cNvPr id="1456" name="Rounded Rectangle"/>
          <p:cNvSpPr/>
          <p:nvPr/>
        </p:nvSpPr>
        <p:spPr>
          <a:xfrm>
            <a:off x="4221502" y="4209362"/>
            <a:ext cx="5646990" cy="1844389"/>
          </a:xfrm>
          <a:prstGeom prst="roundRect">
            <a:avLst>
              <a:gd name="adj" fmla="val 15000"/>
            </a:avLst>
          </a:prstGeom>
          <a:solidFill>
            <a:srgbClr val="FFC0BA"/>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7" name="Rounded Rectangle"/>
          <p:cNvSpPr/>
          <p:nvPr/>
        </p:nvSpPr>
        <p:spPr>
          <a:xfrm>
            <a:off x="4571172" y="4133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8" name="Rounded Rectangle"/>
          <p:cNvSpPr/>
          <p:nvPr/>
        </p:nvSpPr>
        <p:spPr>
          <a:xfrm>
            <a:off x="5150931" y="4133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59" name="Rounded Rectangle"/>
          <p:cNvSpPr/>
          <p:nvPr/>
        </p:nvSpPr>
        <p:spPr>
          <a:xfrm>
            <a:off x="5730691"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0" name="Rounded Rectangle"/>
          <p:cNvSpPr/>
          <p:nvPr/>
        </p:nvSpPr>
        <p:spPr>
          <a:xfrm>
            <a:off x="6310450"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1" name="Rounded Rectangle"/>
          <p:cNvSpPr/>
          <p:nvPr/>
        </p:nvSpPr>
        <p:spPr>
          <a:xfrm>
            <a:off x="6890210"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2" name="Rounded Rectangle"/>
          <p:cNvSpPr/>
          <p:nvPr/>
        </p:nvSpPr>
        <p:spPr>
          <a:xfrm>
            <a:off x="7469969"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3" name="Rounded Rectangle"/>
          <p:cNvSpPr/>
          <p:nvPr/>
        </p:nvSpPr>
        <p:spPr>
          <a:xfrm>
            <a:off x="8049728"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4" name="Rounded Rectangle"/>
          <p:cNvSpPr/>
          <p:nvPr/>
        </p:nvSpPr>
        <p:spPr>
          <a:xfrm>
            <a:off x="8629488"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5" name="Rounded Rectangle"/>
          <p:cNvSpPr/>
          <p:nvPr/>
        </p:nvSpPr>
        <p:spPr>
          <a:xfrm>
            <a:off x="9209247" y="4387956"/>
            <a:ext cx="309576" cy="1487201"/>
          </a:xfrm>
          <a:prstGeom prst="roundRect">
            <a:avLst>
              <a:gd name="adj" fmla="val 50000"/>
            </a:avLst>
          </a:prstGeom>
          <a:solidFill>
            <a:srgbClr val="FF7C71"/>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66" name="Output word embedding"/>
          <p:cNvSpPr txBox="1"/>
          <p:nvPr/>
        </p:nvSpPr>
        <p:spPr>
          <a:xfrm>
            <a:off x="5064218" y="2503236"/>
            <a:ext cx="3961558" cy="1683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pPr>
            <a:r>
              <a:t>Output word embedding </a:t>
            </a:r>
            <a14:m>
              <m:oMath>
                <m:r>
                  <m:rPr>
                    <m:sty m:val="bi"/>
                  </m:rPr>
                  <a:rPr xmlns:a="http://schemas.openxmlformats.org/drawingml/2006/main" sz="5750" i="1">
                    <a:solidFill>
                      <a:srgbClr val="000000"/>
                    </a:solidFill>
                    <a:latin typeface="Cambria Math" panose="02040503050406030204" pitchFamily="18" charset="0"/>
                  </a:rPr>
                  <m:t>E</m:t>
                </m:r>
              </m:oMath>
            </a14:m>
          </a:p>
        </p:txBody>
      </p:sp>
      <p:sp>
        <p:nvSpPr>
          <p:cNvPr id="1467" name="The steering scale"/>
          <p:cNvSpPr txBox="1"/>
          <p:nvPr/>
        </p:nvSpPr>
        <p:spPr>
          <a:xfrm>
            <a:off x="10521676" y="7166916"/>
            <a:ext cx="4525416" cy="1532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The steering scale</a:t>
            </a:r>
          </a:p>
        </p:txBody>
      </p:sp>
      <p:sp>
        <p:nvSpPr>
          <p:cNvPr id="1468" name="Line"/>
          <p:cNvSpPr/>
          <p:nvPr/>
        </p:nvSpPr>
        <p:spPr>
          <a:xfrm>
            <a:off x="11846006" y="4184264"/>
            <a:ext cx="1" cy="3199355"/>
          </a:xfrm>
          <a:prstGeom prst="line">
            <a:avLst/>
          </a:prstGeom>
          <a:ln w="50800">
            <a:solidFill>
              <a:srgbClr val="000000"/>
            </a:solidFill>
            <a:custDash>
              <a:ds d="200000" sp="200000"/>
            </a:custDash>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469" name="Line"/>
          <p:cNvSpPr/>
          <p:nvPr/>
        </p:nvSpPr>
        <p:spPr>
          <a:xfrm rot="1483473">
            <a:off x="12843236" y="5079246"/>
            <a:ext cx="6578491" cy="1159691"/>
          </a:xfrm>
          <a:custGeom>
            <a:avLst/>
            <a:gdLst/>
            <a:ahLst/>
            <a:cxnLst>
              <a:cxn ang="0">
                <a:pos x="wd2" y="hd2"/>
              </a:cxn>
              <a:cxn ang="5400000">
                <a:pos x="wd2" y="hd2"/>
              </a:cxn>
              <a:cxn ang="10800000">
                <a:pos x="wd2" y="hd2"/>
              </a:cxn>
              <a:cxn ang="16200000">
                <a:pos x="wd2" y="hd2"/>
              </a:cxn>
            </a:cxnLst>
            <a:rect l="0" t="0" r="r" b="b"/>
            <a:pathLst>
              <a:path w="21600" h="14793" fill="norm" stroke="1" extrusionOk="0">
                <a:moveTo>
                  <a:pt x="0" y="5618"/>
                </a:moveTo>
                <a:cubicBezTo>
                  <a:pt x="666" y="9566"/>
                  <a:pt x="1670" y="12472"/>
                  <a:pt x="2835" y="13822"/>
                </a:cubicBezTo>
                <a:cubicBezTo>
                  <a:pt x="7776" y="19551"/>
                  <a:pt x="11887" y="-2049"/>
                  <a:pt x="16852" y="159"/>
                </a:cubicBezTo>
                <a:cubicBezTo>
                  <a:pt x="18916" y="1077"/>
                  <a:pt x="20711" y="6072"/>
                  <a:pt x="21600" y="13368"/>
                </a:cubicBezTo>
              </a:path>
            </a:pathLst>
          </a:custGeom>
          <a:ln w="50800">
            <a:solidFill>
              <a:srgbClr val="000000"/>
            </a:solidFill>
            <a:custDash>
              <a:ds d="200000" sp="200000"/>
            </a:custDash>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470" name="the steering matrix"/>
          <p:cNvSpPr txBox="1"/>
          <p:nvPr/>
        </p:nvSpPr>
        <p:spPr>
          <a:xfrm>
            <a:off x="15678432" y="7528866"/>
            <a:ext cx="5969045"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the steering matrix</a:t>
            </a:r>
          </a:p>
        </p:txBody>
      </p:sp>
      <p:sp>
        <p:nvSpPr>
          <p:cNvPr id="1471" name="Steering Wheel"/>
          <p:cNvSpPr/>
          <p:nvPr/>
        </p:nvSpPr>
        <p:spPr>
          <a:xfrm rot="1676907">
            <a:off x="6368537" y="4426152"/>
            <a:ext cx="1410810" cy="14108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7" y="0"/>
                  <a:pt x="10800" y="0"/>
                </a:cubicBezTo>
                <a:close/>
                <a:moveTo>
                  <a:pt x="10800" y="2258"/>
                </a:moveTo>
                <a:cubicBezTo>
                  <a:pt x="15071" y="2258"/>
                  <a:pt x="18620" y="5410"/>
                  <a:pt x="19246" y="9509"/>
                </a:cubicBezTo>
                <a:cubicBezTo>
                  <a:pt x="18366" y="9552"/>
                  <a:pt x="15963" y="9547"/>
                  <a:pt x="13922" y="8380"/>
                </a:cubicBezTo>
                <a:cubicBezTo>
                  <a:pt x="13922" y="8380"/>
                  <a:pt x="12307" y="7496"/>
                  <a:pt x="10800" y="7474"/>
                </a:cubicBezTo>
                <a:cubicBezTo>
                  <a:pt x="9293" y="7496"/>
                  <a:pt x="7678" y="8380"/>
                  <a:pt x="7678" y="8380"/>
                </a:cubicBezTo>
                <a:cubicBezTo>
                  <a:pt x="5642" y="9552"/>
                  <a:pt x="3234" y="9558"/>
                  <a:pt x="2354" y="9509"/>
                </a:cubicBezTo>
                <a:cubicBezTo>
                  <a:pt x="2980" y="5410"/>
                  <a:pt x="6529" y="2258"/>
                  <a:pt x="10800" y="2258"/>
                </a:cubicBezTo>
                <a:close/>
                <a:moveTo>
                  <a:pt x="10800" y="8878"/>
                </a:moveTo>
                <a:cubicBezTo>
                  <a:pt x="11718" y="8878"/>
                  <a:pt x="12457" y="9622"/>
                  <a:pt x="12457" y="10535"/>
                </a:cubicBezTo>
                <a:cubicBezTo>
                  <a:pt x="12457" y="11448"/>
                  <a:pt x="11718" y="12194"/>
                  <a:pt x="10800" y="12194"/>
                </a:cubicBezTo>
                <a:cubicBezTo>
                  <a:pt x="9882" y="12194"/>
                  <a:pt x="9143" y="11448"/>
                  <a:pt x="9143" y="10535"/>
                </a:cubicBezTo>
                <a:cubicBezTo>
                  <a:pt x="9143" y="9617"/>
                  <a:pt x="9887" y="8878"/>
                  <a:pt x="10800" y="8878"/>
                </a:cubicBezTo>
                <a:close/>
                <a:moveTo>
                  <a:pt x="2435" y="12523"/>
                </a:moveTo>
                <a:lnTo>
                  <a:pt x="6205" y="12523"/>
                </a:lnTo>
                <a:cubicBezTo>
                  <a:pt x="6205" y="12523"/>
                  <a:pt x="9271" y="12583"/>
                  <a:pt x="9271" y="15299"/>
                </a:cubicBezTo>
                <a:lnTo>
                  <a:pt x="9271" y="19202"/>
                </a:lnTo>
                <a:cubicBezTo>
                  <a:pt x="5848" y="18581"/>
                  <a:pt x="3132" y="15920"/>
                  <a:pt x="2435" y="12523"/>
                </a:cubicBezTo>
                <a:close/>
                <a:moveTo>
                  <a:pt x="15395" y="12523"/>
                </a:moveTo>
                <a:lnTo>
                  <a:pt x="19165" y="12523"/>
                </a:lnTo>
                <a:cubicBezTo>
                  <a:pt x="18468" y="15914"/>
                  <a:pt x="15752" y="18581"/>
                  <a:pt x="12329" y="19202"/>
                </a:cubicBezTo>
                <a:lnTo>
                  <a:pt x="12329" y="15299"/>
                </a:lnTo>
                <a:cubicBezTo>
                  <a:pt x="12329" y="12583"/>
                  <a:pt x="15395" y="12523"/>
                  <a:pt x="15395" y="12523"/>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72" name="Line"/>
          <p:cNvSpPr/>
          <p:nvPr/>
        </p:nvSpPr>
        <p:spPr>
          <a:xfrm rot="2589926">
            <a:off x="6889122" y="4438792"/>
            <a:ext cx="1425497" cy="555295"/>
          </a:xfrm>
          <a:custGeom>
            <a:avLst/>
            <a:gdLst/>
            <a:ahLst/>
            <a:cxnLst>
              <a:cxn ang="0">
                <a:pos x="wd2" y="hd2"/>
              </a:cxn>
              <a:cxn ang="5400000">
                <a:pos x="wd2" y="hd2"/>
              </a:cxn>
              <a:cxn ang="10800000">
                <a:pos x="wd2" y="hd2"/>
              </a:cxn>
              <a:cxn ang="16200000">
                <a:pos x="wd2" y="hd2"/>
              </a:cxn>
            </a:cxnLst>
            <a:rect l="0" t="0" r="r" b="b"/>
            <a:pathLst>
              <a:path w="21600" h="20958" fill="norm" stroke="1" extrusionOk="0">
                <a:moveTo>
                  <a:pt x="0" y="11354"/>
                </a:moveTo>
                <a:cubicBezTo>
                  <a:pt x="2573" y="3560"/>
                  <a:pt x="6503" y="-642"/>
                  <a:pt x="10543" y="80"/>
                </a:cubicBezTo>
                <a:cubicBezTo>
                  <a:pt x="15562" y="977"/>
                  <a:pt x="19897" y="9162"/>
                  <a:pt x="21600" y="20958"/>
                </a:cubicBezTo>
              </a:path>
            </a:pathLst>
          </a:custGeom>
          <a:ln w="88900">
            <a:solidFill>
              <a:srgbClr val="5E5E5E"/>
            </a:solidFill>
            <a:miter lim="400000"/>
            <a:tailEnd type="stealth"/>
          </a:ln>
        </p:spPr>
        <p:txBody>
          <a:bodyPr lIns="50800" tIns="50800" rIns="50800" bIns="50800" anchor="ctr"/>
          <a:lstStyle/>
          <a:p>
            <a:pPr>
              <a:lnSpc>
                <a:spcPct val="100000"/>
              </a:lnSpc>
              <a:spcBef>
                <a:spcPts val="0"/>
              </a:spcBef>
              <a:defRPr sz="1800">
                <a:solidFill>
                  <a:srgbClr val="5E5E5E"/>
                </a:solidFill>
              </a:defRPr>
            </a:pPr>
          </a:p>
        </p:txBody>
      </p:sp>
      <p:sp>
        <p:nvSpPr>
          <p:cNvPr id="1473" name="Steering Wheel"/>
          <p:cNvSpPr/>
          <p:nvPr/>
        </p:nvSpPr>
        <p:spPr>
          <a:xfrm rot="1676907">
            <a:off x="17707086" y="8749675"/>
            <a:ext cx="1410810" cy="14108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7" y="0"/>
                  <a:pt x="10800" y="0"/>
                </a:cubicBezTo>
                <a:close/>
                <a:moveTo>
                  <a:pt x="10800" y="2258"/>
                </a:moveTo>
                <a:cubicBezTo>
                  <a:pt x="15071" y="2258"/>
                  <a:pt x="18620" y="5410"/>
                  <a:pt x="19246" y="9509"/>
                </a:cubicBezTo>
                <a:cubicBezTo>
                  <a:pt x="18366" y="9552"/>
                  <a:pt x="15963" y="9547"/>
                  <a:pt x="13922" y="8380"/>
                </a:cubicBezTo>
                <a:cubicBezTo>
                  <a:pt x="13922" y="8380"/>
                  <a:pt x="12307" y="7496"/>
                  <a:pt x="10800" y="7474"/>
                </a:cubicBezTo>
                <a:cubicBezTo>
                  <a:pt x="9293" y="7496"/>
                  <a:pt x="7678" y="8380"/>
                  <a:pt x="7678" y="8380"/>
                </a:cubicBezTo>
                <a:cubicBezTo>
                  <a:pt x="5642" y="9552"/>
                  <a:pt x="3234" y="9558"/>
                  <a:pt x="2354" y="9509"/>
                </a:cubicBezTo>
                <a:cubicBezTo>
                  <a:pt x="2980" y="5410"/>
                  <a:pt x="6529" y="2258"/>
                  <a:pt x="10800" y="2258"/>
                </a:cubicBezTo>
                <a:close/>
                <a:moveTo>
                  <a:pt x="10800" y="8878"/>
                </a:moveTo>
                <a:cubicBezTo>
                  <a:pt x="11718" y="8878"/>
                  <a:pt x="12457" y="9622"/>
                  <a:pt x="12457" y="10535"/>
                </a:cubicBezTo>
                <a:cubicBezTo>
                  <a:pt x="12457" y="11448"/>
                  <a:pt x="11718" y="12194"/>
                  <a:pt x="10800" y="12194"/>
                </a:cubicBezTo>
                <a:cubicBezTo>
                  <a:pt x="9882" y="12194"/>
                  <a:pt x="9143" y="11448"/>
                  <a:pt x="9143" y="10535"/>
                </a:cubicBezTo>
                <a:cubicBezTo>
                  <a:pt x="9143" y="9617"/>
                  <a:pt x="9887" y="8878"/>
                  <a:pt x="10800" y="8878"/>
                </a:cubicBezTo>
                <a:close/>
                <a:moveTo>
                  <a:pt x="2435" y="12523"/>
                </a:moveTo>
                <a:lnTo>
                  <a:pt x="6205" y="12523"/>
                </a:lnTo>
                <a:cubicBezTo>
                  <a:pt x="6205" y="12523"/>
                  <a:pt x="9271" y="12583"/>
                  <a:pt x="9271" y="15299"/>
                </a:cubicBezTo>
                <a:lnTo>
                  <a:pt x="9271" y="19202"/>
                </a:lnTo>
                <a:cubicBezTo>
                  <a:pt x="5848" y="18581"/>
                  <a:pt x="3132" y="15920"/>
                  <a:pt x="2435" y="12523"/>
                </a:cubicBezTo>
                <a:close/>
                <a:moveTo>
                  <a:pt x="15395" y="12523"/>
                </a:moveTo>
                <a:lnTo>
                  <a:pt x="19165" y="12523"/>
                </a:lnTo>
                <a:cubicBezTo>
                  <a:pt x="18468" y="15914"/>
                  <a:pt x="15752" y="18581"/>
                  <a:pt x="12329" y="19202"/>
                </a:cubicBezTo>
                <a:lnTo>
                  <a:pt x="12329" y="15299"/>
                </a:lnTo>
                <a:cubicBezTo>
                  <a:pt x="12329" y="12583"/>
                  <a:pt x="15395" y="12523"/>
                  <a:pt x="15395" y="12523"/>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74" name="Line"/>
          <p:cNvSpPr/>
          <p:nvPr/>
        </p:nvSpPr>
        <p:spPr>
          <a:xfrm rot="2589926">
            <a:off x="12122632" y="9084564"/>
            <a:ext cx="1425497" cy="555295"/>
          </a:xfrm>
          <a:custGeom>
            <a:avLst/>
            <a:gdLst/>
            <a:ahLst/>
            <a:cxnLst>
              <a:cxn ang="0">
                <a:pos x="wd2" y="hd2"/>
              </a:cxn>
              <a:cxn ang="5400000">
                <a:pos x="wd2" y="hd2"/>
              </a:cxn>
              <a:cxn ang="10800000">
                <a:pos x="wd2" y="hd2"/>
              </a:cxn>
              <a:cxn ang="16200000">
                <a:pos x="wd2" y="hd2"/>
              </a:cxn>
            </a:cxnLst>
            <a:rect l="0" t="0" r="r" b="b"/>
            <a:pathLst>
              <a:path w="21600" h="20958" fill="norm" stroke="1" extrusionOk="0">
                <a:moveTo>
                  <a:pt x="0" y="11354"/>
                </a:moveTo>
                <a:cubicBezTo>
                  <a:pt x="2573" y="3560"/>
                  <a:pt x="6503" y="-642"/>
                  <a:pt x="10543" y="80"/>
                </a:cubicBezTo>
                <a:cubicBezTo>
                  <a:pt x="15562" y="977"/>
                  <a:pt x="19897" y="9162"/>
                  <a:pt x="21600" y="20958"/>
                </a:cubicBezTo>
              </a:path>
            </a:pathLst>
          </a:custGeom>
          <a:ln w="114300">
            <a:solidFill>
              <a:srgbClr val="5E5E5E"/>
            </a:solidFill>
            <a:miter lim="400000"/>
            <a:tailEnd type="stealth"/>
          </a:ln>
        </p:spPr>
        <p:txBody>
          <a:bodyPr lIns="50800" tIns="50800" rIns="50800" bIns="50800" anchor="ctr"/>
          <a:lstStyle/>
          <a:p>
            <a:pPr>
              <a:lnSpc>
                <a:spcPct val="100000"/>
              </a:lnSpc>
              <a:spcBef>
                <a:spcPts val="0"/>
              </a:spcBef>
              <a:defRPr sz="1800">
                <a:solidFill>
                  <a:srgbClr val="5E5E5E"/>
                </a:solidFill>
              </a:defRPr>
            </a:pPr>
          </a:p>
        </p:txBody>
      </p:sp>
      <p:sp>
        <p:nvSpPr>
          <p:cNvPr id="1475" name="“       ”"/>
          <p:cNvSpPr txBox="1"/>
          <p:nvPr/>
        </p:nvSpPr>
        <p:spPr>
          <a:xfrm>
            <a:off x="11535904" y="8924559"/>
            <a:ext cx="3103418" cy="11681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sz="7200"/>
            </a:lvl1pPr>
          </a:lstStyle>
          <a:p>
            <a:pPr/>
            <a:r>
              <a:t>“       ”</a:t>
            </a:r>
          </a:p>
        </p:txBody>
      </p:sp>
      <p:sp>
        <p:nvSpPr>
          <p:cNvPr id="1476" name="“       ”"/>
          <p:cNvSpPr txBox="1"/>
          <p:nvPr/>
        </p:nvSpPr>
        <p:spPr>
          <a:xfrm>
            <a:off x="16967937" y="8870980"/>
            <a:ext cx="3103419" cy="11681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sz="7200"/>
            </a:lvl1pPr>
          </a:lstStyle>
          <a:p>
            <a:pPr/>
            <a:r>
              <a:t>“       ”</a:t>
            </a:r>
          </a:p>
        </p:txBody>
      </p:sp>
      <p:sp>
        <p:nvSpPr>
          <p:cNvPr id="1477" name="for each word:"/>
          <p:cNvSpPr txBox="1"/>
          <p:nvPr/>
        </p:nvSpPr>
        <p:spPr>
          <a:xfrm>
            <a:off x="15577394" y="2681485"/>
            <a:ext cx="4525417" cy="17303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pPr>
            <a:r>
              <a:t>for each word:</a:t>
            </a:r>
            <a14:m>
              <m:oMath>
                <m:sSubSup>
                  <m:e>
                    <m:r>
                      <m:rPr>
                        <m:sty m:val="b"/>
                      </m:rPr>
                      <a:rPr xmlns:a="http://schemas.openxmlformats.org/drawingml/2006/main" sz="5750" i="1">
                        <a:solidFill>
                          <a:srgbClr val="000000"/>
                        </a:solidFill>
                        <a:latin typeface="Cambria Math" panose="02040503050406030204" pitchFamily="18" charset="0"/>
                      </a:rPr>
                      <m:t>e</m:t>
                    </m:r>
                  </m:e>
                  <m:sub>
                    <m:r>
                      <a:rPr xmlns:a="http://schemas.openxmlformats.org/drawingml/2006/main" sz="5750" i="1">
                        <a:solidFill>
                          <a:srgbClr val="000000"/>
                        </a:solidFill>
                        <a:latin typeface="Cambria Math" panose="02040503050406030204" pitchFamily="18" charset="0"/>
                      </a:rPr>
                      <m:t>v</m:t>
                    </m:r>
                  </m:sub>
                  <m:sup>
                    <m:r>
                      <a:rPr xmlns:a="http://schemas.openxmlformats.org/drawingml/2006/main" sz="5750" i="1">
                        <a:solidFill>
                          <a:srgbClr val="000000"/>
                        </a:solidFill>
                        <a:latin typeface="Cambria Math" panose="02040503050406030204" pitchFamily="18" charset="0"/>
                      </a:rPr>
                      <m:t>′</m:t>
                    </m:r>
                  </m:sup>
                </m:sSubSup>
                <m:r>
                  <a:rPr xmlns:a="http://schemas.openxmlformats.org/drawingml/2006/main" sz="5750" i="1">
                    <a:solidFill>
                      <a:srgbClr val="000000"/>
                    </a:solidFill>
                    <a:latin typeface="Cambria Math" panose="02040503050406030204" pitchFamily="18" charset="0"/>
                  </a:rPr>
                  <m:t>=</m:t>
                </m:r>
                <m:sSub>
                  <m:e>
                    <m:r>
                      <m:rPr>
                        <m:sty m:val="b"/>
                      </m:rPr>
                      <a:rPr xmlns:a="http://schemas.openxmlformats.org/drawingml/2006/main" sz="5750" i="1">
                        <a:solidFill>
                          <a:srgbClr val="000000"/>
                        </a:solidFill>
                        <a:latin typeface="Cambria Math" panose="02040503050406030204" pitchFamily="18" charset="0"/>
                      </a:rPr>
                      <m:t>e</m:t>
                    </m:r>
                  </m:e>
                  <m:sub>
                    <m:r>
                      <a:rPr xmlns:a="http://schemas.openxmlformats.org/drawingml/2006/main" sz="5750" i="1">
                        <a:solidFill>
                          <a:srgbClr val="000000"/>
                        </a:solidFill>
                        <a:latin typeface="Cambria Math" panose="02040503050406030204" pitchFamily="18" charset="0"/>
                      </a:rPr>
                      <m:t>v</m:t>
                    </m:r>
                  </m:sub>
                </m:sSub>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ϵ</m:t>
                </m:r>
                <m:r>
                  <a:rPr xmlns:a="http://schemas.openxmlformats.org/drawingml/2006/main" sz="5750" i="1">
                    <a:solidFill>
                      <a:srgbClr val="000000"/>
                    </a:solidFill>
                    <a:latin typeface="Cambria Math" panose="02040503050406030204" pitchFamily="18" charset="0"/>
                  </a:rPr>
                  <m:t>W</m:t>
                </m:r>
                <m:sSub>
                  <m:e>
                    <m:r>
                      <m:rPr>
                        <m:sty m:val="b"/>
                      </m:rPr>
                      <a:rPr xmlns:a="http://schemas.openxmlformats.org/drawingml/2006/main" sz="5750" i="1">
                        <a:solidFill>
                          <a:srgbClr val="000000"/>
                        </a:solidFill>
                        <a:latin typeface="Cambria Math" panose="02040503050406030204" pitchFamily="18" charset="0"/>
                      </a:rPr>
                      <m:t>e</m:t>
                    </m:r>
                  </m:e>
                  <m:sub>
                    <m:r>
                      <a:rPr xmlns:a="http://schemas.openxmlformats.org/drawingml/2006/main" sz="5750" i="1">
                        <a:solidFill>
                          <a:srgbClr val="000000"/>
                        </a:solidFill>
                        <a:latin typeface="Cambria Math" panose="02040503050406030204" pitchFamily="18" charset="0"/>
                      </a:rPr>
                      <m:t>v</m:t>
                    </m:r>
                  </m:sub>
                </m:sSub>
              </m:oMath>
            </a14:m>
          </a:p>
        </p:txBody>
      </p:sp>
      <p:sp>
        <p:nvSpPr>
          <p:cNvPr id="1478" name="Text"/>
          <p:cNvSpPr txBox="1"/>
          <p:nvPr/>
        </p:nvSpPr>
        <p:spPr>
          <a:xfrm>
            <a:off x="5621799" y="4651828"/>
            <a:ext cx="727691" cy="959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14:m>
              <m:oMathPara>
                <m:oMathParaPr>
                  <m:jc m:val="left"/>
                </m:oMathParaPr>
                <m:oMath>
                  <m:r>
                    <a:rPr xmlns:a="http://schemas.openxmlformats.org/drawingml/2006/main" sz="5750" i="1">
                      <a:solidFill>
                        <a:srgbClr val="000000"/>
                      </a:solidFill>
                      <a:latin typeface="Cambria Math" panose="02040503050406030204" pitchFamily="18" charset="0"/>
                    </a:rPr>
                    <m:t>W</m:t>
                  </m:r>
                </m:oMath>
              </m:oMathPara>
            </a14:m>
          </a:p>
        </p:txBody>
      </p:sp>
      <p:sp>
        <p:nvSpPr>
          <p:cNvPr id="1479" name="Text"/>
          <p:cNvSpPr txBox="1"/>
          <p:nvPr/>
        </p:nvSpPr>
        <p:spPr>
          <a:xfrm>
            <a:off x="12863569" y="10295375"/>
            <a:ext cx="441246"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14:m>
              <m:oMathPara>
                <m:oMathParaPr>
                  <m:jc m:val="left"/>
                </m:oMathParaPr>
                <m:oMath>
                  <m:r>
                    <a:rPr xmlns:a="http://schemas.openxmlformats.org/drawingml/2006/main" sz="5750" i="1">
                      <a:solidFill>
                        <a:srgbClr val="000000"/>
                      </a:solidFill>
                      <a:latin typeface="Cambria Math" panose="02040503050406030204" pitchFamily="18" charset="0"/>
                    </a:rPr>
                    <m:t>ϵ</m:t>
                  </m:r>
                </m:oMath>
              </m:oMathPara>
            </a14:m>
          </a:p>
        </p:txBody>
      </p:sp>
      <p:sp>
        <p:nvSpPr>
          <p:cNvPr id="1480" name="Text"/>
          <p:cNvSpPr txBox="1"/>
          <p:nvPr/>
        </p:nvSpPr>
        <p:spPr>
          <a:xfrm>
            <a:off x="18062567" y="10295375"/>
            <a:ext cx="727691"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14:m>
              <m:oMathPara>
                <m:oMathParaPr>
                  <m:jc m:val="left"/>
                </m:oMathParaPr>
                <m:oMath>
                  <m:r>
                    <a:rPr xmlns:a="http://schemas.openxmlformats.org/drawingml/2006/main" sz="5750" i="1">
                      <a:solidFill>
                        <a:srgbClr val="000000"/>
                      </a:solidFill>
                      <a:latin typeface="Cambria Math" panose="02040503050406030204" pitchFamily="18" charset="0"/>
                    </a:rPr>
                    <m:t>W</m:t>
                  </m:r>
                </m:oMath>
              </m:oMathPara>
            </a14:m>
          </a:p>
        </p:txBody>
      </p:sp>
      <p:sp>
        <p:nvSpPr>
          <p:cNvPr id="1481"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3" name="Training &amp; Inference"/>
          <p:cNvSpPr txBox="1"/>
          <p:nvPr>
            <p:ph type="title"/>
          </p:nvPr>
        </p:nvSpPr>
        <p:spPr>
          <a:prstGeom prst="rect">
            <a:avLst/>
          </a:prstGeom>
        </p:spPr>
        <p:txBody>
          <a:bodyPr/>
          <a:lstStyle/>
          <a:p>
            <a:pPr/>
            <a:r>
              <a:t>Training &amp; Inference</a:t>
            </a:r>
          </a:p>
        </p:txBody>
      </p:sp>
      <p:pic>
        <p:nvPicPr>
          <p:cNvPr id="1484" name="overview_fig.pdf" descr="overview_fig.pdf"/>
          <p:cNvPicPr>
            <a:picLocks noChangeAspect="1"/>
          </p:cNvPicPr>
          <p:nvPr/>
        </p:nvPicPr>
        <p:blipFill>
          <a:blip r:embed="rId2">
            <a:extLst/>
          </a:blip>
          <a:stretch>
            <a:fillRect/>
          </a:stretch>
        </p:blipFill>
        <p:spPr>
          <a:xfrm>
            <a:off x="1367908" y="3145472"/>
            <a:ext cx="21383316" cy="8575601"/>
          </a:xfrm>
          <a:prstGeom prst="rect">
            <a:avLst/>
          </a:prstGeom>
          <a:ln w="12700">
            <a:miter lim="400000"/>
          </a:ln>
        </p:spPr>
      </p:pic>
      <p:sp>
        <p:nvSpPr>
          <p:cNvPr id="1485"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486"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8" name="Continuous Steering"/>
          <p:cNvSpPr txBox="1"/>
          <p:nvPr>
            <p:ph type="title"/>
          </p:nvPr>
        </p:nvSpPr>
        <p:spPr>
          <a:prstGeom prst="rect">
            <a:avLst/>
          </a:prstGeom>
        </p:spPr>
        <p:txBody>
          <a:bodyPr/>
          <a:lstStyle/>
          <a:p>
            <a:pPr/>
            <a:r>
              <a:t>Continuous Steering</a:t>
            </a:r>
          </a:p>
        </p:txBody>
      </p:sp>
      <p:pic>
        <p:nvPicPr>
          <p:cNvPr id="1489" name="linear.jpg" descr="linear.jpg"/>
          <p:cNvPicPr>
            <a:picLocks noChangeAspect="1"/>
          </p:cNvPicPr>
          <p:nvPr/>
        </p:nvPicPr>
        <p:blipFill>
          <a:blip r:embed="rId2">
            <a:extLst/>
          </a:blip>
          <a:stretch>
            <a:fillRect/>
          </a:stretch>
        </p:blipFill>
        <p:spPr>
          <a:xfrm>
            <a:off x="6789816" y="2203134"/>
            <a:ext cx="11875930" cy="11272068"/>
          </a:xfrm>
          <a:prstGeom prst="rect">
            <a:avLst/>
          </a:prstGeom>
          <a:ln w="12700">
            <a:miter lim="400000"/>
          </a:ln>
        </p:spPr>
      </p:pic>
      <p:sp>
        <p:nvSpPr>
          <p:cNvPr id="1490" name="Sentiment"/>
          <p:cNvSpPr txBox="1"/>
          <p:nvPr/>
        </p:nvSpPr>
        <p:spPr>
          <a:xfrm rot="1012762">
            <a:off x="8919134" y="12484486"/>
            <a:ext cx="3461782" cy="8084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Sentiment</a:t>
            </a:r>
          </a:p>
        </p:txBody>
      </p:sp>
      <p:sp>
        <p:nvSpPr>
          <p:cNvPr id="1491" name="Rectangle"/>
          <p:cNvSpPr/>
          <p:nvPr/>
        </p:nvSpPr>
        <p:spPr>
          <a:xfrm>
            <a:off x="18271501" y="5786437"/>
            <a:ext cx="616590" cy="1785938"/>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92" name="Proportion"/>
          <p:cNvSpPr txBox="1"/>
          <p:nvPr/>
        </p:nvSpPr>
        <p:spPr>
          <a:xfrm rot="21559301">
            <a:off x="4982219" y="3490119"/>
            <a:ext cx="3419038" cy="80843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Proportion</a:t>
            </a:r>
          </a:p>
        </p:txBody>
      </p:sp>
      <p:sp>
        <p:nvSpPr>
          <p:cNvPr id="1493" name="Line"/>
          <p:cNvSpPr/>
          <p:nvPr/>
        </p:nvSpPr>
        <p:spPr>
          <a:xfrm>
            <a:off x="7125617" y="10909041"/>
            <a:ext cx="8650712" cy="2491662"/>
          </a:xfrm>
          <a:prstGeom prst="line">
            <a:avLst/>
          </a:prstGeom>
          <a:ln w="25400">
            <a:solidFill>
              <a:srgbClr val="000000"/>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494" name="Line"/>
          <p:cNvSpPr/>
          <p:nvPr/>
        </p:nvSpPr>
        <p:spPr>
          <a:xfrm flipH="1" flipV="1">
            <a:off x="6835077" y="4453562"/>
            <a:ext cx="290540" cy="6455480"/>
          </a:xfrm>
          <a:prstGeom prst="line">
            <a:avLst/>
          </a:prstGeom>
          <a:ln w="25400">
            <a:solidFill>
              <a:srgbClr val="000000"/>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495" name="Steer value"/>
          <p:cNvSpPr txBox="1"/>
          <p:nvPr/>
        </p:nvSpPr>
        <p:spPr>
          <a:xfrm rot="18377675">
            <a:off x="15247633" y="10430051"/>
            <a:ext cx="3461782" cy="171594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defRPr b="1"/>
            </a:pPr>
            <a:r>
              <a:t>Steer value </a:t>
            </a:r>
            <a14:m>
              <m:oMath>
                <m:r>
                  <a:rPr xmlns:a="http://schemas.openxmlformats.org/drawingml/2006/main" sz="5750" i="1">
                    <a:solidFill>
                      <a:srgbClr val="000000"/>
                    </a:solidFill>
                    <a:latin typeface="Cambria Math" panose="02040503050406030204" pitchFamily="18" charset="0"/>
                  </a:rPr>
                  <m:t>ϵ</m:t>
                </m:r>
              </m:oMath>
            </a14:m>
          </a:p>
        </p:txBody>
      </p:sp>
      <p:sp>
        <p:nvSpPr>
          <p:cNvPr id="1496" name="Line"/>
          <p:cNvSpPr/>
          <p:nvPr/>
        </p:nvSpPr>
        <p:spPr>
          <a:xfrm flipV="1">
            <a:off x="15951684" y="9790274"/>
            <a:ext cx="2217165" cy="2995500"/>
          </a:xfrm>
          <a:prstGeom prst="line">
            <a:avLst/>
          </a:prstGeom>
          <a:ln w="50800">
            <a:solidFill>
              <a:srgbClr val="000000"/>
            </a:solidFill>
            <a:miter lim="400000"/>
            <a:headEnd type="arrow"/>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497" name="Shape"/>
          <p:cNvSpPr/>
          <p:nvPr/>
        </p:nvSpPr>
        <p:spPr>
          <a:xfrm>
            <a:off x="8532448" y="4286162"/>
            <a:ext cx="7283176" cy="6932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5374"/>
                </a:lnTo>
                <a:lnTo>
                  <a:pt x="21349" y="21600"/>
                </a:lnTo>
                <a:lnTo>
                  <a:pt x="677" y="15789"/>
                </a:lnTo>
                <a:lnTo>
                  <a:pt x="0" y="0"/>
                </a:lnTo>
                <a:close/>
              </a:path>
            </a:pathLst>
          </a:custGeom>
          <a:gradFill>
            <a:gsLst>
              <a:gs pos="0">
                <a:schemeClr val="accent1">
                  <a:alpha val="32991"/>
                </a:schemeClr>
              </a:gs>
              <a:gs pos="100000">
                <a:schemeClr val="accent5">
                  <a:alpha val="32991"/>
                </a:schemeClr>
              </a:gs>
            </a:gsLst>
          </a:gra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498" name="Sentiment Distribution Space"/>
          <p:cNvSpPr txBox="1"/>
          <p:nvPr/>
        </p:nvSpPr>
        <p:spPr>
          <a:xfrm>
            <a:off x="8954640" y="5022894"/>
            <a:ext cx="3841727" cy="22937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a:solidFill>
                  <a:srgbClr val="FFFFFF"/>
                </a:solidFill>
              </a:defRPr>
            </a:lvl1pPr>
          </a:lstStyle>
          <a:p>
            <a:pPr/>
            <a:r>
              <a:t>Sentiment Distribution Space</a:t>
            </a:r>
          </a:p>
        </p:txBody>
      </p:sp>
      <p:sp>
        <p:nvSpPr>
          <p:cNvPr id="1499" name="Equation"/>
          <p:cNvSpPr txBox="1"/>
          <p:nvPr/>
        </p:nvSpPr>
        <p:spPr>
          <a:xfrm>
            <a:off x="10273786" y="8109059"/>
            <a:ext cx="4237489" cy="667661"/>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5600" i="1">
                      <a:solidFill>
                        <a:srgbClr val="FEFFFE"/>
                      </a:solidFill>
                      <a:latin typeface="Cambria Math" panose="02040503050406030204" pitchFamily="18" charset="0"/>
                    </a:rPr>
                    <m:t>s</m:t>
                  </m:r>
                  <m:r>
                    <a:rPr xmlns:a="http://schemas.openxmlformats.org/drawingml/2006/main" sz="5600" i="1">
                      <a:solidFill>
                        <a:srgbClr val="FEFFFE"/>
                      </a:solidFill>
                      <a:latin typeface="Cambria Math" panose="02040503050406030204" pitchFamily="18" charset="0"/>
                    </a:rPr>
                    <m:t>e</m:t>
                  </m:r>
                  <m:r>
                    <a:rPr xmlns:a="http://schemas.openxmlformats.org/drawingml/2006/main" sz="5600" i="1">
                      <a:solidFill>
                        <a:srgbClr val="FEFFFE"/>
                      </a:solidFill>
                      <a:latin typeface="Cambria Math" panose="02040503050406030204" pitchFamily="18" charset="0"/>
                    </a:rPr>
                    <m:t>n</m:t>
                  </m:r>
                  <m:r>
                    <a:rPr xmlns:a="http://schemas.openxmlformats.org/drawingml/2006/main" sz="5600" i="1">
                      <a:solidFill>
                        <a:srgbClr val="FEFFFE"/>
                      </a:solidFill>
                      <a:latin typeface="Cambria Math" panose="02040503050406030204" pitchFamily="18" charset="0"/>
                    </a:rPr>
                    <m:t>t</m:t>
                  </m:r>
                  <m:r>
                    <a:rPr xmlns:a="http://schemas.openxmlformats.org/drawingml/2006/main" sz="5600" i="1">
                      <a:solidFill>
                        <a:srgbClr val="FEFFFE"/>
                      </a:solidFill>
                      <a:latin typeface="Cambria Math" panose="02040503050406030204" pitchFamily="18" charset="0"/>
                    </a:rPr>
                    <m:t>i</m:t>
                  </m:r>
                  <m:r>
                    <a:rPr xmlns:a="http://schemas.openxmlformats.org/drawingml/2006/main" sz="5600" i="1">
                      <a:solidFill>
                        <a:srgbClr val="FEFFFE"/>
                      </a:solidFill>
                      <a:latin typeface="Cambria Math" panose="02040503050406030204" pitchFamily="18" charset="0"/>
                    </a:rPr>
                    <m:t>m</m:t>
                  </m:r>
                  <m:r>
                    <a:rPr xmlns:a="http://schemas.openxmlformats.org/drawingml/2006/main" sz="5600" i="1">
                      <a:solidFill>
                        <a:srgbClr val="FEFFFE"/>
                      </a:solidFill>
                      <a:latin typeface="Cambria Math" panose="02040503050406030204" pitchFamily="18" charset="0"/>
                    </a:rPr>
                    <m:t>e</m:t>
                  </m:r>
                  <m:r>
                    <a:rPr xmlns:a="http://schemas.openxmlformats.org/drawingml/2006/main" sz="5600" i="1">
                      <a:solidFill>
                        <a:srgbClr val="FEFFFE"/>
                      </a:solidFill>
                      <a:latin typeface="Cambria Math" panose="02040503050406030204" pitchFamily="18" charset="0"/>
                    </a:rPr>
                    <m:t>n</m:t>
                  </m:r>
                  <m:r>
                    <a:rPr xmlns:a="http://schemas.openxmlformats.org/drawingml/2006/main" sz="5600" i="1">
                      <a:solidFill>
                        <a:srgbClr val="FEFFFE"/>
                      </a:solidFill>
                      <a:latin typeface="Cambria Math" panose="02040503050406030204" pitchFamily="18" charset="0"/>
                    </a:rPr>
                    <m:t>t</m:t>
                  </m:r>
                  <m:r>
                    <a:rPr xmlns:a="http://schemas.openxmlformats.org/drawingml/2006/main" sz="5600" i="1">
                      <a:solidFill>
                        <a:srgbClr val="FEFFFE"/>
                      </a:solidFill>
                      <a:latin typeface="Cambria Math" panose="02040503050406030204" pitchFamily="18" charset="0"/>
                    </a:rPr>
                    <m:t>(</m:t>
                  </m:r>
                  <m:sSub>
                    <m:e>
                      <m:r>
                        <a:rPr xmlns:a="http://schemas.openxmlformats.org/drawingml/2006/main" sz="5600" i="1">
                          <a:solidFill>
                            <a:srgbClr val="FEFFFE"/>
                          </a:solidFill>
                          <a:latin typeface="Cambria Math" panose="02040503050406030204" pitchFamily="18" charset="0"/>
                        </a:rPr>
                        <m:t>P</m:t>
                      </m:r>
                    </m:e>
                    <m:sub>
                      <m:r>
                        <a:rPr xmlns:a="http://schemas.openxmlformats.org/drawingml/2006/main" sz="5600" i="1">
                          <a:solidFill>
                            <a:srgbClr val="FEFFFE"/>
                          </a:solidFill>
                          <a:latin typeface="Cambria Math" panose="02040503050406030204" pitchFamily="18" charset="0"/>
                        </a:rPr>
                        <m:t>ϵ</m:t>
                      </m:r>
                      <m:r>
                        <a:rPr xmlns:a="http://schemas.openxmlformats.org/drawingml/2006/main" sz="5600" i="1">
                          <a:solidFill>
                            <a:srgbClr val="FEFFFE"/>
                          </a:solidFill>
                          <a:latin typeface="Cambria Math" panose="02040503050406030204" pitchFamily="18" charset="0"/>
                        </a:rPr>
                        <m:t>W</m:t>
                      </m:r>
                    </m:sub>
                  </m:sSub>
                  <m:r>
                    <a:rPr xmlns:a="http://schemas.openxmlformats.org/drawingml/2006/main" sz="5600" i="1">
                      <a:solidFill>
                        <a:srgbClr val="FEFFFE"/>
                      </a:solidFill>
                      <a:latin typeface="Cambria Math" panose="02040503050406030204" pitchFamily="18" charset="0"/>
                    </a:rPr>
                    <m:t>)</m:t>
                  </m:r>
                </m:oMath>
              </m:oMathPara>
            </a14:m>
            <a:endParaRPr sz="5600">
              <a:solidFill>
                <a:srgbClr val="FFFFFF"/>
              </a:solidFill>
            </a:endParaRPr>
          </a:p>
        </p:txBody>
      </p:sp>
      <p:sp>
        <p:nvSpPr>
          <p:cNvPr id="1500" name="curves: maximal likelihood beta-distribution"/>
          <p:cNvSpPr txBox="1"/>
          <p:nvPr/>
        </p:nvSpPr>
        <p:spPr>
          <a:xfrm>
            <a:off x="18752247" y="3265965"/>
            <a:ext cx="4949286" cy="22937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a:solidFill>
                  <a:srgbClr val="929292"/>
                </a:solidFill>
              </a:defRPr>
            </a:lvl1pPr>
          </a:lstStyle>
          <a:p>
            <a:pPr/>
            <a:r>
              <a:t>curves: maximal likelihood beta-distribution</a:t>
            </a:r>
          </a:p>
        </p:txBody>
      </p:sp>
      <p:sp>
        <p:nvSpPr>
          <p:cNvPr id="1501"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02"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4" name="Compositional Steering"/>
          <p:cNvSpPr txBox="1"/>
          <p:nvPr>
            <p:ph type="title"/>
          </p:nvPr>
        </p:nvSpPr>
        <p:spPr>
          <a:prstGeom prst="rect">
            <a:avLst/>
          </a:prstGeom>
        </p:spPr>
        <p:txBody>
          <a:bodyPr/>
          <a:lstStyle/>
          <a:p>
            <a:pPr/>
            <a:r>
              <a:t>Compositional Steering</a:t>
            </a:r>
          </a:p>
        </p:txBody>
      </p:sp>
      <p:sp>
        <p:nvSpPr>
          <p:cNvPr id="1505" name="LM-Steer 1:…"/>
          <p:cNvSpPr txBox="1"/>
          <p:nvPr/>
        </p:nvSpPr>
        <p:spPr>
          <a:xfrm>
            <a:off x="7338884" y="4822359"/>
            <a:ext cx="9938905" cy="4071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lnSpc>
                <a:spcPct val="100000"/>
              </a:lnSpc>
              <a:spcBef>
                <a:spcPts val="1800"/>
              </a:spcBef>
              <a:defRPr spc="-55" sz="5500"/>
            </a:pPr>
            <a:r>
              <a:t>LM-Steer 1: </a:t>
            </a:r>
            <a14:m>
              <m:oMath>
                <m:sSub>
                  <m:e>
                    <m:r>
                      <a:rPr xmlns:a="http://schemas.openxmlformats.org/drawingml/2006/main" sz="6600" i="1">
                        <a:solidFill>
                          <a:srgbClr val="000000"/>
                        </a:solidFill>
                        <a:latin typeface="Cambria Math" panose="02040503050406030204" pitchFamily="18" charset="0"/>
                      </a:rPr>
                      <m:t>P</m:t>
                    </m:r>
                  </m:e>
                  <m:sub>
                    <m:sSub>
                      <m:e>
                        <m:r>
                          <a:rPr xmlns:a="http://schemas.openxmlformats.org/drawingml/2006/main" sz="6600" i="1">
                            <a:solidFill>
                              <a:srgbClr val="000000"/>
                            </a:solidFill>
                            <a:latin typeface="Cambria Math" panose="02040503050406030204" pitchFamily="18" charset="0"/>
                          </a:rPr>
                          <m:t>ϵ</m:t>
                        </m:r>
                      </m:e>
                      <m:sub>
                        <m:r>
                          <a:rPr xmlns:a="http://schemas.openxmlformats.org/drawingml/2006/main" sz="6600" i="1">
                            <a:solidFill>
                              <a:srgbClr val="000000"/>
                            </a:solidFill>
                            <a:latin typeface="Cambria Math" panose="02040503050406030204" pitchFamily="18" charset="0"/>
                          </a:rPr>
                          <m:t>1</m:t>
                        </m:r>
                      </m:sub>
                    </m:sSub>
                    <m:sSub>
                      <m:e>
                        <m:r>
                          <a:rPr xmlns:a="http://schemas.openxmlformats.org/drawingml/2006/main" sz="6600" i="1">
                            <a:solidFill>
                              <a:srgbClr val="000000"/>
                            </a:solidFill>
                            <a:latin typeface="Cambria Math" panose="02040503050406030204" pitchFamily="18" charset="0"/>
                          </a:rPr>
                          <m:t>W</m:t>
                        </m:r>
                      </m:e>
                      <m:sub>
                        <m:r>
                          <a:rPr xmlns:a="http://schemas.openxmlformats.org/drawingml/2006/main" sz="6600" i="1">
                            <a:solidFill>
                              <a:srgbClr val="000000"/>
                            </a:solidFill>
                            <a:latin typeface="Cambria Math" panose="02040503050406030204" pitchFamily="18" charset="0"/>
                          </a:rPr>
                          <m:t>1</m:t>
                        </m:r>
                      </m:sub>
                    </m:sSub>
                  </m:sub>
                </m:sSub>
              </m:oMath>
            </a14:m>
          </a:p>
          <a:p>
            <a:pPr defTabSz="825500">
              <a:lnSpc>
                <a:spcPct val="100000"/>
              </a:lnSpc>
              <a:spcBef>
                <a:spcPts val="1800"/>
              </a:spcBef>
              <a:defRPr spc="-55" sz="5500"/>
            </a:pPr>
            <a:r>
              <a:t>LM-Steer 2: </a:t>
            </a:r>
            <a14:m>
              <m:oMath>
                <m:sSub>
                  <m:e>
                    <m:r>
                      <a:rPr xmlns:a="http://schemas.openxmlformats.org/drawingml/2006/main" sz="6600" i="1">
                        <a:solidFill>
                          <a:srgbClr val="000000"/>
                        </a:solidFill>
                        <a:latin typeface="Cambria Math" panose="02040503050406030204" pitchFamily="18" charset="0"/>
                      </a:rPr>
                      <m:t>P</m:t>
                    </m:r>
                  </m:e>
                  <m:sub>
                    <m:sSub>
                      <m:e>
                        <m:r>
                          <a:rPr xmlns:a="http://schemas.openxmlformats.org/drawingml/2006/main" sz="6600" i="1">
                            <a:solidFill>
                              <a:srgbClr val="000000"/>
                            </a:solidFill>
                            <a:latin typeface="Cambria Math" panose="02040503050406030204" pitchFamily="18" charset="0"/>
                          </a:rPr>
                          <m:t>ϵ</m:t>
                        </m:r>
                      </m:e>
                      <m:sub>
                        <m:r>
                          <a:rPr xmlns:a="http://schemas.openxmlformats.org/drawingml/2006/main" sz="6600" i="1">
                            <a:solidFill>
                              <a:srgbClr val="000000"/>
                            </a:solidFill>
                            <a:latin typeface="Cambria Math" panose="02040503050406030204" pitchFamily="18" charset="0"/>
                          </a:rPr>
                          <m:t>2</m:t>
                        </m:r>
                      </m:sub>
                    </m:sSub>
                    <m:sSub>
                      <m:e>
                        <m:r>
                          <a:rPr xmlns:a="http://schemas.openxmlformats.org/drawingml/2006/main" sz="6600" i="1">
                            <a:solidFill>
                              <a:srgbClr val="000000"/>
                            </a:solidFill>
                            <a:latin typeface="Cambria Math" panose="02040503050406030204" pitchFamily="18" charset="0"/>
                          </a:rPr>
                          <m:t>W</m:t>
                        </m:r>
                      </m:e>
                      <m:sub>
                        <m:r>
                          <a:rPr xmlns:a="http://schemas.openxmlformats.org/drawingml/2006/main" sz="6600" i="1">
                            <a:solidFill>
                              <a:srgbClr val="000000"/>
                            </a:solidFill>
                            <a:latin typeface="Cambria Math" panose="02040503050406030204" pitchFamily="18" charset="0"/>
                          </a:rPr>
                          <m:t>2</m:t>
                        </m:r>
                      </m:sub>
                    </m:sSub>
                  </m:sub>
                </m:sSub>
              </m:oMath>
            </a14:m>
          </a:p>
          <a:p>
            <a:pPr defTabSz="825500">
              <a:lnSpc>
                <a:spcPct val="100000"/>
              </a:lnSpc>
              <a:spcBef>
                <a:spcPts val="1800"/>
              </a:spcBef>
              <a:defRPr spc="-55" sz="5500"/>
            </a:pPr>
            <a:r>
              <a:t>Combined LM-Steer: </a:t>
            </a:r>
            <a14:m>
              <m:oMath>
                <m:sSub>
                  <m:e>
                    <m:r>
                      <a:rPr xmlns:a="http://schemas.openxmlformats.org/drawingml/2006/main" sz="6600" i="1">
                        <a:solidFill>
                          <a:srgbClr val="000000"/>
                        </a:solidFill>
                        <a:latin typeface="Cambria Math" panose="02040503050406030204" pitchFamily="18" charset="0"/>
                      </a:rPr>
                      <m:t>P</m:t>
                    </m:r>
                  </m:e>
                  <m:sub>
                    <m:sSub>
                      <m:e>
                        <m:r>
                          <a:rPr xmlns:a="http://schemas.openxmlformats.org/drawingml/2006/main" sz="6600" i="1">
                            <a:solidFill>
                              <a:srgbClr val="000000"/>
                            </a:solidFill>
                            <a:latin typeface="Cambria Math" panose="02040503050406030204" pitchFamily="18" charset="0"/>
                          </a:rPr>
                          <m:t>ϵ</m:t>
                        </m:r>
                      </m:e>
                      <m:sub>
                        <m:r>
                          <a:rPr xmlns:a="http://schemas.openxmlformats.org/drawingml/2006/main" sz="6600" i="1">
                            <a:solidFill>
                              <a:srgbClr val="000000"/>
                            </a:solidFill>
                            <a:latin typeface="Cambria Math" panose="02040503050406030204" pitchFamily="18" charset="0"/>
                          </a:rPr>
                          <m:t>1</m:t>
                        </m:r>
                      </m:sub>
                    </m:sSub>
                    <m:sSub>
                      <m:e>
                        <m:r>
                          <a:rPr xmlns:a="http://schemas.openxmlformats.org/drawingml/2006/main" sz="6600" i="1">
                            <a:solidFill>
                              <a:srgbClr val="000000"/>
                            </a:solidFill>
                            <a:latin typeface="Cambria Math" panose="02040503050406030204" pitchFamily="18" charset="0"/>
                          </a:rPr>
                          <m:t>W</m:t>
                        </m:r>
                      </m:e>
                      <m:sub>
                        <m:r>
                          <a:rPr xmlns:a="http://schemas.openxmlformats.org/drawingml/2006/main" sz="6600" i="1">
                            <a:solidFill>
                              <a:srgbClr val="000000"/>
                            </a:solidFill>
                            <a:latin typeface="Cambria Math" panose="02040503050406030204" pitchFamily="18" charset="0"/>
                          </a:rPr>
                          <m:t>1</m:t>
                        </m:r>
                      </m:sub>
                    </m:sSub>
                    <m:r>
                      <a:rPr xmlns:a="http://schemas.openxmlformats.org/drawingml/2006/main" sz="6600" i="1">
                        <a:solidFill>
                          <a:srgbClr val="000000"/>
                        </a:solidFill>
                        <a:latin typeface="Cambria Math" panose="02040503050406030204" pitchFamily="18" charset="0"/>
                      </a:rPr>
                      <m:t>+</m:t>
                    </m:r>
                    <m:sSub>
                      <m:e>
                        <m:r>
                          <a:rPr xmlns:a="http://schemas.openxmlformats.org/drawingml/2006/main" sz="6600" i="1">
                            <a:solidFill>
                              <a:srgbClr val="000000"/>
                            </a:solidFill>
                            <a:latin typeface="Cambria Math" panose="02040503050406030204" pitchFamily="18" charset="0"/>
                          </a:rPr>
                          <m:t>ϵ</m:t>
                        </m:r>
                      </m:e>
                      <m:sub>
                        <m:r>
                          <a:rPr xmlns:a="http://schemas.openxmlformats.org/drawingml/2006/main" sz="6600" i="1">
                            <a:solidFill>
                              <a:srgbClr val="000000"/>
                            </a:solidFill>
                            <a:latin typeface="Cambria Math" panose="02040503050406030204" pitchFamily="18" charset="0"/>
                          </a:rPr>
                          <m:t>2</m:t>
                        </m:r>
                      </m:sub>
                    </m:sSub>
                    <m:sSub>
                      <m:e>
                        <m:r>
                          <a:rPr xmlns:a="http://schemas.openxmlformats.org/drawingml/2006/main" sz="6600" i="1">
                            <a:solidFill>
                              <a:srgbClr val="000000"/>
                            </a:solidFill>
                            <a:latin typeface="Cambria Math" panose="02040503050406030204" pitchFamily="18" charset="0"/>
                          </a:rPr>
                          <m:t>W</m:t>
                        </m:r>
                      </m:e>
                      <m:sub>
                        <m:r>
                          <a:rPr xmlns:a="http://schemas.openxmlformats.org/drawingml/2006/main" sz="6600" i="1">
                            <a:solidFill>
                              <a:srgbClr val="000000"/>
                            </a:solidFill>
                            <a:latin typeface="Cambria Math" panose="02040503050406030204" pitchFamily="18" charset="0"/>
                          </a:rPr>
                          <m:t>2</m:t>
                        </m:r>
                      </m:sub>
                    </m:sSub>
                  </m:sub>
                </m:sSub>
              </m:oMath>
            </a14:m>
          </a:p>
        </p:txBody>
      </p:sp>
      <p:sp>
        <p:nvSpPr>
          <p:cNvPr id="1506"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07"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9" name="Compositional Steering"/>
          <p:cNvSpPr txBox="1"/>
          <p:nvPr>
            <p:ph type="title"/>
          </p:nvPr>
        </p:nvSpPr>
        <p:spPr>
          <a:prstGeom prst="rect">
            <a:avLst/>
          </a:prstGeom>
        </p:spPr>
        <p:txBody>
          <a:bodyPr/>
          <a:lstStyle/>
          <a:p>
            <a:pPr/>
            <a:r>
              <a:t>Compositional Steering</a:t>
            </a:r>
          </a:p>
        </p:txBody>
      </p:sp>
      <p:pic>
        <p:nvPicPr>
          <p:cNvPr id="1510" name="compositional.jpg" descr="compositional.jpg"/>
          <p:cNvPicPr>
            <a:picLocks noChangeAspect="1"/>
          </p:cNvPicPr>
          <p:nvPr/>
        </p:nvPicPr>
        <p:blipFill>
          <a:blip r:embed="rId2">
            <a:extLst/>
          </a:blip>
          <a:stretch>
            <a:fillRect/>
          </a:stretch>
        </p:blipFill>
        <p:spPr>
          <a:xfrm>
            <a:off x="6223831" y="2950403"/>
            <a:ext cx="11037095" cy="10465595"/>
          </a:xfrm>
          <a:prstGeom prst="rect">
            <a:avLst/>
          </a:prstGeom>
          <a:ln w="12700">
            <a:miter lim="400000"/>
          </a:ln>
        </p:spPr>
      </p:pic>
      <p:sp>
        <p:nvSpPr>
          <p:cNvPr id="1511" name="Sentiment control"/>
          <p:cNvSpPr txBox="1"/>
          <p:nvPr/>
        </p:nvSpPr>
        <p:spPr>
          <a:xfrm rot="1012762">
            <a:off x="7593405" y="12275835"/>
            <a:ext cx="5416533" cy="80843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Sentiment control</a:t>
            </a:r>
          </a:p>
        </p:txBody>
      </p:sp>
      <p:sp>
        <p:nvSpPr>
          <p:cNvPr id="1512" name="Text"/>
          <p:cNvSpPr txBox="1"/>
          <p:nvPr/>
        </p:nvSpPr>
        <p:spPr>
          <a:xfrm rot="18620402">
            <a:off x="14264067" y="11382612"/>
            <a:ext cx="5042851" cy="8084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 </a:t>
            </a:r>
          </a:p>
        </p:txBody>
      </p:sp>
      <p:sp>
        <p:nvSpPr>
          <p:cNvPr id="1513" name="Line"/>
          <p:cNvSpPr/>
          <p:nvPr/>
        </p:nvSpPr>
        <p:spPr>
          <a:xfrm>
            <a:off x="7360685" y="11535164"/>
            <a:ext cx="4985242" cy="1487407"/>
          </a:xfrm>
          <a:prstGeom prst="line">
            <a:avLst/>
          </a:prstGeom>
          <a:ln w="50800">
            <a:solidFill>
              <a:srgbClr val="000000"/>
            </a:solidFill>
            <a:miter lim="400000"/>
            <a:headEnd type="arrow"/>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514" name="Square"/>
          <p:cNvSpPr/>
          <p:nvPr/>
        </p:nvSpPr>
        <p:spPr>
          <a:xfrm>
            <a:off x="16694492" y="2440473"/>
            <a:ext cx="853695" cy="853694"/>
          </a:xfrm>
          <a:prstGeom prst="rect">
            <a:avLst/>
          </a:prstGeom>
          <a:solidFill>
            <a:schemeClr val="accent1">
              <a:lumOff val="-13575"/>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15" name="negative sentiment"/>
          <p:cNvSpPr txBox="1"/>
          <p:nvPr/>
        </p:nvSpPr>
        <p:spPr>
          <a:xfrm>
            <a:off x="17895096" y="2101154"/>
            <a:ext cx="3390482"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negative sentiment</a:t>
            </a:r>
          </a:p>
        </p:txBody>
      </p:sp>
      <p:sp>
        <p:nvSpPr>
          <p:cNvPr id="1516" name="Square"/>
          <p:cNvSpPr/>
          <p:nvPr/>
        </p:nvSpPr>
        <p:spPr>
          <a:xfrm>
            <a:off x="16706991" y="3828239"/>
            <a:ext cx="853694" cy="853694"/>
          </a:xfrm>
          <a:prstGeom prst="rect">
            <a:avLst/>
          </a:prstGeom>
          <a:solidFill>
            <a:schemeClr val="accent5">
              <a:hueOff val="-82419"/>
              <a:satOff val="-9513"/>
              <a:lumOff val="-16343"/>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17" name="positive sentiment"/>
          <p:cNvSpPr txBox="1"/>
          <p:nvPr/>
        </p:nvSpPr>
        <p:spPr>
          <a:xfrm>
            <a:off x="17907595" y="3488920"/>
            <a:ext cx="3490476"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positive sentiment</a:t>
            </a:r>
          </a:p>
        </p:txBody>
      </p:sp>
      <p:sp>
        <p:nvSpPr>
          <p:cNvPr id="1518" name="Toxicity control"/>
          <p:cNvSpPr txBox="1"/>
          <p:nvPr/>
        </p:nvSpPr>
        <p:spPr>
          <a:xfrm rot="18620402">
            <a:off x="14264067" y="11382612"/>
            <a:ext cx="5042851" cy="80843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Toxicity control</a:t>
            </a:r>
          </a:p>
        </p:txBody>
      </p:sp>
      <p:sp>
        <p:nvSpPr>
          <p:cNvPr id="1519" name="Line"/>
          <p:cNvSpPr/>
          <p:nvPr/>
        </p:nvSpPr>
        <p:spPr>
          <a:xfrm flipV="1">
            <a:off x="14731003" y="10592265"/>
            <a:ext cx="2607349" cy="3172705"/>
          </a:xfrm>
          <a:prstGeom prst="line">
            <a:avLst/>
          </a:prstGeom>
          <a:ln w="50800">
            <a:solidFill>
              <a:srgbClr val="000000"/>
            </a:solidFill>
            <a:miter lim="400000"/>
            <a:headEnd type="arrow"/>
            <a:tailEnd type="arrow"/>
          </a:ln>
        </p:spPr>
        <p:txBody>
          <a:bodyPr lIns="50800" tIns="50800" rIns="50800" bIns="50800" anchor="ctr"/>
          <a:lstStyle/>
          <a:p>
            <a:pPr>
              <a:lnSpc>
                <a:spcPct val="100000"/>
              </a:lnSpc>
              <a:spcBef>
                <a:spcPts val="0"/>
              </a:spcBef>
              <a:defRPr sz="1800">
                <a:solidFill>
                  <a:srgbClr val="5E5E5E"/>
                </a:solidFill>
              </a:defRPr>
            </a:pPr>
          </a:p>
        </p:txBody>
      </p:sp>
      <p:sp>
        <p:nvSpPr>
          <p:cNvPr id="1520" name="Line"/>
          <p:cNvSpPr/>
          <p:nvPr/>
        </p:nvSpPr>
        <p:spPr>
          <a:xfrm flipH="1" flipV="1">
            <a:off x="6302350" y="3570705"/>
            <a:ext cx="216493" cy="7019981"/>
          </a:xfrm>
          <a:prstGeom prst="line">
            <a:avLst/>
          </a:prstGeom>
          <a:ln w="25400">
            <a:solidFill>
              <a:srgbClr val="000000"/>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1521" name="Toxicity"/>
          <p:cNvSpPr txBox="1"/>
          <p:nvPr/>
        </p:nvSpPr>
        <p:spPr>
          <a:xfrm rot="21559301">
            <a:off x="4185603" y="2863581"/>
            <a:ext cx="2901871" cy="80843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Toxicity</a:t>
            </a:r>
          </a:p>
        </p:txBody>
      </p:sp>
      <p:sp>
        <p:nvSpPr>
          <p:cNvPr id="1522" name="An entanglement between steering dimensions"/>
          <p:cNvSpPr txBox="1"/>
          <p:nvPr/>
        </p:nvSpPr>
        <p:spPr>
          <a:xfrm>
            <a:off x="699591" y="7715816"/>
            <a:ext cx="4890069" cy="22562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An entanglement between steering dimensions</a:t>
            </a:r>
          </a:p>
        </p:txBody>
      </p:sp>
      <p:sp>
        <p:nvSpPr>
          <p:cNvPr id="1523" name="Line"/>
          <p:cNvSpPr/>
          <p:nvPr/>
        </p:nvSpPr>
        <p:spPr>
          <a:xfrm rot="17304177">
            <a:off x="7797357" y="6318596"/>
            <a:ext cx="4550847" cy="366305"/>
          </a:xfrm>
          <a:custGeom>
            <a:avLst/>
            <a:gdLst/>
            <a:ahLst/>
            <a:cxnLst>
              <a:cxn ang="0">
                <a:pos x="wd2" y="hd2"/>
              </a:cxn>
              <a:cxn ang="5400000">
                <a:pos x="wd2" y="hd2"/>
              </a:cxn>
              <a:cxn ang="10800000">
                <a:pos x="wd2" y="hd2"/>
              </a:cxn>
              <a:cxn ang="16200000">
                <a:pos x="wd2" y="hd2"/>
              </a:cxn>
            </a:cxnLst>
            <a:rect l="0" t="0" r="r" b="b"/>
            <a:pathLst>
              <a:path w="21600" h="18463" fill="norm" stroke="1" extrusionOk="0">
                <a:moveTo>
                  <a:pt x="0" y="0"/>
                </a:moveTo>
                <a:cubicBezTo>
                  <a:pt x="2353" y="7716"/>
                  <a:pt x="4770" y="13050"/>
                  <a:pt x="7219" y="15930"/>
                </a:cubicBezTo>
                <a:cubicBezTo>
                  <a:pt x="12038" y="21600"/>
                  <a:pt x="16914" y="17730"/>
                  <a:pt x="21600" y="4515"/>
                </a:cubicBezTo>
              </a:path>
            </a:pathLst>
          </a:custGeom>
          <a:ln w="177800">
            <a:solidFill>
              <a:srgbClr val="FFFFFF">
                <a:alpha val="76931"/>
              </a:srgbClr>
            </a:solidFill>
            <a:miter lim="400000"/>
            <a:tailEnd type="triangle"/>
          </a:ln>
        </p:spPr>
        <p:txBody>
          <a:bodyPr lIns="50800" tIns="50800" rIns="50800" bIns="50800" anchor="ctr"/>
          <a:lstStyle/>
          <a:p>
            <a:pPr>
              <a:lnSpc>
                <a:spcPct val="100000"/>
              </a:lnSpc>
            </a:pPr>
          </a:p>
        </p:txBody>
      </p:sp>
      <p:sp>
        <p:nvSpPr>
          <p:cNvPr id="1524" name="Line"/>
          <p:cNvSpPr/>
          <p:nvPr/>
        </p:nvSpPr>
        <p:spPr>
          <a:xfrm rot="17304177">
            <a:off x="11394434" y="7967012"/>
            <a:ext cx="2909319" cy="543803"/>
          </a:xfrm>
          <a:custGeom>
            <a:avLst/>
            <a:gdLst/>
            <a:ahLst/>
            <a:cxnLst>
              <a:cxn ang="0">
                <a:pos x="wd2" y="hd2"/>
              </a:cxn>
              <a:cxn ang="5400000">
                <a:pos x="wd2" y="hd2"/>
              </a:cxn>
              <a:cxn ang="10800000">
                <a:pos x="wd2" y="hd2"/>
              </a:cxn>
              <a:cxn ang="16200000">
                <a:pos x="wd2" y="hd2"/>
              </a:cxn>
            </a:cxnLst>
            <a:rect l="0" t="0" r="r" b="b"/>
            <a:pathLst>
              <a:path w="21600" h="20842" fill="norm" stroke="1" extrusionOk="0">
                <a:moveTo>
                  <a:pt x="0" y="0"/>
                </a:moveTo>
                <a:cubicBezTo>
                  <a:pt x="2644" y="5901"/>
                  <a:pt x="5382" y="10590"/>
                  <a:pt x="8185" y="14014"/>
                </a:cubicBezTo>
                <a:cubicBezTo>
                  <a:pt x="12577" y="19379"/>
                  <a:pt x="17091" y="21600"/>
                  <a:pt x="21600" y="20615"/>
                </a:cubicBezTo>
              </a:path>
            </a:pathLst>
          </a:custGeom>
          <a:ln w="177800">
            <a:solidFill>
              <a:srgbClr val="FFFFFF">
                <a:alpha val="76931"/>
              </a:srgbClr>
            </a:solidFill>
            <a:miter lim="400000"/>
            <a:tailEnd type="triangle"/>
          </a:ln>
        </p:spPr>
        <p:txBody>
          <a:bodyPr lIns="50800" tIns="50800" rIns="50800" bIns="50800" anchor="ctr"/>
          <a:lstStyle/>
          <a:p>
            <a:pPr>
              <a:lnSpc>
                <a:spcPct val="100000"/>
              </a:lnSpc>
            </a:pPr>
          </a:p>
        </p:txBody>
      </p:sp>
      <p:sp>
        <p:nvSpPr>
          <p:cNvPr id="1525"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7" name="Transferring to Another LM"/>
          <p:cNvSpPr txBox="1"/>
          <p:nvPr>
            <p:ph type="title"/>
          </p:nvPr>
        </p:nvSpPr>
        <p:spPr>
          <a:prstGeom prst="rect">
            <a:avLst/>
          </a:prstGeom>
        </p:spPr>
        <p:txBody>
          <a:bodyPr/>
          <a:lstStyle/>
          <a:p>
            <a:pPr/>
            <a:r>
              <a:t>Transferring to Another LM</a:t>
            </a:r>
          </a:p>
        </p:txBody>
      </p:sp>
      <p:pic>
        <p:nvPicPr>
          <p:cNvPr id="1528" name="switch_transfer.pdf" descr="switch_transfer.pdf"/>
          <p:cNvPicPr>
            <a:picLocks noChangeAspect="1"/>
          </p:cNvPicPr>
          <p:nvPr/>
        </p:nvPicPr>
        <p:blipFill>
          <a:blip r:embed="rId2">
            <a:extLst/>
          </a:blip>
          <a:stretch>
            <a:fillRect/>
          </a:stretch>
        </p:blipFill>
        <p:spPr>
          <a:xfrm>
            <a:off x="4184143" y="2698816"/>
            <a:ext cx="16015714" cy="9008839"/>
          </a:xfrm>
          <a:prstGeom prst="rect">
            <a:avLst/>
          </a:prstGeom>
          <a:ln w="12700">
            <a:miter lim="400000"/>
          </a:ln>
        </p:spPr>
      </p:pic>
      <p:sp>
        <p:nvSpPr>
          <p:cNvPr id="1529" name="transfers about half of the detoxification capability"/>
          <p:cNvSpPr txBox="1"/>
          <p:nvPr/>
        </p:nvSpPr>
        <p:spPr>
          <a:xfrm>
            <a:off x="5701545" y="12339784"/>
            <a:ext cx="1372971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lvl1pPr>
          </a:lstStyle>
          <a:p>
            <a:pPr/>
            <a:r>
              <a:t>transfers about half of the detoxification capability</a:t>
            </a:r>
          </a:p>
        </p:txBody>
      </p:sp>
      <p:sp>
        <p:nvSpPr>
          <p:cNvPr id="1530"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31"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3" name="Highlighting Keywords"/>
          <p:cNvSpPr txBox="1"/>
          <p:nvPr>
            <p:ph type="title"/>
          </p:nvPr>
        </p:nvSpPr>
        <p:spPr>
          <a:prstGeom prst="rect">
            <a:avLst/>
          </a:prstGeom>
        </p:spPr>
        <p:txBody>
          <a:bodyPr/>
          <a:lstStyle/>
          <a:p>
            <a:pPr/>
            <a:r>
              <a:t>Highlighting Keywords</a:t>
            </a:r>
          </a:p>
        </p:txBody>
      </p:sp>
      <p:sp>
        <p:nvSpPr>
          <p:cNvPr id="1534" name="Automatically highlighting text spans most related to a distribution.…"/>
          <p:cNvSpPr txBox="1"/>
          <p:nvPr>
            <p:ph type="body" sz="half" idx="1"/>
          </p:nvPr>
        </p:nvSpPr>
        <p:spPr>
          <a:xfrm>
            <a:off x="1333154" y="4248504"/>
            <a:ext cx="10399537" cy="8256012"/>
          </a:xfrm>
          <a:prstGeom prst="rect">
            <a:avLst/>
          </a:prstGeom>
        </p:spPr>
        <p:txBody>
          <a:bodyPr/>
          <a:lstStyle/>
          <a:p>
            <a:pPr/>
            <a:r>
              <a:t>Automatically </a:t>
            </a:r>
            <a:r>
              <a:t>highlighting text spans </a:t>
            </a:r>
            <a:r>
              <a:t>most related to a distribution.</a:t>
            </a:r>
          </a:p>
          <a:p>
            <a:pPr/>
            <a:r>
              <a:t>Example: toxic word highlighting</a:t>
            </a:r>
          </a:p>
        </p:txBody>
      </p:sp>
      <p:pic>
        <p:nvPicPr>
          <p:cNvPr id="1535" name="Image" descr="Image"/>
          <p:cNvPicPr>
            <a:picLocks noChangeAspect="1"/>
          </p:cNvPicPr>
          <p:nvPr/>
        </p:nvPicPr>
        <p:blipFill>
          <a:blip r:embed="rId2">
            <a:extLst/>
          </a:blip>
          <a:stretch>
            <a:fillRect/>
          </a:stretch>
        </p:blipFill>
        <p:spPr>
          <a:xfrm>
            <a:off x="12324434" y="4113331"/>
            <a:ext cx="9656707" cy="9150423"/>
          </a:xfrm>
          <a:prstGeom prst="rect">
            <a:avLst/>
          </a:prstGeom>
          <a:ln w="12700">
            <a:miter lim="400000"/>
          </a:ln>
        </p:spPr>
      </p:pic>
      <p:sp>
        <p:nvSpPr>
          <p:cNvPr id="1536"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37"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9" name="A Probe on the Word Embedding Space"/>
          <p:cNvSpPr txBox="1"/>
          <p:nvPr>
            <p:ph type="title"/>
          </p:nvPr>
        </p:nvSpPr>
        <p:spPr>
          <a:prstGeom prst="rect">
            <a:avLst/>
          </a:prstGeom>
        </p:spPr>
        <p:txBody>
          <a:bodyPr/>
          <a:lstStyle/>
          <a:p>
            <a:pPr/>
            <a:r>
              <a:t>A Probe on the Word Embedding Space</a:t>
            </a:r>
          </a:p>
        </p:txBody>
      </p:sp>
      <p:pic>
        <p:nvPicPr>
          <p:cNvPr id="1540" name="pasted-movie.png" descr="pasted-movie.png"/>
          <p:cNvPicPr>
            <a:picLocks noChangeAspect="1"/>
          </p:cNvPicPr>
          <p:nvPr/>
        </p:nvPicPr>
        <p:blipFill>
          <a:blip r:embed="rId2">
            <a:extLst/>
          </a:blip>
          <a:stretch>
            <a:fillRect/>
          </a:stretch>
        </p:blipFill>
        <p:spPr>
          <a:xfrm>
            <a:off x="3048000" y="5020898"/>
            <a:ext cx="18288000" cy="5296782"/>
          </a:xfrm>
          <a:prstGeom prst="rect">
            <a:avLst/>
          </a:prstGeom>
          <a:ln w="12700">
            <a:miter lim="400000"/>
          </a:ln>
        </p:spPr>
      </p:pic>
      <p:sp>
        <p:nvSpPr>
          <p:cNvPr id="1541" name="(Some dimensions were omitted as they match non-English words)"/>
          <p:cNvSpPr txBox="1"/>
          <p:nvPr/>
        </p:nvSpPr>
        <p:spPr>
          <a:xfrm>
            <a:off x="4030265" y="11584343"/>
            <a:ext cx="16323469" cy="1532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lvl1pPr>
          </a:lstStyle>
          <a:p>
            <a:pPr/>
            <a:r>
              <a:t>(Some dimensions were omitted as they match non-English words)</a:t>
            </a:r>
          </a:p>
        </p:txBody>
      </p:sp>
      <p:sp>
        <p:nvSpPr>
          <p:cNvPr id="1542" name="personal abuses"/>
          <p:cNvSpPr txBox="1"/>
          <p:nvPr/>
        </p:nvSpPr>
        <p:spPr>
          <a:xfrm>
            <a:off x="3135804" y="6131745"/>
            <a:ext cx="1584285" cy="904823"/>
          </a:xfrm>
          <a:prstGeom prst="rect">
            <a:avLst/>
          </a:prstGeom>
          <a:solidFill>
            <a:srgbClr val="D5D5D5">
              <a:alpha val="79522"/>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sz="2600">
                <a:solidFill>
                  <a:schemeClr val="accent5">
                    <a:hueOff val="-82419"/>
                    <a:satOff val="-9513"/>
                    <a:lumOff val="-16343"/>
                  </a:schemeClr>
                </a:solidFill>
              </a:defRPr>
            </a:lvl1pPr>
          </a:lstStyle>
          <a:p>
            <a:pPr/>
            <a:r>
              <a:t>personal abuses</a:t>
            </a:r>
          </a:p>
        </p:txBody>
      </p:sp>
      <p:sp>
        <p:nvSpPr>
          <p:cNvPr id="1543" name="political"/>
          <p:cNvSpPr txBox="1"/>
          <p:nvPr/>
        </p:nvSpPr>
        <p:spPr>
          <a:xfrm>
            <a:off x="3215300" y="9549632"/>
            <a:ext cx="1425294" cy="498422"/>
          </a:xfrm>
          <a:prstGeom prst="rect">
            <a:avLst/>
          </a:prstGeom>
          <a:solidFill>
            <a:srgbClr val="D5D5D5">
              <a:alpha val="79522"/>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sz="2600">
                <a:solidFill>
                  <a:schemeClr val="accent5">
                    <a:hueOff val="-82419"/>
                    <a:satOff val="-9513"/>
                    <a:lumOff val="-16343"/>
                  </a:schemeClr>
                </a:solidFill>
              </a:defRPr>
            </a:lvl1pPr>
          </a:lstStyle>
          <a:p>
            <a:pPr/>
            <a:r>
              <a:t>political</a:t>
            </a:r>
          </a:p>
        </p:txBody>
      </p:sp>
      <p:sp>
        <p:nvSpPr>
          <p:cNvPr id="1544" name="curses"/>
          <p:cNvSpPr txBox="1"/>
          <p:nvPr/>
        </p:nvSpPr>
        <p:spPr>
          <a:xfrm>
            <a:off x="8118570" y="7420078"/>
            <a:ext cx="1271397" cy="498423"/>
          </a:xfrm>
          <a:prstGeom prst="rect">
            <a:avLst/>
          </a:prstGeom>
          <a:solidFill>
            <a:srgbClr val="D5D5D5">
              <a:alpha val="79522"/>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sz="2600">
                <a:solidFill>
                  <a:schemeClr val="accent5">
                    <a:hueOff val="-82419"/>
                    <a:satOff val="-9513"/>
                    <a:lumOff val="-16343"/>
                  </a:schemeClr>
                </a:solidFill>
              </a:defRPr>
            </a:lvl1pPr>
          </a:lstStyle>
          <a:p>
            <a:pPr/>
            <a:r>
              <a:t>curses</a:t>
            </a:r>
          </a:p>
        </p:txBody>
      </p:sp>
      <p:sp>
        <p:nvSpPr>
          <p:cNvPr id="1545" name="critiques"/>
          <p:cNvSpPr txBox="1"/>
          <p:nvPr/>
        </p:nvSpPr>
        <p:spPr>
          <a:xfrm>
            <a:off x="12154789" y="8848828"/>
            <a:ext cx="1584284" cy="498423"/>
          </a:xfrm>
          <a:prstGeom prst="rect">
            <a:avLst/>
          </a:prstGeom>
          <a:solidFill>
            <a:srgbClr val="D5D5D5">
              <a:alpha val="79522"/>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00000"/>
              </a:lnSpc>
              <a:defRPr b="1" sz="2600">
                <a:solidFill>
                  <a:schemeClr val="accent5">
                    <a:hueOff val="-82419"/>
                    <a:satOff val="-9513"/>
                    <a:lumOff val="-16343"/>
                  </a:schemeClr>
                </a:solidFill>
              </a:defRPr>
            </a:lvl1pPr>
          </a:lstStyle>
          <a:p>
            <a:pPr/>
            <a:r>
              <a:t>critiques</a:t>
            </a:r>
          </a:p>
        </p:txBody>
      </p:sp>
      <p:sp>
        <p:nvSpPr>
          <p:cNvPr id="1546" name="Han, Chi, et al. &quot;Word Embeddings Are Steers for Language Models.&quot; Proceedings of the 62nd Annual Meeting of the Association for Computational Linguistics (Volume 1: Long Papers). 2024. (Outstanding Paper Award)"/>
          <p:cNvSpPr txBox="1"/>
          <p:nvPr/>
        </p:nvSpPr>
        <p:spPr>
          <a:xfrm>
            <a:off x="1166530" y="13202340"/>
            <a:ext cx="2262340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Han, Chi, et al. "Word Embeddings Are Steers for Language Models." </a:t>
            </a:r>
            <a:r>
              <a:t>Proceedings of the 62nd Annual Meeting of the Association for Computational Linguistics (Volume 1: Long Papers)</a:t>
            </a:r>
            <a:r>
              <a:t>. 2024.</a:t>
            </a:r>
            <a:r>
              <a:rPr b="1">
                <a:solidFill>
                  <a:schemeClr val="accent5">
                    <a:hueOff val="-82419"/>
                    <a:satOff val="-9513"/>
                    <a:lumOff val="-16343"/>
                  </a:schemeClr>
                </a:solidFill>
              </a:rPr>
              <a:t> (Outstanding Paper Award)</a:t>
            </a:r>
          </a:p>
        </p:txBody>
      </p:sp>
      <p:sp>
        <p:nvSpPr>
          <p:cNvPr id="1547"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Model-Data-Task Triangular: A Roadmap"/>
          <p:cNvSpPr txBox="1"/>
          <p:nvPr>
            <p:ph type="title"/>
          </p:nvPr>
        </p:nvSpPr>
        <p:spPr>
          <a:prstGeom prst="rect">
            <a:avLst/>
          </a:prstGeom>
        </p:spPr>
        <p:txBody>
          <a:bodyPr/>
          <a:lstStyle/>
          <a:p>
            <a:pPr/>
            <a:r>
              <a:t>Model-Data-Task Triangular: A Roadmap</a:t>
            </a:r>
          </a:p>
        </p:txBody>
      </p:sp>
      <p:sp>
        <p:nvSpPr>
          <p:cNvPr id="264" name="Triangle"/>
          <p:cNvSpPr/>
          <p:nvPr/>
        </p:nvSpPr>
        <p:spPr>
          <a:xfrm>
            <a:off x="3251200" y="2236598"/>
            <a:ext cx="13254435" cy="11320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a:gsLst>
              <a:gs pos="0">
                <a:srgbClr val="FF3D22"/>
              </a:gs>
              <a:gs pos="49114">
                <a:srgbClr val="D1F663"/>
              </a:gs>
              <a:gs pos="73404">
                <a:srgbClr val="687CB1"/>
              </a:gs>
              <a:gs pos="100000">
                <a:srgbClr val="0002FF"/>
              </a:gs>
            </a:gsLst>
            <a:path>
              <a:fillToRect l="109799" t="96188" r="-9799" b="3811"/>
            </a:path>
          </a:gradFill>
          <a:ln w="12700">
            <a:miter lim="400000"/>
          </a:ln>
        </p:spPr>
        <p:txBody>
          <a:bodyPr lIns="50800" tIns="50800" rIns="50800" bIns="50800" anchor="ctr"/>
          <a:lstStyle/>
          <a:p>
            <a:pPr algn="ctr" defTabSz="825500">
              <a:lnSpc>
                <a:spcPct val="100000"/>
              </a:lnSpc>
              <a:spcBef>
                <a:spcPts val="0"/>
              </a:spcBef>
              <a:defRPr sz="3200">
                <a:solidFill>
                  <a:srgbClr val="E7FC16"/>
                </a:solidFill>
                <a:latin typeface="Helvetica Neue Medium"/>
                <a:ea typeface="Helvetica Neue Medium"/>
                <a:cs typeface="Helvetica Neue Medium"/>
                <a:sym typeface="Helvetica Neue Medium"/>
              </a:defRPr>
            </a:pPr>
          </a:p>
        </p:txBody>
      </p:sp>
      <p:sp>
        <p:nvSpPr>
          <p:cNvPr id="265" name="Model"/>
          <p:cNvSpPr txBox="1"/>
          <p:nvPr/>
        </p:nvSpPr>
        <p:spPr>
          <a:xfrm>
            <a:off x="8617916" y="2288263"/>
            <a:ext cx="2521002"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4">
                    <a:hueOff val="-1247790"/>
                    <a:lumOff val="-12326"/>
                  </a:schemeClr>
                </a:solidFill>
              </a:defRPr>
            </a:lvl1pPr>
          </a:lstStyle>
          <a:p>
            <a:pPr/>
            <a:r>
              <a:t>Model</a:t>
            </a:r>
          </a:p>
        </p:txBody>
      </p:sp>
      <p:sp>
        <p:nvSpPr>
          <p:cNvPr id="266" name="Data"/>
          <p:cNvSpPr txBox="1"/>
          <p:nvPr/>
        </p:nvSpPr>
        <p:spPr>
          <a:xfrm>
            <a:off x="1019354" y="12575263"/>
            <a:ext cx="1935786"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1">
                    <a:lumOff val="-13575"/>
                  </a:schemeClr>
                </a:solidFill>
              </a:defRPr>
            </a:lvl1pPr>
          </a:lstStyle>
          <a:p>
            <a:pPr/>
            <a:r>
              <a:t>Data</a:t>
            </a:r>
          </a:p>
        </p:txBody>
      </p:sp>
      <p:sp>
        <p:nvSpPr>
          <p:cNvPr id="267" name="Task"/>
          <p:cNvSpPr txBox="1"/>
          <p:nvPr/>
        </p:nvSpPr>
        <p:spPr>
          <a:xfrm>
            <a:off x="16928695" y="12575263"/>
            <a:ext cx="1890269"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400">
                <a:solidFill>
                  <a:schemeClr val="accent5">
                    <a:hueOff val="-82419"/>
                    <a:satOff val="-9513"/>
                    <a:lumOff val="-16343"/>
                  </a:schemeClr>
                </a:solidFill>
              </a:defRPr>
            </a:lvl1pPr>
          </a:lstStyle>
          <a:p>
            <a:pPr/>
            <a:r>
              <a:t>Task</a:t>
            </a:r>
          </a:p>
        </p:txBody>
      </p:sp>
      <p:sp>
        <p:nvSpPr>
          <p:cNvPr id="268" name="performance improvement"/>
          <p:cNvSpPr txBox="1"/>
          <p:nvPr/>
        </p:nvSpPr>
        <p:spPr>
          <a:xfrm>
            <a:off x="13530200" y="12569710"/>
            <a:ext cx="3795905" cy="10797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performance improvement</a:t>
            </a:r>
          </a:p>
        </p:txBody>
      </p:sp>
      <p:sp>
        <p:nvSpPr>
          <p:cNvPr id="269" name="LM architecture design"/>
          <p:cNvSpPr txBox="1"/>
          <p:nvPr/>
        </p:nvSpPr>
        <p:spPr>
          <a:xfrm>
            <a:off x="8269946" y="3384247"/>
            <a:ext cx="3216943" cy="10797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500"/>
            </a:lvl1pPr>
          </a:lstStyle>
          <a:p>
            <a:pPr/>
            <a:r>
              <a:t>LM architecture design</a:t>
            </a:r>
          </a:p>
        </p:txBody>
      </p:sp>
      <p:sp>
        <p:nvSpPr>
          <p:cNvPr id="270" name="data collection"/>
          <p:cNvSpPr txBox="1"/>
          <p:nvPr/>
        </p:nvSpPr>
        <p:spPr>
          <a:xfrm>
            <a:off x="3273167" y="12406216"/>
            <a:ext cx="2407909" cy="10797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500"/>
            </a:lvl1pPr>
          </a:lstStyle>
          <a:p>
            <a:pPr/>
            <a:r>
              <a:t>data collection</a:t>
            </a:r>
          </a:p>
        </p:txBody>
      </p:sp>
      <p:sp>
        <p:nvSpPr>
          <p:cNvPr id="271" name="Shape"/>
          <p:cNvSpPr/>
          <p:nvPr/>
        </p:nvSpPr>
        <p:spPr>
          <a:xfrm rot="19800000">
            <a:off x="6290276" y="5969471"/>
            <a:ext cx="6586751" cy="6268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56" y="0"/>
                </a:moveTo>
                <a:lnTo>
                  <a:pt x="19644" y="3578"/>
                </a:lnTo>
                <a:cubicBezTo>
                  <a:pt x="19745" y="5757"/>
                  <a:pt x="19847" y="7936"/>
                  <a:pt x="19949" y="10115"/>
                </a:cubicBezTo>
                <a:cubicBezTo>
                  <a:pt x="20078" y="12870"/>
                  <a:pt x="20208" y="15625"/>
                  <a:pt x="20339" y="18380"/>
                </a:cubicBezTo>
                <a:lnTo>
                  <a:pt x="21600" y="17147"/>
                </a:lnTo>
                <a:lnTo>
                  <a:pt x="20767" y="21600"/>
                </a:lnTo>
                <a:lnTo>
                  <a:pt x="17537" y="18643"/>
                </a:lnTo>
                <a:lnTo>
                  <a:pt x="19158" y="18775"/>
                </a:lnTo>
                <a:cubicBezTo>
                  <a:pt x="19289" y="14322"/>
                  <a:pt x="16961" y="10186"/>
                  <a:pt x="13173" y="8137"/>
                </a:cubicBezTo>
                <a:cubicBezTo>
                  <a:pt x="9807" y="6316"/>
                  <a:pt x="5779" y="6437"/>
                  <a:pt x="2519" y="8457"/>
                </a:cubicBezTo>
                <a:lnTo>
                  <a:pt x="4166" y="9621"/>
                </a:lnTo>
                <a:lnTo>
                  <a:pt x="0" y="8589"/>
                </a:lnTo>
                <a:lnTo>
                  <a:pt x="2238" y="5234"/>
                </a:lnTo>
                <a:lnTo>
                  <a:pt x="1829" y="6932"/>
                </a:lnTo>
                <a:cubicBezTo>
                  <a:pt x="3912" y="5653"/>
                  <a:pt x="6005" y="4394"/>
                  <a:pt x="8109" y="3154"/>
                </a:cubicBezTo>
                <a:cubicBezTo>
                  <a:pt x="9917" y="2088"/>
                  <a:pt x="11733" y="1037"/>
                  <a:pt x="13556" y="0"/>
                </a:cubicBezTo>
                <a:close/>
              </a:path>
            </a:pathLst>
          </a:custGeom>
          <a:solidFill>
            <a:srgbClr val="FFFFFF">
              <a:alpha val="79536"/>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72" name="3.1 scaling laws"/>
          <p:cNvSpPr txBox="1"/>
          <p:nvPr/>
        </p:nvSpPr>
        <p:spPr>
          <a:xfrm>
            <a:off x="7653835" y="6618080"/>
            <a:ext cx="444916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3.1 scaling laws</a:t>
            </a:r>
          </a:p>
        </p:txBody>
      </p:sp>
      <p:sp>
        <p:nvSpPr>
          <p:cNvPr id="273" name="LM theory"/>
          <p:cNvSpPr txBox="1"/>
          <p:nvPr/>
        </p:nvSpPr>
        <p:spPr>
          <a:xfrm>
            <a:off x="8269946" y="9580615"/>
            <a:ext cx="3216943" cy="8084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LM theory</a:t>
            </a:r>
          </a:p>
        </p:txBody>
      </p:sp>
      <p:sp>
        <p:nvSpPr>
          <p:cNvPr id="274" name="“Ethology”"/>
          <p:cNvSpPr txBox="1"/>
          <p:nvPr/>
        </p:nvSpPr>
        <p:spPr>
          <a:xfrm>
            <a:off x="11536991" y="11205188"/>
            <a:ext cx="3795905"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“Ethology”</a:t>
            </a:r>
          </a:p>
        </p:txBody>
      </p:sp>
      <p:sp>
        <p:nvSpPr>
          <p:cNvPr id="275" name="“Physiology”"/>
          <p:cNvSpPr txBox="1"/>
          <p:nvPr/>
        </p:nvSpPr>
        <p:spPr>
          <a:xfrm rot="21599846">
            <a:off x="9328893" y="4815190"/>
            <a:ext cx="4237438"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“Physiology”</a:t>
            </a:r>
          </a:p>
        </p:txBody>
      </p:sp>
      <p:sp>
        <p:nvSpPr>
          <p:cNvPr id="276" name="Line"/>
          <p:cNvSpPr/>
          <p:nvPr/>
        </p:nvSpPr>
        <p:spPr>
          <a:xfrm rot="5400000">
            <a:off x="12317149" y="4971449"/>
            <a:ext cx="2896650" cy="50800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15" y="0"/>
                </a:moveTo>
                <a:cubicBezTo>
                  <a:pt x="-47" y="2646"/>
                  <a:pt x="83" y="5322"/>
                  <a:pt x="374" y="7404"/>
                </a:cubicBezTo>
                <a:cubicBezTo>
                  <a:pt x="616" y="9127"/>
                  <a:pt x="953" y="10326"/>
                  <a:pt x="1329" y="10800"/>
                </a:cubicBezTo>
                <a:lnTo>
                  <a:pt x="9323" y="10800"/>
                </a:lnTo>
                <a:cubicBezTo>
                  <a:pt x="9713" y="11969"/>
                  <a:pt x="10049" y="13658"/>
                  <a:pt x="10301" y="15725"/>
                </a:cubicBezTo>
                <a:cubicBezTo>
                  <a:pt x="10517" y="17490"/>
                  <a:pt x="10667" y="19490"/>
                  <a:pt x="10742" y="21600"/>
                </a:cubicBezTo>
                <a:cubicBezTo>
                  <a:pt x="10723" y="18815"/>
                  <a:pt x="10897" y="16100"/>
                  <a:pt x="11227" y="14048"/>
                </a:cubicBezTo>
                <a:cubicBezTo>
                  <a:pt x="11526" y="12184"/>
                  <a:pt x="11933" y="11002"/>
                  <a:pt x="12372" y="10720"/>
                </a:cubicBezTo>
                <a:lnTo>
                  <a:pt x="20312" y="10760"/>
                </a:lnTo>
                <a:cubicBezTo>
                  <a:pt x="20677" y="10181"/>
                  <a:pt x="20994" y="8887"/>
                  <a:pt x="21210" y="7103"/>
                </a:cubicBezTo>
                <a:cubicBezTo>
                  <a:pt x="21460" y="5033"/>
                  <a:pt x="21553" y="2470"/>
                  <a:pt x="21468" y="0"/>
                </a:cubicBezTo>
              </a:path>
            </a:pathLst>
          </a:custGeom>
          <a:ln w="76200">
            <a:solidFill>
              <a:srgbClr val="000000"/>
            </a:solidFill>
            <a:miter lim="400000"/>
          </a:ln>
        </p:spPr>
        <p:txBody>
          <a:bodyPr lIns="50800" tIns="50800" rIns="50800" bIns="50800" anchor="ctr"/>
          <a:lstStyle/>
          <a:p>
            <a:pPr/>
          </a:p>
        </p:txBody>
      </p:sp>
      <p:sp>
        <p:nvSpPr>
          <p:cNvPr id="277" name="2.1 - attention"/>
          <p:cNvSpPr txBox="1"/>
          <p:nvPr/>
        </p:nvSpPr>
        <p:spPr>
          <a:xfrm>
            <a:off x="13842195" y="3984094"/>
            <a:ext cx="472164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2.1 - attention</a:t>
            </a:r>
          </a:p>
        </p:txBody>
      </p:sp>
      <p:sp>
        <p:nvSpPr>
          <p:cNvPr id="278" name="2.2 - embedding"/>
          <p:cNvSpPr txBox="1"/>
          <p:nvPr/>
        </p:nvSpPr>
        <p:spPr>
          <a:xfrm>
            <a:off x="14075759" y="5546428"/>
            <a:ext cx="4721644"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2.2 - embedding</a:t>
            </a:r>
          </a:p>
        </p:txBody>
      </p:sp>
      <p:sp>
        <p:nvSpPr>
          <p:cNvPr id="279" name="The roadmap in this tutorial is far from comprehensive!"/>
          <p:cNvSpPr txBox="1"/>
          <p:nvPr/>
        </p:nvSpPr>
        <p:spPr>
          <a:xfrm>
            <a:off x="1005802" y="3330877"/>
            <a:ext cx="5958845"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roadmap in this tutorial is far from comprehensive!</a:t>
            </a:r>
          </a:p>
        </p:txBody>
      </p:sp>
      <p:sp>
        <p:nvSpPr>
          <p:cNvPr id="280" name="3.2 impossibility results"/>
          <p:cNvSpPr txBox="1"/>
          <p:nvPr/>
        </p:nvSpPr>
        <p:spPr>
          <a:xfrm>
            <a:off x="7161548" y="10655860"/>
            <a:ext cx="4836328"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stStyle>
          <a:p>
            <a:pPr/>
            <a:r>
              <a:t>3.2 impossibility results</a:t>
            </a:r>
          </a:p>
        </p:txBody>
      </p:sp>
      <p:sp>
        <p:nvSpPr>
          <p:cNvPr id="281" name="Oval"/>
          <p:cNvSpPr/>
          <p:nvPr/>
        </p:nvSpPr>
        <p:spPr>
          <a:xfrm>
            <a:off x="6806331" y="5636140"/>
            <a:ext cx="6144172" cy="6806635"/>
          </a:xfrm>
          <a:prstGeom prst="ellipse">
            <a:avLst/>
          </a:prstGeom>
          <a:solidFill>
            <a:srgbClr val="D5D5D5">
              <a:alpha val="55201"/>
            </a:srgbClr>
          </a:solidFill>
          <a:ln w="50800">
            <a:solidFill>
              <a:srgbClr val="000000">
                <a:alpha val="55201"/>
              </a:srgb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2" name="“Physics”"/>
          <p:cNvSpPr txBox="1"/>
          <p:nvPr/>
        </p:nvSpPr>
        <p:spPr>
          <a:xfrm>
            <a:off x="8162240" y="8461439"/>
            <a:ext cx="343235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a:lvl1pPr>
          </a:lstStyle>
          <a:p>
            <a:pPr/>
            <a:r>
              <a:t>“Physics”</a:t>
            </a:r>
          </a:p>
        </p:txBody>
      </p:sp>
      <p:sp>
        <p:nvSpPr>
          <p:cNvPr id="283" name="Line"/>
          <p:cNvSpPr/>
          <p:nvPr/>
        </p:nvSpPr>
        <p:spPr>
          <a:xfrm rot="5400000">
            <a:off x="14195873" y="10447046"/>
            <a:ext cx="2896649" cy="508001"/>
          </a:xfrm>
          <a:custGeom>
            <a:avLst/>
            <a:gdLst/>
            <a:ahLst/>
            <a:cxnLst>
              <a:cxn ang="0">
                <a:pos x="wd2" y="hd2"/>
              </a:cxn>
              <a:cxn ang="5400000">
                <a:pos x="wd2" y="hd2"/>
              </a:cxn>
              <a:cxn ang="10800000">
                <a:pos x="wd2" y="hd2"/>
              </a:cxn>
              <a:cxn ang="16200000">
                <a:pos x="wd2" y="hd2"/>
              </a:cxn>
            </a:cxnLst>
            <a:rect l="0" t="0" r="r" b="b"/>
            <a:pathLst>
              <a:path w="21499" h="21600" fill="norm" stroke="1" extrusionOk="0">
                <a:moveTo>
                  <a:pt x="15" y="0"/>
                </a:moveTo>
                <a:cubicBezTo>
                  <a:pt x="-47" y="2646"/>
                  <a:pt x="83" y="5322"/>
                  <a:pt x="374" y="7404"/>
                </a:cubicBezTo>
                <a:cubicBezTo>
                  <a:pt x="616" y="9127"/>
                  <a:pt x="953" y="10326"/>
                  <a:pt x="1329" y="10800"/>
                </a:cubicBezTo>
                <a:lnTo>
                  <a:pt x="14036" y="10800"/>
                </a:lnTo>
                <a:cubicBezTo>
                  <a:pt x="14426" y="11969"/>
                  <a:pt x="14762" y="13658"/>
                  <a:pt x="15014" y="15725"/>
                </a:cubicBezTo>
                <a:cubicBezTo>
                  <a:pt x="15230" y="17490"/>
                  <a:pt x="15380" y="19490"/>
                  <a:pt x="15455" y="21600"/>
                </a:cubicBezTo>
                <a:cubicBezTo>
                  <a:pt x="15436" y="18815"/>
                  <a:pt x="15610" y="16100"/>
                  <a:pt x="15940" y="14048"/>
                </a:cubicBezTo>
                <a:cubicBezTo>
                  <a:pt x="16239" y="12184"/>
                  <a:pt x="16646" y="11002"/>
                  <a:pt x="17085" y="10720"/>
                </a:cubicBezTo>
                <a:lnTo>
                  <a:pt x="20312" y="10760"/>
                </a:lnTo>
                <a:cubicBezTo>
                  <a:pt x="20677" y="10181"/>
                  <a:pt x="20994" y="8887"/>
                  <a:pt x="21210" y="7103"/>
                </a:cubicBezTo>
                <a:cubicBezTo>
                  <a:pt x="21460" y="5033"/>
                  <a:pt x="21553" y="2470"/>
                  <a:pt x="21468" y="0"/>
                </a:cubicBezTo>
              </a:path>
            </a:pathLst>
          </a:custGeom>
          <a:ln w="76200">
            <a:solidFill>
              <a:srgbClr val="000000"/>
            </a:solidFill>
            <a:miter lim="400000"/>
          </a:ln>
        </p:spPr>
        <p:txBody>
          <a:bodyPr lIns="50800" tIns="50800" rIns="50800" bIns="50800" anchor="ctr"/>
          <a:lstStyle/>
          <a:p>
            <a:pPr/>
          </a:p>
        </p:txBody>
      </p:sp>
      <p:sp>
        <p:nvSpPr>
          <p:cNvPr id="284" name="1.1 - syntax (language structure)…"/>
          <p:cNvSpPr txBox="1"/>
          <p:nvPr/>
        </p:nvSpPr>
        <p:spPr>
          <a:xfrm>
            <a:off x="15955267" y="9072114"/>
            <a:ext cx="8344429" cy="3257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1.1 - syntax </a:t>
            </a:r>
            <a:r>
              <a:rPr i="1" sz="4000">
                <a:solidFill>
                  <a:srgbClr val="929292"/>
                </a:solidFill>
              </a:rPr>
              <a:t>(language structure)</a:t>
            </a:r>
          </a:p>
          <a:p>
            <a:pPr/>
            <a:r>
              <a:t>1.2 - knowledge </a:t>
            </a:r>
            <a:r>
              <a:rPr i="1" sz="4000">
                <a:solidFill>
                  <a:srgbClr val="929292"/>
                </a:solidFill>
              </a:rPr>
              <a:t>(LM &amp; world)</a:t>
            </a:r>
          </a:p>
          <a:p>
            <a:pPr/>
            <a:r>
              <a:t>1.3 - reasoning </a:t>
            </a:r>
            <a:r>
              <a:rPr i="1" sz="4000">
                <a:solidFill>
                  <a:srgbClr val="929292"/>
                </a:solidFill>
              </a:rPr>
              <a:t>(LM capabilities)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7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2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2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283"/>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8" fill="hold">
                                  <p:stCondLst>
                                    <p:cond delay="0"/>
                                  </p:stCondLst>
                                  <p:iterate type="el" backwards="0">
                                    <p:tmAbs val="0"/>
                                  </p:iterate>
                                  <p:childTnLst>
                                    <p:set>
                                      <p:cBhvr>
                                        <p:cTn id="31" fill="hold"/>
                                        <p:tgtEl>
                                          <p:spTgt spid="28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276"/>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277"/>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27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2" fill="hold">
                                  <p:stCondLst>
                                    <p:cond delay="0"/>
                                  </p:stCondLst>
                                  <p:iterate type="el" backwards="0">
                                    <p:tmAbs val="0"/>
                                  </p:iterate>
                                  <p:childTnLst>
                                    <p:set>
                                      <p:cBhvr>
                                        <p:cTn id="45" fill="hold"/>
                                        <p:tgtEl>
                                          <p:spTgt spid="281"/>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3" fill="hold">
                                  <p:stCondLst>
                                    <p:cond delay="0"/>
                                  </p:stCondLst>
                                  <p:iterate type="el" backwards="0">
                                    <p:tmAbs val="0"/>
                                  </p:iterate>
                                  <p:childTnLst>
                                    <p:set>
                                      <p:cBhvr>
                                        <p:cTn id="48" fill="hold"/>
                                        <p:tgtEl>
                                          <p:spTgt spid="271"/>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4" fill="hold">
                                  <p:stCondLst>
                                    <p:cond delay="0"/>
                                  </p:stCondLst>
                                  <p:iterate type="el" backwards="0">
                                    <p:tmAbs val="0"/>
                                  </p:iterate>
                                  <p:childTnLst>
                                    <p:set>
                                      <p:cBhvr>
                                        <p:cTn id="51" fill="hold"/>
                                        <p:tgtEl>
                                          <p:spTgt spid="272"/>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5" fill="hold">
                                  <p:stCondLst>
                                    <p:cond delay="0"/>
                                  </p:stCondLst>
                                  <p:iterate type="el" backwards="0">
                                    <p:tmAbs val="0"/>
                                  </p:iterate>
                                  <p:childTnLst>
                                    <p:set>
                                      <p:cBhvr>
                                        <p:cTn id="54" fill="hold"/>
                                        <p:tgtEl>
                                          <p:spTgt spid="273"/>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6" fill="hold">
                                  <p:stCondLst>
                                    <p:cond delay="0"/>
                                  </p:stCondLst>
                                  <p:iterate type="el" backwards="0">
                                    <p:tmAbs val="0"/>
                                  </p:iterate>
                                  <p:childTnLst>
                                    <p:set>
                                      <p:cBhvr>
                                        <p:cTn id="57" fill="hold"/>
                                        <p:tgtEl>
                                          <p:spTgt spid="28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0" presetID="1" grpId="17" fill="hold">
                                  <p:stCondLst>
                                    <p:cond delay="0"/>
                                  </p:stCondLst>
                                  <p:iterate type="el" backwards="0">
                                    <p:tmAbs val="0"/>
                                  </p:iterate>
                                  <p:childTnLst>
                                    <p:set>
                                      <p:cBhvr>
                                        <p:cTn id="61" fill="hold"/>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 grpId="4"/>
      <p:bldP build="whole" bldLvl="1" animBg="1" rev="0" advAuto="0" spid="284" grpId="8"/>
      <p:bldP build="whole" bldLvl="1" animBg="1" rev="0" advAuto="0" spid="279" grpId="17"/>
      <p:bldP build="whole" bldLvl="1" animBg="1" rev="0" advAuto="0" spid="282" grpId="6"/>
      <p:bldP build="whole" bldLvl="1" animBg="1" rev="0" advAuto="0" spid="275" grpId="5"/>
      <p:bldP build="whole" bldLvl="1" animBg="1" rev="0" advAuto="0" spid="281" grpId="12"/>
      <p:bldP build="whole" bldLvl="1" animBg="1" rev="0" advAuto="0" spid="271" grpId="13"/>
      <p:bldP build="whole" bldLvl="1" animBg="1" rev="0" advAuto="0" spid="283" grpId="7"/>
      <p:bldP build="whole" bldLvl="1" animBg="1" rev="0" advAuto="0" spid="277" grpId="10"/>
      <p:bldP build="whole" bldLvl="1" animBg="1" rev="0" advAuto="0" spid="269" grpId="1"/>
      <p:bldP build="whole" bldLvl="1" animBg="1" rev="0" advAuto="0" spid="273" grpId="15"/>
      <p:bldP build="whole" bldLvl="1" animBg="1" rev="0" advAuto="0" spid="270" grpId="2"/>
      <p:bldP build="whole" bldLvl="1" animBg="1" rev="0" advAuto="0" spid="272" grpId="14"/>
      <p:bldP build="whole" bldLvl="1" animBg="1" rev="0" advAuto="0" spid="276" grpId="9"/>
      <p:bldP build="whole" bldLvl="1" animBg="1" rev="0" advAuto="0" spid="268" grpId="3"/>
      <p:bldP build="whole" bldLvl="1" animBg="1" rev="0" advAuto="0" spid="278" grpId="11"/>
      <p:bldP build="whole" bldLvl="1" animBg="1" rev="0" advAuto="0" spid="280" grpId="16"/>
    </p:bld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9" name="Room for Future Research"/>
          <p:cNvSpPr txBox="1"/>
          <p:nvPr>
            <p:ph type="title"/>
          </p:nvPr>
        </p:nvSpPr>
        <p:spPr>
          <a:prstGeom prst="rect">
            <a:avLst/>
          </a:prstGeom>
        </p:spPr>
        <p:txBody>
          <a:bodyPr/>
          <a:lstStyle/>
          <a:p>
            <a:pPr/>
            <a:r>
              <a:t>Room for Future Research</a:t>
            </a:r>
          </a:p>
        </p:txBody>
      </p:sp>
      <p:sp>
        <p:nvSpPr>
          <p:cNvPr id="1550" name="Evolution of contextual embeddings across layers, e.g., how ambiguity is resolved in LMs…"/>
          <p:cNvSpPr txBox="1"/>
          <p:nvPr>
            <p:ph type="body" idx="1"/>
          </p:nvPr>
        </p:nvSpPr>
        <p:spPr>
          <a:prstGeom prst="rect">
            <a:avLst/>
          </a:prstGeom>
        </p:spPr>
        <p:txBody>
          <a:bodyPr/>
          <a:lstStyle/>
          <a:p>
            <a:pPr>
              <a:lnSpc>
                <a:spcPct val="100000"/>
              </a:lnSpc>
              <a:spcBef>
                <a:spcPts val="7200"/>
              </a:spcBef>
            </a:pPr>
            <a:r>
              <a:t>Evolution of contextual embeddings across layers, e.g., how ambiguity is resolved in LMs</a:t>
            </a:r>
          </a:p>
          <a:p>
            <a:pPr>
              <a:lnSpc>
                <a:spcPct val="100000"/>
              </a:lnSpc>
              <a:spcBef>
                <a:spcPts val="7200"/>
              </a:spcBef>
            </a:pPr>
            <a:r>
              <a:t>Better frameworks for studying the role of word embeddings</a:t>
            </a:r>
          </a:p>
          <a:p>
            <a:pPr>
              <a:lnSpc>
                <a:spcPct val="100000"/>
              </a:lnSpc>
              <a:spcBef>
                <a:spcPts val="7200"/>
              </a:spcBef>
            </a:pPr>
            <a:r>
              <a:t>Other functions of word embeddings, such as semantics and sense</a:t>
            </a:r>
          </a:p>
        </p:txBody>
      </p:sp>
      <p:sp>
        <p:nvSpPr>
          <p:cNvPr id="1551" name="Part 2: Physiology - Topic 2: Embedding"/>
          <p:cNvSpPr txBox="1"/>
          <p:nvPr/>
        </p:nvSpPr>
        <p:spPr>
          <a:xfrm>
            <a:off x="1199023" y="125570"/>
            <a:ext cx="1066779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5">
                    <a:hueOff val="-82419"/>
                    <a:satOff val="-9513"/>
                    <a:lumOff val="-16343"/>
                  </a:schemeClr>
                </a:solidFill>
              </a:defRPr>
            </a:lvl1pPr>
          </a:lstStyle>
          <a:p>
            <a:pPr/>
            <a:r>
              <a:t>Part 2: Physiology - Topic 2: Embedding</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3" name="Rules and Laws of LMs"/>
          <p:cNvSpPr txBox="1"/>
          <p:nvPr>
            <p:ph type="title"/>
          </p:nvPr>
        </p:nvSpPr>
        <p:spPr>
          <a:xfrm>
            <a:off x="795545" y="3903771"/>
            <a:ext cx="21971004" cy="4648201"/>
          </a:xfrm>
          <a:prstGeom prst="rect">
            <a:avLst/>
          </a:prstGeom>
        </p:spPr>
        <p:txBody>
          <a:bodyPr/>
          <a:lstStyle/>
          <a:p>
            <a:pPr/>
            <a:r>
              <a:t>Rules and Laws of LMs</a:t>
            </a:r>
          </a:p>
        </p:txBody>
      </p:sp>
      <p:sp>
        <p:nvSpPr>
          <p:cNvPr id="1554" name="Topics…"/>
          <p:cNvSpPr txBox="1"/>
          <p:nvPr/>
        </p:nvSpPr>
        <p:spPr>
          <a:xfrm>
            <a:off x="949633" y="9002095"/>
            <a:ext cx="14934896" cy="33533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Topics</a:t>
            </a:r>
          </a:p>
          <a:p>
            <a:pPr marL="609600" indent="-609600">
              <a:lnSpc>
                <a:spcPct val="100000"/>
              </a:lnSpc>
              <a:buSzPct val="123000"/>
              <a:buChar char="•"/>
            </a:pPr>
            <a:r>
              <a:rPr b="1"/>
              <a:t>Scaling</a:t>
            </a:r>
            <a:r>
              <a:t>:  How performance scales</a:t>
            </a:r>
          </a:p>
          <a:p>
            <a:pPr marL="609600" indent="-609600">
              <a:lnSpc>
                <a:spcPct val="100000"/>
              </a:lnSpc>
              <a:buSzPct val="123000"/>
              <a:buChar char="•"/>
            </a:pPr>
            <a:r>
              <a:rPr b="1"/>
              <a:t>Impossibilities:</a:t>
            </a:r>
            <a:r>
              <a:t> What LMs cannot do fundamentally</a:t>
            </a:r>
          </a:p>
        </p:txBody>
      </p:sp>
      <p:sp>
        <p:nvSpPr>
          <p:cNvPr id="1555" name="Part 3: Physics"/>
          <p:cNvSpPr txBox="1"/>
          <p:nvPr/>
        </p:nvSpPr>
        <p:spPr>
          <a:xfrm>
            <a:off x="824980" y="870525"/>
            <a:ext cx="7408483"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b="1" spc="-170" sz="8500">
                <a:solidFill>
                  <a:schemeClr val="accent1">
                    <a:lumOff val="-13575"/>
                  </a:schemeClr>
                </a:solidFill>
              </a:defRPr>
            </a:lvl1pPr>
          </a:lstStyle>
          <a:p>
            <a:pPr/>
            <a:r>
              <a:t>Part 3: Physics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7" name="Scaling: How Performance Scales"/>
          <p:cNvSpPr txBox="1"/>
          <p:nvPr>
            <p:ph type="title"/>
          </p:nvPr>
        </p:nvSpPr>
        <p:spPr>
          <a:prstGeom prst="rect">
            <a:avLst/>
          </a:prstGeom>
        </p:spPr>
        <p:txBody>
          <a:bodyPr/>
          <a:lstStyle/>
          <a:p>
            <a:pPr/>
            <a:r>
              <a:t>Scaling: How Performance Scales</a:t>
            </a:r>
          </a:p>
        </p:txBody>
      </p:sp>
      <p:sp>
        <p:nvSpPr>
          <p:cNvPr id="1558"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0" name="General Principle"/>
          <p:cNvSpPr txBox="1"/>
          <p:nvPr>
            <p:ph type="title"/>
          </p:nvPr>
        </p:nvSpPr>
        <p:spPr>
          <a:prstGeom prst="rect">
            <a:avLst/>
          </a:prstGeom>
        </p:spPr>
        <p:txBody>
          <a:bodyPr/>
          <a:lstStyle/>
          <a:p>
            <a:pPr/>
            <a:r>
              <a:t>General Principle</a:t>
            </a:r>
          </a:p>
        </p:txBody>
      </p:sp>
      <p:sp>
        <p:nvSpPr>
          <p:cNvPr id="1561" name="Inducing rules from simplified and controlled experiments (similar to early ages of physics)."/>
          <p:cNvSpPr txBox="1"/>
          <p:nvPr>
            <p:ph type="body" sz="quarter" idx="1"/>
          </p:nvPr>
        </p:nvSpPr>
        <p:spPr>
          <a:xfrm>
            <a:off x="1206500" y="3486504"/>
            <a:ext cx="21971000" cy="2112188"/>
          </a:xfrm>
          <a:prstGeom prst="rect">
            <a:avLst/>
          </a:prstGeom>
        </p:spPr>
        <p:txBody>
          <a:bodyPr/>
          <a:lstStyle/>
          <a:p>
            <a:pPr/>
            <a:r>
              <a:t>Inducing rules from simplified and controlled experiments (similar to early ages of physics).</a:t>
            </a:r>
          </a:p>
        </p:txBody>
      </p:sp>
      <p:pic>
        <p:nvPicPr>
          <p:cNvPr id="1562" name="Image" descr="Image"/>
          <p:cNvPicPr>
            <a:picLocks noChangeAspect="1"/>
          </p:cNvPicPr>
          <p:nvPr/>
        </p:nvPicPr>
        <p:blipFill>
          <a:blip r:embed="rId2">
            <a:extLst/>
          </a:blip>
          <a:stretch>
            <a:fillRect/>
          </a:stretch>
        </p:blipFill>
        <p:spPr>
          <a:xfrm>
            <a:off x="5326604" y="6042421"/>
            <a:ext cx="13730793" cy="6834702"/>
          </a:xfrm>
          <a:prstGeom prst="rect">
            <a:avLst/>
          </a:prstGeom>
          <a:ln w="12700">
            <a:miter lim="400000"/>
          </a:ln>
        </p:spPr>
      </p:pic>
      <p:sp>
        <p:nvSpPr>
          <p:cNvPr id="1563" name="https://en.wikipedia.org/wiki/File:Galileolarge.png"/>
          <p:cNvSpPr txBox="1"/>
          <p:nvPr/>
        </p:nvSpPr>
        <p:spPr>
          <a:xfrm>
            <a:off x="10147368" y="12909575"/>
            <a:ext cx="5142816"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https://en.wikipedia.org/wiki/File:Galileolarge.png</a:t>
            </a:r>
          </a:p>
        </p:txBody>
      </p:sp>
      <p:sp>
        <p:nvSpPr>
          <p:cNvPr id="1564"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6" name="Scaling Laws"/>
          <p:cNvSpPr txBox="1"/>
          <p:nvPr>
            <p:ph type="title"/>
          </p:nvPr>
        </p:nvSpPr>
        <p:spPr>
          <a:prstGeom prst="rect">
            <a:avLst/>
          </a:prstGeom>
        </p:spPr>
        <p:txBody>
          <a:bodyPr/>
          <a:lstStyle/>
          <a:p>
            <a:pPr/>
            <a:r>
              <a:t>Scaling Laws</a:t>
            </a:r>
          </a:p>
        </p:txBody>
      </p:sp>
      <p:sp>
        <p:nvSpPr>
          <p:cNvPr id="1567" name="Is Model Performance Predictab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Is Model Performance Predictable?</a:t>
            </a:r>
          </a:p>
        </p:txBody>
      </p:sp>
      <p:sp>
        <p:nvSpPr>
          <p:cNvPr id="1568" name="In physics:"/>
          <p:cNvSpPr txBox="1"/>
          <p:nvPr/>
        </p:nvSpPr>
        <p:spPr>
          <a:xfrm>
            <a:off x="4141210" y="4139565"/>
            <a:ext cx="320680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In physics:</a:t>
            </a:r>
          </a:p>
        </p:txBody>
      </p:sp>
      <p:sp>
        <p:nvSpPr>
          <p:cNvPr id="1569" name="Observation: larger force + smaller weight   moving faster"/>
          <p:cNvSpPr txBox="1"/>
          <p:nvPr/>
        </p:nvSpPr>
        <p:spPr>
          <a:xfrm>
            <a:off x="4119016" y="5352705"/>
            <a:ext cx="6866748" cy="2069552"/>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Times New Roman"/>
                <a:ea typeface="Times New Roman"/>
                <a:cs typeface="Times New Roman"/>
                <a:sym typeface="Times New Roman"/>
              </a:defRPr>
            </a:pPr>
            <a:r>
              <a:rPr b="1"/>
              <a:t>Observation</a:t>
            </a:r>
            <a:r>
              <a:t>:</a:t>
            </a:r>
            <a:br/>
            <a:r>
              <a:t>larger force + smaller weight </a:t>
            </a:r>
            <a14:m>
              <m:oMath>
                <m:r>
                  <a:rPr xmlns:a="http://schemas.openxmlformats.org/drawingml/2006/main" sz="5000" i="1">
                    <a:solidFill>
                      <a:srgbClr val="000000"/>
                    </a:solidFill>
                    <a:latin typeface="Cambria Math" panose="02040503050406030204" pitchFamily="18" charset="0"/>
                  </a:rPr>
                  <m:t>→</m:t>
                </m:r>
              </m:oMath>
            </a14:m>
            <a:r>
              <a:t> moving faster</a:t>
            </a:r>
          </a:p>
        </p:txBody>
      </p:sp>
      <p:sp>
        <p:nvSpPr>
          <p:cNvPr id="1570" name="Newton’s Law:"/>
          <p:cNvSpPr txBox="1"/>
          <p:nvPr/>
        </p:nvSpPr>
        <p:spPr>
          <a:xfrm>
            <a:off x="4119016" y="10066550"/>
            <a:ext cx="6866748" cy="2009813"/>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Times New Roman"/>
                <a:ea typeface="Times New Roman"/>
                <a:cs typeface="Times New Roman"/>
                <a:sym typeface="Times New Roman"/>
              </a:defRPr>
            </a:pPr>
            <a:r>
              <a:rPr b="1"/>
              <a:t>Newton’s Law:</a:t>
            </a:r>
            <a:endParaRPr b="1"/>
          </a:p>
          <a:p>
            <a:pPr>
              <a:defRPr>
                <a:latin typeface="Times New Roman"/>
                <a:ea typeface="Times New Roman"/>
                <a:cs typeface="Times New Roman"/>
                <a:sym typeface="Times New Roman"/>
              </a:defRPr>
            </a:pPr>
            <a14:m>
              <m:oMathPara>
                <m:oMathParaPr>
                  <m:jc m:val="left"/>
                </m:oMathParaPr>
                <m:oMath>
                  <m:r>
                    <a:rPr xmlns:a="http://schemas.openxmlformats.org/drawingml/2006/main" sz="5000" i="1">
                      <a:solidFill>
                        <a:srgbClr val="000000"/>
                      </a:solidFill>
                      <a:latin typeface="Cambria Math" panose="02040503050406030204" pitchFamily="18" charset="0"/>
                    </a:rPr>
                    <m:t>F</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m</m:t>
                  </m:r>
                  <m:r>
                    <a:rPr xmlns:a="http://schemas.openxmlformats.org/drawingml/2006/main" sz="5000" i="1">
                      <a:solidFill>
                        <a:srgbClr val="000000"/>
                      </a:solidFill>
                      <a:latin typeface="Cambria Math" panose="02040503050406030204" pitchFamily="18" charset="0"/>
                    </a:rPr>
                    <m:t>a</m:t>
                  </m:r>
                </m:oMath>
              </m:oMathPara>
            </a14:m>
          </a:p>
        </p:txBody>
      </p:sp>
      <p:sp>
        <p:nvSpPr>
          <p:cNvPr id="1571" name="Line"/>
          <p:cNvSpPr/>
          <p:nvPr/>
        </p:nvSpPr>
        <p:spPr>
          <a:xfrm>
            <a:off x="7552389" y="7782191"/>
            <a:ext cx="1" cy="1883192"/>
          </a:xfrm>
          <a:prstGeom prst="line">
            <a:avLst/>
          </a:prstGeom>
          <a:ln w="101600">
            <a:solidFill>
              <a:srgbClr val="000000"/>
            </a:solidFill>
            <a:miter lim="400000"/>
            <a:tailEnd type="triangle"/>
          </a:ln>
        </p:spPr>
        <p:txBody>
          <a:bodyPr lIns="50800" tIns="50800" rIns="50800" bIns="50800" anchor="ctr"/>
          <a:lstStyle/>
          <a:p>
            <a:pPr/>
          </a:p>
        </p:txBody>
      </p:sp>
      <p:sp>
        <p:nvSpPr>
          <p:cNvPr id="1572" name="Observation: larger model + more data   higher score"/>
          <p:cNvSpPr txBox="1"/>
          <p:nvPr/>
        </p:nvSpPr>
        <p:spPr>
          <a:xfrm>
            <a:off x="12953271" y="5352705"/>
            <a:ext cx="6866748" cy="2069552"/>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Times New Roman"/>
                <a:ea typeface="Times New Roman"/>
                <a:cs typeface="Times New Roman"/>
                <a:sym typeface="Times New Roman"/>
              </a:defRPr>
            </a:pPr>
            <a:r>
              <a:rPr b="1"/>
              <a:t>Observation</a:t>
            </a:r>
            <a:r>
              <a:t>:</a:t>
            </a:r>
            <a:br/>
            <a:r>
              <a:t>larger model + more data </a:t>
            </a:r>
            <a14:m>
              <m:oMath>
                <m:r>
                  <a:rPr xmlns:a="http://schemas.openxmlformats.org/drawingml/2006/main" sz="5000" i="1">
                    <a:solidFill>
                      <a:srgbClr val="000000"/>
                    </a:solidFill>
                    <a:latin typeface="Cambria Math" panose="02040503050406030204" pitchFamily="18" charset="0"/>
                  </a:rPr>
                  <m:t>→</m:t>
                </m:r>
              </m:oMath>
            </a14:m>
            <a:r>
              <a:t> higher score</a:t>
            </a:r>
          </a:p>
        </p:txBody>
      </p:sp>
      <p:sp>
        <p:nvSpPr>
          <p:cNvPr id="1573" name="In LMs:"/>
          <p:cNvSpPr txBox="1"/>
          <p:nvPr/>
        </p:nvSpPr>
        <p:spPr>
          <a:xfrm>
            <a:off x="12997659" y="4143261"/>
            <a:ext cx="223631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In LMs:</a:t>
            </a:r>
          </a:p>
        </p:txBody>
      </p:sp>
      <p:sp>
        <p:nvSpPr>
          <p:cNvPr id="1574" name="Line"/>
          <p:cNvSpPr/>
          <p:nvPr/>
        </p:nvSpPr>
        <p:spPr>
          <a:xfrm>
            <a:off x="16386643" y="7605680"/>
            <a:ext cx="1" cy="1883193"/>
          </a:xfrm>
          <a:prstGeom prst="line">
            <a:avLst/>
          </a:prstGeom>
          <a:ln w="101600">
            <a:solidFill>
              <a:srgbClr val="000000"/>
            </a:solidFill>
            <a:miter lim="400000"/>
            <a:tailEnd type="triangle"/>
          </a:ln>
        </p:spPr>
        <p:txBody>
          <a:bodyPr lIns="50800" tIns="50800" rIns="50800" bIns="50800" anchor="ctr"/>
          <a:lstStyle/>
          <a:p>
            <a:pPr/>
          </a:p>
        </p:txBody>
      </p:sp>
      <p:sp>
        <p:nvSpPr>
          <p:cNvPr id="1575" name="Any law to predict scores before training?"/>
          <p:cNvSpPr txBox="1"/>
          <p:nvPr/>
        </p:nvSpPr>
        <p:spPr>
          <a:xfrm>
            <a:off x="13187605" y="9996489"/>
            <a:ext cx="6398080" cy="21499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chemeClr val="accent5">
                    <a:lumOff val="-29866"/>
                  </a:schemeClr>
                </a:solidFill>
              </a:defRPr>
            </a:lvl1pPr>
          </a:lstStyle>
          <a:p>
            <a:pPr/>
            <a:r>
              <a:t>Any law to predict scores before training?</a:t>
            </a:r>
          </a:p>
        </p:txBody>
      </p:sp>
      <p:sp>
        <p:nvSpPr>
          <p:cNvPr id="1576"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7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57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2" grpId="2"/>
      <p:bldP build="whole" bldLvl="1" animBg="1" rev="0" advAuto="0" spid="1574" grpId="3"/>
      <p:bldP build="whole" bldLvl="1" animBg="1" rev="0" advAuto="0" spid="1575" grpId="4"/>
      <p:bldP build="whole" bldLvl="1" animBg="1" rev="0" advAuto="0" spid="1573" grpId="1"/>
    </p:bld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8" name="Why Do We Need Scaling Laws?"/>
          <p:cNvSpPr txBox="1"/>
          <p:nvPr>
            <p:ph type="title"/>
          </p:nvPr>
        </p:nvSpPr>
        <p:spPr>
          <a:prstGeom prst="rect">
            <a:avLst/>
          </a:prstGeom>
        </p:spPr>
        <p:txBody>
          <a:bodyPr/>
          <a:lstStyle/>
          <a:p>
            <a:pPr/>
            <a:r>
              <a:t>Why Do We Need Scaling Laws?</a:t>
            </a:r>
          </a:p>
        </p:txBody>
      </p:sp>
      <p:sp>
        <p:nvSpPr>
          <p:cNvPr id="1579" name="Curiosity…"/>
          <p:cNvSpPr txBox="1"/>
          <p:nvPr>
            <p:ph type="body" idx="1"/>
          </p:nvPr>
        </p:nvSpPr>
        <p:spPr>
          <a:xfrm>
            <a:off x="1206500" y="3311403"/>
            <a:ext cx="21971000" cy="8256012"/>
          </a:xfrm>
          <a:prstGeom prst="rect">
            <a:avLst/>
          </a:prstGeom>
        </p:spPr>
        <p:txBody>
          <a:bodyPr/>
          <a:lstStyle/>
          <a:p>
            <a:pPr marL="889000" indent="-889000">
              <a:buSzPct val="100000"/>
              <a:buAutoNum type="arabicPeriod" startAt="1"/>
            </a:pPr>
            <a:r>
              <a:t>Curiosity</a:t>
            </a:r>
          </a:p>
          <a:p>
            <a:pPr marL="889000" indent="-889000">
              <a:buSzPct val="100000"/>
              <a:buAutoNum type="arabicPeriod" startAt="1"/>
            </a:pPr>
            <a:r>
              <a:t>Early debugging</a:t>
            </a:r>
          </a:p>
          <a:p>
            <a:pPr marL="889000" indent="-889000">
              <a:buSzPct val="100000"/>
              <a:buAutoNum type="arabicPeriod" startAt="1"/>
            </a:pPr>
            <a:r>
              <a:t>Better allocation of the resources</a:t>
            </a:r>
          </a:p>
        </p:txBody>
      </p:sp>
      <p:grpSp>
        <p:nvGrpSpPr>
          <p:cNvPr id="1589" name="Group"/>
          <p:cNvGrpSpPr/>
          <p:nvPr/>
        </p:nvGrpSpPr>
        <p:grpSpPr>
          <a:xfrm>
            <a:off x="3609596" y="6873699"/>
            <a:ext cx="7241360" cy="7129217"/>
            <a:chOff x="0" y="404215"/>
            <a:chExt cx="7241359" cy="7129216"/>
          </a:xfrm>
        </p:grpSpPr>
        <p:sp>
          <p:nvSpPr>
            <p:cNvPr id="1580" name="Square"/>
            <p:cNvSpPr/>
            <p:nvPr/>
          </p:nvSpPr>
          <p:spPr>
            <a:xfrm>
              <a:off x="32504" y="768415"/>
              <a:ext cx="5810942" cy="5810943"/>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81" name="time"/>
            <p:cNvSpPr/>
            <p:nvPr/>
          </p:nvSpPr>
          <p:spPr>
            <a:xfrm>
              <a:off x="5971359" y="626343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time</a:t>
              </a:r>
            </a:p>
          </p:txBody>
        </p:sp>
        <p:sp>
          <p:nvSpPr>
            <p:cNvPr id="1582" name="score"/>
            <p:cNvSpPr/>
            <p:nvPr/>
          </p:nvSpPr>
          <p:spPr>
            <a:xfrm>
              <a:off x="0" y="40421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score</a:t>
              </a:r>
            </a:p>
          </p:txBody>
        </p:sp>
        <p:sp>
          <p:nvSpPr>
            <p:cNvPr id="1583" name="Line"/>
            <p:cNvSpPr/>
            <p:nvPr/>
          </p:nvSpPr>
          <p:spPr>
            <a:xfrm flipV="1">
              <a:off x="187862" y="901580"/>
              <a:ext cx="5500226" cy="5500226"/>
            </a:xfrm>
            <a:prstGeom prst="line">
              <a:avLst/>
            </a:prstGeom>
            <a:noFill/>
            <a:ln w="101600" cap="flat">
              <a:solidFill>
                <a:schemeClr val="accent1"/>
              </a:solidFill>
              <a:custDash>
                <a:ds d="200000" sp="200000"/>
              </a:custDash>
              <a:miter lim="400000"/>
            </a:ln>
            <a:effectLst/>
          </p:spPr>
          <p:txBody>
            <a:bodyPr wrap="square" lIns="50800" tIns="50800" rIns="50800" bIns="50800" numCol="1" anchor="ctr">
              <a:noAutofit/>
            </a:bodyPr>
            <a:lstStyle/>
            <a:p>
              <a:pPr/>
            </a:p>
          </p:txBody>
        </p:sp>
        <p:sp>
          <p:nvSpPr>
            <p:cNvPr id="1584" name="Line"/>
            <p:cNvSpPr/>
            <p:nvPr/>
          </p:nvSpPr>
          <p:spPr>
            <a:xfrm rot="19293574">
              <a:off x="-326404" y="4158233"/>
              <a:ext cx="6115694" cy="772689"/>
            </a:xfrm>
            <a:custGeom>
              <a:avLst/>
              <a:gdLst/>
              <a:ahLst/>
              <a:cxnLst>
                <a:cxn ang="0">
                  <a:pos x="wd2" y="hd2"/>
                </a:cxn>
                <a:cxn ang="5400000">
                  <a:pos x="wd2" y="hd2"/>
                </a:cxn>
                <a:cxn ang="10800000">
                  <a:pos x="wd2" y="hd2"/>
                </a:cxn>
                <a:cxn ang="16200000">
                  <a:pos x="wd2" y="hd2"/>
                </a:cxn>
              </a:cxnLst>
              <a:rect l="0" t="0" r="r" b="b"/>
              <a:pathLst>
                <a:path w="21600" h="21106" fill="norm" stroke="1" extrusionOk="0">
                  <a:moveTo>
                    <a:pt x="0" y="9327"/>
                  </a:moveTo>
                  <a:lnTo>
                    <a:pt x="11416" y="554"/>
                  </a:lnTo>
                  <a:cubicBezTo>
                    <a:pt x="12809" y="-494"/>
                    <a:pt x="14213" y="-53"/>
                    <a:pt x="15591" y="1867"/>
                  </a:cubicBezTo>
                  <a:cubicBezTo>
                    <a:pt x="17749" y="4874"/>
                    <a:pt x="19799" y="11436"/>
                    <a:pt x="21600" y="21106"/>
                  </a:cubicBezTo>
                </a:path>
              </a:pathLst>
            </a:custGeom>
            <a:noFill/>
            <a:ln w="1016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p>
          </p:txBody>
        </p:sp>
        <p:sp>
          <p:nvSpPr>
            <p:cNvPr id="1585" name="predicted"/>
            <p:cNvSpPr/>
            <p:nvPr/>
          </p:nvSpPr>
          <p:spPr>
            <a:xfrm>
              <a:off x="2930649" y="127186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1">
                      <a:lumOff val="-13575"/>
                    </a:schemeClr>
                  </a:solidFill>
                </a:defRPr>
              </a:lvl1pPr>
            </a:lstStyle>
            <a:p>
              <a:pPr/>
              <a:r>
                <a:t>predicted</a:t>
              </a:r>
            </a:p>
          </p:txBody>
        </p:sp>
        <p:sp>
          <p:nvSpPr>
            <p:cNvPr id="1586" name="actual"/>
            <p:cNvSpPr/>
            <p:nvPr/>
          </p:nvSpPr>
          <p:spPr>
            <a:xfrm>
              <a:off x="4063586" y="334097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5">
                      <a:lumOff val="-29866"/>
                    </a:schemeClr>
                  </a:solidFill>
                </a:defRPr>
              </a:lvl1pPr>
            </a:lstStyle>
            <a:p>
              <a:pPr/>
              <a:r>
                <a:t>actual</a:t>
              </a:r>
            </a:p>
          </p:txBody>
        </p:sp>
        <p:sp>
          <p:nvSpPr>
            <p:cNvPr id="1587" name="Circle"/>
            <p:cNvSpPr/>
            <p:nvPr/>
          </p:nvSpPr>
          <p:spPr>
            <a:xfrm>
              <a:off x="2873336" y="3570101"/>
              <a:ext cx="406919" cy="406920"/>
            </a:xfrm>
            <a:prstGeom prst="ellipse">
              <a:avLst/>
            </a:prstGeom>
            <a:noFill/>
            <a:ln w="1016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588" name="something wrong here!"/>
            <p:cNvSpPr/>
            <p:nvPr/>
          </p:nvSpPr>
          <p:spPr>
            <a:xfrm>
              <a:off x="2556639" y="4670795"/>
              <a:ext cx="318154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something wrong here!</a:t>
              </a:r>
            </a:p>
          </p:txBody>
        </p:sp>
      </p:grpSp>
      <p:grpSp>
        <p:nvGrpSpPr>
          <p:cNvPr id="1592" name="Group"/>
          <p:cNvGrpSpPr/>
          <p:nvPr/>
        </p:nvGrpSpPr>
        <p:grpSpPr>
          <a:xfrm>
            <a:off x="10732829" y="6831082"/>
            <a:ext cx="11868608" cy="6753435"/>
            <a:chOff x="0" y="-18810"/>
            <a:chExt cx="11868607" cy="6753434"/>
          </a:xfrm>
        </p:grpSpPr>
        <p:graphicFrame>
          <p:nvGraphicFramePr>
            <p:cNvPr id="1590" name="2D Column Chart"/>
            <p:cNvGraphicFramePr/>
            <p:nvPr/>
          </p:nvGraphicFramePr>
          <p:xfrm>
            <a:off x="835302" y="540729"/>
            <a:ext cx="8925784" cy="6193895"/>
          </p:xfrm>
          <a:graphic xmlns:a="http://schemas.openxmlformats.org/drawingml/2006/main">
            <a:graphicData uri="http://schemas.openxmlformats.org/drawingml/2006/chart">
              <c:chart xmlns:c="http://schemas.openxmlformats.org/drawingml/2006/chart" r:id="rId2"/>
            </a:graphicData>
          </a:graphic>
        </p:graphicFrame>
        <p:sp>
          <p:nvSpPr>
            <p:cNvPr id="1591" name="cost requirement to achieve a certain score"/>
            <p:cNvSpPr txBox="1"/>
            <p:nvPr/>
          </p:nvSpPr>
          <p:spPr>
            <a:xfrm>
              <a:off x="0" y="-18811"/>
              <a:ext cx="11868608" cy="8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cost requirement to achieve a certain score</a:t>
              </a:r>
            </a:p>
          </p:txBody>
        </p:sp>
      </p:grpSp>
      <p:sp>
        <p:nvSpPr>
          <p:cNvPr id="1593"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15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7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3" fill="hold">
                                  <p:stCondLst>
                                    <p:cond delay="0"/>
                                  </p:stCondLst>
                                  <p:iterate type="el" backwards="0">
                                    <p:tmAbs val="0"/>
                                  </p:iterate>
                                  <p:childTnLst>
                                    <p:set>
                                      <p:cBhvr>
                                        <p:cTn id="24" fill="hold"/>
                                        <p:tgtEl>
                                          <p:spTgt spid="1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92" grpId="3"/>
      <p:bldP build="p" bldLvl="5" animBg="1" rev="0" advAuto="0" spid="1579" grpId="1"/>
      <p:bldP build="whole" bldLvl="1" animBg="1" rev="0" advAuto="0" spid="1589" grpId="2"/>
    </p:bld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5" name="Law on Data Size Seen During Training"/>
          <p:cNvSpPr txBox="1"/>
          <p:nvPr>
            <p:ph type="title"/>
          </p:nvPr>
        </p:nvSpPr>
        <p:spPr>
          <a:prstGeom prst="rect">
            <a:avLst/>
          </a:prstGeom>
        </p:spPr>
        <p:txBody>
          <a:bodyPr/>
          <a:lstStyle/>
          <a:p>
            <a:pPr/>
            <a:r>
              <a:t>Law on Data Size Seen During Training</a:t>
            </a:r>
          </a:p>
        </p:txBody>
      </p:sp>
      <p:sp>
        <p:nvSpPr>
          <p:cNvPr id="1596" name="Kaplan, Jared, Sam McCandlish, Tom Henighan, Tom B. Brown, Benjamin Chess, Rewon Child, Scott Gray, Alec Radford, Jeffrey Wu, and Dario Amodei. &quot;Scaling laws for neural language models.&quot; arXiv preprint arXiv:2001.08361 (2020)."/>
          <p:cNvSpPr txBox="1"/>
          <p:nvPr/>
        </p:nvSpPr>
        <p:spPr>
          <a:xfrm>
            <a:off x="134493" y="13170337"/>
            <a:ext cx="2411501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Kaplan, Jared, Sam McCandlish, Tom Henighan, Tom B. Brown, Benjamin Chess, Rewon Child, Scott Gray, Alec Radford, Jeffrey Wu, and Dario Amodei. "Scaling laws for neural language models." </a:t>
            </a:r>
            <a:r>
              <a:rPr i="1"/>
              <a:t>arXiv preprint arXiv:2001.08361</a:t>
            </a:r>
            <a:r>
              <a:t> (2020).</a:t>
            </a:r>
          </a:p>
        </p:txBody>
      </p:sp>
      <p:pic>
        <p:nvPicPr>
          <p:cNvPr id="1597" name="Image" descr="Image"/>
          <p:cNvPicPr>
            <a:picLocks noChangeAspect="1"/>
          </p:cNvPicPr>
          <p:nvPr/>
        </p:nvPicPr>
        <p:blipFill>
          <a:blip r:embed="rId2">
            <a:extLst/>
          </a:blip>
          <a:srcRect l="0" t="7015" r="0" b="0"/>
          <a:stretch>
            <a:fillRect/>
          </a:stretch>
        </p:blipFill>
        <p:spPr>
          <a:xfrm>
            <a:off x="3816017" y="3122911"/>
            <a:ext cx="15072368" cy="7610997"/>
          </a:xfrm>
          <a:prstGeom prst="rect">
            <a:avLst/>
          </a:prstGeom>
          <a:ln w="12700">
            <a:miter lim="400000"/>
          </a:ln>
        </p:spPr>
      </p:pic>
      <p:pic>
        <p:nvPicPr>
          <p:cNvPr id="1598" name="Image" descr="Image"/>
          <p:cNvPicPr>
            <a:picLocks noChangeAspect="1"/>
          </p:cNvPicPr>
          <p:nvPr/>
        </p:nvPicPr>
        <p:blipFill>
          <a:blip r:embed="rId3">
            <a:extLst/>
          </a:blip>
          <a:stretch>
            <a:fillRect/>
          </a:stretch>
        </p:blipFill>
        <p:spPr>
          <a:xfrm>
            <a:off x="7257439" y="10982449"/>
            <a:ext cx="5474439" cy="1936718"/>
          </a:xfrm>
          <a:prstGeom prst="rect">
            <a:avLst/>
          </a:prstGeom>
          <a:ln w="12700">
            <a:miter lim="400000"/>
          </a:ln>
        </p:spPr>
      </p:pic>
      <p:sp>
        <p:nvSpPr>
          <p:cNvPr id="1599" name="Rectangle"/>
          <p:cNvSpPr/>
          <p:nvPr/>
        </p:nvSpPr>
        <p:spPr>
          <a:xfrm>
            <a:off x="10405081" y="12045031"/>
            <a:ext cx="984251" cy="876640"/>
          </a:xfrm>
          <a:prstGeom prst="rect">
            <a:avLst/>
          </a:prstGeom>
          <a:solidFill>
            <a:schemeClr val="accent5">
              <a:hueOff val="-82419"/>
              <a:satOff val="-9513"/>
              <a:lumOff val="-16343"/>
              <a:alpha val="60037"/>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00" name=": Trained tokens in training"/>
          <p:cNvSpPr txBox="1"/>
          <p:nvPr/>
        </p:nvSpPr>
        <p:spPr>
          <a:xfrm>
            <a:off x="13624633" y="11959709"/>
            <a:ext cx="7805097"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lumOff val="-29866"/>
                  </a:schemeClr>
                </a:solidFill>
              </a:defRPr>
            </a:pPr>
            <a14:m>
              <m:oMath>
                <m:r>
                  <a:rPr xmlns:a="http://schemas.openxmlformats.org/drawingml/2006/main" sz="5750" i="1">
                    <a:solidFill>
                      <a:srgbClr val="B41700"/>
                    </a:solidFill>
                    <a:latin typeface="Cambria Math" panose="02040503050406030204" pitchFamily="18" charset="0"/>
                  </a:rPr>
                  <m:t>D</m:t>
                </m:r>
              </m:oMath>
            </a14:m>
            <a:r>
              <a:t>: Trained tokens in training</a:t>
            </a:r>
            <a:endParaRPr>
              <a:solidFill>
                <a:srgbClr val="B51700"/>
              </a:solidFill>
            </a:endParaRPr>
          </a:p>
        </p:txBody>
      </p:sp>
      <p:sp>
        <p:nvSpPr>
          <p:cNvPr id="1601"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3" name="Law on Model Size"/>
          <p:cNvSpPr txBox="1"/>
          <p:nvPr>
            <p:ph type="title"/>
          </p:nvPr>
        </p:nvSpPr>
        <p:spPr>
          <a:prstGeom prst="rect">
            <a:avLst/>
          </a:prstGeom>
        </p:spPr>
        <p:txBody>
          <a:bodyPr/>
          <a:lstStyle/>
          <a:p>
            <a:pPr/>
            <a:r>
              <a:t>Law on Model Size</a:t>
            </a:r>
          </a:p>
        </p:txBody>
      </p:sp>
      <p:pic>
        <p:nvPicPr>
          <p:cNvPr id="1604" name="Image" descr="Image"/>
          <p:cNvPicPr>
            <a:picLocks noChangeAspect="1"/>
          </p:cNvPicPr>
          <p:nvPr/>
        </p:nvPicPr>
        <p:blipFill>
          <a:blip r:embed="rId2">
            <a:extLst/>
          </a:blip>
          <a:stretch>
            <a:fillRect/>
          </a:stretch>
        </p:blipFill>
        <p:spPr>
          <a:xfrm>
            <a:off x="3014009" y="3272362"/>
            <a:ext cx="18204710" cy="5763228"/>
          </a:xfrm>
          <a:prstGeom prst="rect">
            <a:avLst/>
          </a:prstGeom>
          <a:ln w="12700">
            <a:miter lim="400000"/>
          </a:ln>
        </p:spPr>
      </p:pic>
      <p:sp>
        <p:nvSpPr>
          <p:cNvPr id="1605" name="Message: word embeddings and other parameters have different effects  when scaling."/>
          <p:cNvSpPr txBox="1"/>
          <p:nvPr/>
        </p:nvSpPr>
        <p:spPr>
          <a:xfrm>
            <a:off x="1661736" y="10389168"/>
            <a:ext cx="10812124"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Message: word embeddings and other parameters have different effects  when scaling.</a:t>
            </a:r>
          </a:p>
        </p:txBody>
      </p:sp>
      <p:sp>
        <p:nvSpPr>
          <p:cNvPr id="1606" name="w/o embeddings: neater trend"/>
          <p:cNvSpPr txBox="1"/>
          <p:nvPr/>
        </p:nvSpPr>
        <p:spPr>
          <a:xfrm>
            <a:off x="14027407" y="9042648"/>
            <a:ext cx="7342585" cy="7742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Times New Roman"/>
                <a:ea typeface="Times New Roman"/>
                <a:cs typeface="Times New Roman"/>
                <a:sym typeface="Times New Roman"/>
              </a:defRPr>
            </a:lvl1pPr>
          </a:lstStyle>
          <a:p>
            <a:pPr/>
            <a:r>
              <a:t>w/o embeddings: neater trend</a:t>
            </a:r>
          </a:p>
        </p:txBody>
      </p:sp>
      <p:sp>
        <p:nvSpPr>
          <p:cNvPr id="1607" name="w/ embeddings: harder to fit"/>
          <p:cNvSpPr txBox="1"/>
          <p:nvPr/>
        </p:nvSpPr>
        <p:spPr>
          <a:xfrm>
            <a:off x="4454781" y="9042648"/>
            <a:ext cx="7021414" cy="7742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Times New Roman"/>
                <a:ea typeface="Times New Roman"/>
                <a:cs typeface="Times New Roman"/>
                <a:sym typeface="Times New Roman"/>
              </a:defRPr>
            </a:lvl1pPr>
          </a:lstStyle>
          <a:p>
            <a:pPr/>
            <a:r>
              <a:t>w/ embeddings: harder to fit</a:t>
            </a:r>
          </a:p>
        </p:txBody>
      </p:sp>
      <p:sp>
        <p:nvSpPr>
          <p:cNvPr id="1608" name="Kaplan, Jared, Sam McCandlish, Tom Henighan, Tom B. Brown, Benjamin Chess, Rewon Child, Scott Gray, Alec Radford, Jeffrey Wu, and Dario Amodei. &quot;Scaling laws for neural language models.&quot; arXiv preprint arXiv:2001.08361 (2020)."/>
          <p:cNvSpPr txBox="1"/>
          <p:nvPr/>
        </p:nvSpPr>
        <p:spPr>
          <a:xfrm>
            <a:off x="134493" y="13076351"/>
            <a:ext cx="2411501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Kaplan, Jared, Sam McCandlish, Tom Henighan, Tom B. Brown, Benjamin Chess, Rewon Child, Scott Gray, Alec Radford, Jeffrey Wu, and Dario Amodei. "Scaling laws for neural language models." </a:t>
            </a:r>
            <a:r>
              <a:rPr i="1"/>
              <a:t>arXiv preprint arXiv:2001.08361</a:t>
            </a:r>
            <a:r>
              <a:t> (2020).</a:t>
            </a:r>
          </a:p>
        </p:txBody>
      </p:sp>
      <p:pic>
        <p:nvPicPr>
          <p:cNvPr id="1609" name="Image" descr="Image"/>
          <p:cNvPicPr>
            <a:picLocks noChangeAspect="1"/>
          </p:cNvPicPr>
          <p:nvPr/>
        </p:nvPicPr>
        <p:blipFill>
          <a:blip r:embed="rId3">
            <a:extLst/>
          </a:blip>
          <a:stretch>
            <a:fillRect/>
          </a:stretch>
        </p:blipFill>
        <p:spPr>
          <a:xfrm>
            <a:off x="14556185" y="10260076"/>
            <a:ext cx="5607432" cy="2269499"/>
          </a:xfrm>
          <a:prstGeom prst="rect">
            <a:avLst/>
          </a:prstGeom>
          <a:ln w="12700">
            <a:miter lim="400000"/>
          </a:ln>
        </p:spPr>
      </p:pic>
      <p:sp>
        <p:nvSpPr>
          <p:cNvPr id="1610" name="Rectangle"/>
          <p:cNvSpPr/>
          <p:nvPr/>
        </p:nvSpPr>
        <p:spPr>
          <a:xfrm>
            <a:off x="1803995" y="2695401"/>
            <a:ext cx="10527606" cy="7121451"/>
          </a:xfrm>
          <a:prstGeom prst="rect">
            <a:avLst/>
          </a:prstGeom>
          <a:solidFill>
            <a:srgbClr val="000000">
              <a:alpha val="28188"/>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11" name="Rectangle"/>
          <p:cNvSpPr/>
          <p:nvPr/>
        </p:nvSpPr>
        <p:spPr>
          <a:xfrm>
            <a:off x="17847281" y="11496703"/>
            <a:ext cx="984251" cy="876640"/>
          </a:xfrm>
          <a:prstGeom prst="rect">
            <a:avLst/>
          </a:prstGeom>
          <a:solidFill>
            <a:schemeClr val="accent5">
              <a:hueOff val="-82419"/>
              <a:satOff val="-9513"/>
              <a:lumOff val="-16343"/>
              <a:alpha val="60037"/>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12" name=": model size"/>
          <p:cNvSpPr txBox="1"/>
          <p:nvPr/>
        </p:nvSpPr>
        <p:spPr>
          <a:xfrm>
            <a:off x="20025433" y="11411381"/>
            <a:ext cx="3868034" cy="959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lumOff val="-29866"/>
                  </a:schemeClr>
                </a:solidFill>
              </a:defRPr>
            </a:pPr>
            <a14:m>
              <m:oMath>
                <m:r>
                  <a:rPr xmlns:a="http://schemas.openxmlformats.org/drawingml/2006/main" sz="5750" i="1">
                    <a:solidFill>
                      <a:srgbClr val="B41700"/>
                    </a:solidFill>
                    <a:latin typeface="Cambria Math" panose="02040503050406030204" pitchFamily="18" charset="0"/>
                  </a:rPr>
                  <m:t>N</m:t>
                </m:r>
              </m:oMath>
            </a14:m>
            <a:r>
              <a:t>: model size</a:t>
            </a:r>
            <a:endParaRPr>
              <a:solidFill>
                <a:srgbClr val="B51700"/>
              </a:solidFill>
            </a:endParaRPr>
          </a:p>
        </p:txBody>
      </p:sp>
      <p:sp>
        <p:nvSpPr>
          <p:cNvPr id="1613"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5" name="Architecture Also Matters"/>
          <p:cNvSpPr txBox="1"/>
          <p:nvPr>
            <p:ph type="title"/>
          </p:nvPr>
        </p:nvSpPr>
        <p:spPr>
          <a:prstGeom prst="rect">
            <a:avLst/>
          </a:prstGeom>
        </p:spPr>
        <p:txBody>
          <a:bodyPr/>
          <a:lstStyle/>
          <a:p>
            <a:pPr/>
            <a:r>
              <a:t>Architecture Also Matters</a:t>
            </a:r>
          </a:p>
        </p:txBody>
      </p:sp>
      <p:pic>
        <p:nvPicPr>
          <p:cNvPr id="1616" name="Image" descr="Image"/>
          <p:cNvPicPr>
            <a:picLocks noChangeAspect="1"/>
          </p:cNvPicPr>
          <p:nvPr/>
        </p:nvPicPr>
        <p:blipFill>
          <a:blip r:embed="rId2">
            <a:extLst/>
          </a:blip>
          <a:srcRect l="0" t="14616" r="0" b="0"/>
          <a:stretch>
            <a:fillRect/>
          </a:stretch>
        </p:blipFill>
        <p:spPr>
          <a:xfrm>
            <a:off x="2726955" y="3254008"/>
            <a:ext cx="16293789" cy="9615216"/>
          </a:xfrm>
          <a:prstGeom prst="rect">
            <a:avLst/>
          </a:prstGeom>
          <a:ln w="12700">
            <a:miter lim="400000"/>
          </a:ln>
        </p:spPr>
      </p:pic>
      <p:sp>
        <p:nvSpPr>
          <p:cNvPr id="1617" name="Kaplan, Jared, Sam McCandlish, Tom Henighan, Tom B. Brown, Benjamin Chess, Rewon Child, Scott Gray, Alec Radford, Jeffrey Wu, and Dario Amodei. &quot;Scaling laws for neural language models.&quot; arXiv preprint arXiv:2001.08361 (2020)."/>
          <p:cNvSpPr txBox="1"/>
          <p:nvPr/>
        </p:nvSpPr>
        <p:spPr>
          <a:xfrm>
            <a:off x="134493" y="13099785"/>
            <a:ext cx="24115015"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Kaplan, Jared, Sam McCandlish, Tom Henighan, Tom B. Brown, Benjamin Chess, Rewon Child, Scott Gray, Alec Radford, Jeffrey Wu, and Dario Amodei. "Scaling laws for neural language models." </a:t>
            </a:r>
            <a:r>
              <a:rPr i="1"/>
              <a:t>arXiv preprint arXiv:2001.08361</a:t>
            </a:r>
            <a:r>
              <a:t> (2020).</a:t>
            </a:r>
          </a:p>
        </p:txBody>
      </p:sp>
      <p:sp>
        <p:nvSpPr>
          <p:cNvPr id="1618"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0" name="Can Laws Be Unified?"/>
          <p:cNvSpPr txBox="1"/>
          <p:nvPr>
            <p:ph type="title"/>
          </p:nvPr>
        </p:nvSpPr>
        <p:spPr>
          <a:prstGeom prst="rect">
            <a:avLst/>
          </a:prstGeom>
        </p:spPr>
        <p:txBody>
          <a:bodyPr/>
          <a:lstStyle/>
          <a:p>
            <a:pPr/>
            <a:r>
              <a:t>Can Laws Be Unified?</a:t>
            </a:r>
          </a:p>
        </p:txBody>
      </p:sp>
      <p:sp>
        <p:nvSpPr>
          <p:cNvPr id="1621" name="Equation"/>
          <p:cNvSpPr txBox="1"/>
          <p:nvPr/>
        </p:nvSpPr>
        <p:spPr>
          <a:xfrm>
            <a:off x="1678389" y="6799437"/>
            <a:ext cx="7137201" cy="1547699"/>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5700" i="1">
                      <a:solidFill>
                        <a:srgbClr val="000000"/>
                      </a:solidFill>
                      <a:latin typeface="Cambria Math" panose="02040503050406030204" pitchFamily="18" charset="0"/>
                    </a:rPr>
                    <m:t>L</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D</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f>
                    <m:fPr>
                      <m:ctrlPr>
                        <a:rPr xmlns:a="http://schemas.openxmlformats.org/drawingml/2006/main" sz="5700" i="1">
                          <a:solidFill>
                            <a:srgbClr val="000000"/>
                          </a:solidFill>
                          <a:latin typeface="Cambria Math" panose="02040503050406030204" pitchFamily="18" charset="0"/>
                        </a:rPr>
                      </m:ctrlPr>
                      <m:type m:val="bar"/>
                    </m:fPr>
                    <m:num>
                      <m:r>
                        <a:rPr xmlns:a="http://schemas.openxmlformats.org/drawingml/2006/main" sz="5700" i="1">
                          <a:solidFill>
                            <a:srgbClr val="000000"/>
                          </a:solidFill>
                          <a:latin typeface="Cambria Math" panose="02040503050406030204" pitchFamily="18" charset="0"/>
                        </a:rPr>
                        <m:t>A</m:t>
                      </m:r>
                    </m:num>
                    <m:den>
                      <m:sSup>
                        <m:e>
                          <m:r>
                            <a:rPr xmlns:a="http://schemas.openxmlformats.org/drawingml/2006/main" sz="5700" i="1">
                              <a:solidFill>
                                <a:srgbClr val="000000"/>
                              </a:solidFill>
                              <a:latin typeface="Cambria Math" panose="02040503050406030204" pitchFamily="18" charset="0"/>
                            </a:rPr>
                            <m:t>N</m:t>
                          </m:r>
                        </m:e>
                        <m:sup>
                          <m:r>
                            <a:rPr xmlns:a="http://schemas.openxmlformats.org/drawingml/2006/main" sz="5700" i="1">
                              <a:solidFill>
                                <a:srgbClr val="000000"/>
                              </a:solidFill>
                              <a:latin typeface="Cambria Math" panose="02040503050406030204" pitchFamily="18" charset="0"/>
                            </a:rPr>
                            <m:t>α</m:t>
                          </m:r>
                        </m:sup>
                      </m:sSup>
                    </m:den>
                  </m:f>
                  <m:r>
                    <a:rPr xmlns:a="http://schemas.openxmlformats.org/drawingml/2006/main" sz="5700" i="1">
                      <a:solidFill>
                        <a:srgbClr val="000000"/>
                      </a:solidFill>
                      <a:latin typeface="Cambria Math" panose="02040503050406030204" pitchFamily="18" charset="0"/>
                    </a:rPr>
                    <m:t>+</m:t>
                  </m:r>
                  <m:f>
                    <m:fPr>
                      <m:ctrlPr>
                        <a:rPr xmlns:a="http://schemas.openxmlformats.org/drawingml/2006/main" sz="5700" i="1">
                          <a:solidFill>
                            <a:srgbClr val="000000"/>
                          </a:solidFill>
                          <a:latin typeface="Cambria Math" panose="02040503050406030204" pitchFamily="18" charset="0"/>
                        </a:rPr>
                      </m:ctrlPr>
                      <m:type m:val="bar"/>
                    </m:fPr>
                    <m:num>
                      <m:r>
                        <a:rPr xmlns:a="http://schemas.openxmlformats.org/drawingml/2006/main" sz="5700" i="1">
                          <a:solidFill>
                            <a:srgbClr val="000000"/>
                          </a:solidFill>
                          <a:latin typeface="Cambria Math" panose="02040503050406030204" pitchFamily="18" charset="0"/>
                        </a:rPr>
                        <m:t>B</m:t>
                      </m:r>
                    </m:num>
                    <m:den>
                      <m:sSup>
                        <m:e>
                          <m:r>
                            <a:rPr xmlns:a="http://schemas.openxmlformats.org/drawingml/2006/main" sz="5700" i="1">
                              <a:solidFill>
                                <a:srgbClr val="000000"/>
                              </a:solidFill>
                              <a:latin typeface="Cambria Math" panose="02040503050406030204" pitchFamily="18" charset="0"/>
                            </a:rPr>
                            <m:t>D</m:t>
                          </m:r>
                        </m:e>
                        <m:sup>
                          <m:r>
                            <a:rPr xmlns:a="http://schemas.openxmlformats.org/drawingml/2006/main" sz="5700" i="1">
                              <a:solidFill>
                                <a:srgbClr val="000000"/>
                              </a:solidFill>
                              <a:latin typeface="Cambria Math" panose="02040503050406030204" pitchFamily="18" charset="0"/>
                            </a:rPr>
                            <m:t>β</m:t>
                          </m:r>
                        </m:sup>
                      </m:sSup>
                    </m:den>
                  </m:f>
                </m:oMath>
              </m:oMathPara>
            </a14:m>
            <a:endParaRPr sz="5700"/>
          </a:p>
        </p:txBody>
      </p:sp>
      <p:pic>
        <p:nvPicPr>
          <p:cNvPr id="1622" name="Image" descr="Image"/>
          <p:cNvPicPr>
            <a:picLocks noChangeAspect="1"/>
          </p:cNvPicPr>
          <p:nvPr/>
        </p:nvPicPr>
        <p:blipFill>
          <a:blip r:embed="rId2">
            <a:extLst/>
          </a:blip>
          <a:stretch>
            <a:fillRect/>
          </a:stretch>
        </p:blipFill>
        <p:spPr>
          <a:xfrm>
            <a:off x="10433118" y="2862287"/>
            <a:ext cx="11235447" cy="9935839"/>
          </a:xfrm>
          <a:prstGeom prst="rect">
            <a:avLst/>
          </a:prstGeom>
          <a:ln w="12700">
            <a:miter lim="400000"/>
          </a:ln>
        </p:spPr>
      </p:pic>
      <p:sp>
        <p:nvSpPr>
          <p:cNvPr id="1623" name="Equation"/>
          <p:cNvSpPr txBox="1"/>
          <p:nvPr/>
        </p:nvSpPr>
        <p:spPr>
          <a:xfrm>
            <a:off x="17349114" y="12128734"/>
            <a:ext cx="645110" cy="576885"/>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6800" i="1">
                      <a:solidFill>
                        <a:srgbClr val="000000"/>
                      </a:solidFill>
                      <a:latin typeface="Cambria Math" panose="02040503050406030204" pitchFamily="18" charset="0"/>
                    </a:rPr>
                    <m:t>N</m:t>
                  </m:r>
                </m:oMath>
              </m:oMathPara>
            </a14:m>
            <a:endParaRPr sz="6800"/>
          </a:p>
        </p:txBody>
      </p:sp>
      <p:sp>
        <p:nvSpPr>
          <p:cNvPr id="1624" name=": Data Size FLOPs"/>
          <p:cNvSpPr txBox="1"/>
          <p:nvPr/>
        </p:nvSpPr>
        <p:spPr>
          <a:xfrm>
            <a:off x="19296876" y="2687475"/>
            <a:ext cx="4556134" cy="17485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14:m>
              <m:oMath>
                <m:r>
                  <a:rPr xmlns:a="http://schemas.openxmlformats.org/drawingml/2006/main" sz="5750" i="1">
                    <a:solidFill>
                      <a:srgbClr val="000000"/>
                    </a:solidFill>
                    <a:latin typeface="Cambria Math" panose="02040503050406030204" pitchFamily="18" charset="0"/>
                  </a:rPr>
                  <m:t>D</m:t>
                </m:r>
              </m:oMath>
            </a14:m>
            <a:r>
              <a:t>: Data Size</a:t>
            </a:r>
            <a:br/>
            <a:r>
              <a:t>FLOPs </a:t>
            </a:r>
            <a14:m>
              <m:oMath>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6</m:t>
                </m:r>
                <m:r>
                  <a:rPr xmlns:a="http://schemas.openxmlformats.org/drawingml/2006/main" sz="5750" i="1">
                    <a:solidFill>
                      <a:srgbClr val="000000"/>
                    </a:solidFill>
                    <a:latin typeface="Cambria Math" panose="02040503050406030204" pitchFamily="18" charset="0"/>
                  </a:rPr>
                  <m:t>N</m:t>
                </m:r>
                <m:r>
                  <a:rPr xmlns:a="http://schemas.openxmlformats.org/drawingml/2006/main" sz="5750" i="1">
                    <a:solidFill>
                      <a:srgbClr val="000000"/>
                    </a:solidFill>
                    <a:latin typeface="Cambria Math" panose="02040503050406030204" pitchFamily="18" charset="0"/>
                  </a:rPr>
                  <m:t>D</m:t>
                </m:r>
              </m:oMath>
            </a14:m>
            <a:r>
              <a:t> </a:t>
            </a:r>
          </a:p>
        </p:txBody>
      </p:sp>
      <p:sp>
        <p:nvSpPr>
          <p:cNvPr id="1625" name="Equation"/>
          <p:cNvSpPr txBox="1"/>
          <p:nvPr/>
        </p:nvSpPr>
        <p:spPr>
          <a:xfrm>
            <a:off x="9783978" y="5973165"/>
            <a:ext cx="1821283" cy="51999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1626" name="Hoffmann, Jordan, et al. &quot;Training compute-optimal large language models.&quot; arXiv preprint arXiv:2203.15556 (2022)."/>
          <p:cNvSpPr txBox="1"/>
          <p:nvPr/>
        </p:nvSpPr>
        <p:spPr>
          <a:xfrm>
            <a:off x="5980291" y="13251298"/>
            <a:ext cx="1189383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Hoffmann, Jordan, et al. "Training compute-optimal large language models." arXiv preprint arXiv:2203.15556 (2022).</a:t>
            </a:r>
          </a:p>
        </p:txBody>
      </p:sp>
      <p:sp>
        <p:nvSpPr>
          <p:cNvPr id="1627"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Prerequisites: Language Modeling"/>
          <p:cNvSpPr txBox="1"/>
          <p:nvPr>
            <p:ph type="title"/>
          </p:nvPr>
        </p:nvSpPr>
        <p:spPr>
          <a:prstGeom prst="rect">
            <a:avLst/>
          </a:prstGeom>
        </p:spPr>
        <p:txBody>
          <a:bodyPr/>
          <a:lstStyle/>
          <a:p>
            <a:pPr/>
            <a:r>
              <a:t>Prerequisites: Language Modeling</a:t>
            </a:r>
          </a:p>
        </p:txBody>
      </p:sp>
      <p:sp>
        <p:nvSpPr>
          <p:cNvPr id="287" name="Large   Language   Models   are"/>
          <p:cNvSpPr txBox="1"/>
          <p:nvPr/>
        </p:nvSpPr>
        <p:spPr>
          <a:xfrm>
            <a:off x="162246" y="4449228"/>
            <a:ext cx="8791865" cy="778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b="1" sz="4000">
                <a:solidFill>
                  <a:srgbClr val="36A6E6"/>
                </a:solidFill>
              </a:defRPr>
            </a:lvl1pPr>
          </a:lstStyle>
          <a:p>
            <a:pPr/>
            <a:r>
              <a:t>Large   Language   Models   are</a:t>
            </a:r>
          </a:p>
        </p:txBody>
      </p:sp>
      <p:sp>
        <p:nvSpPr>
          <p:cNvPr id="288" name="Rounded Rectangle"/>
          <p:cNvSpPr/>
          <p:nvPr/>
        </p:nvSpPr>
        <p:spPr>
          <a:xfrm>
            <a:off x="3529795" y="8468870"/>
            <a:ext cx="5205495" cy="1090557"/>
          </a:xfrm>
          <a:prstGeom prst="roundRect">
            <a:avLst>
              <a:gd name="adj" fmla="val 18764"/>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9" name="Rectangle"/>
          <p:cNvSpPr txBox="1"/>
          <p:nvPr/>
        </p:nvSpPr>
        <p:spPr>
          <a:xfrm>
            <a:off x="3529795" y="8491227"/>
            <a:ext cx="5281873" cy="8800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5500"/>
            </a:lvl1pPr>
          </a:lstStyle>
          <a:p>
            <a:pPr/>
            <a14:m>
              <m:oMathPara>
                <m:oMathParaPr>
                  <m:jc m:val="left"/>
                </m:oMathParaPr>
                <m:oMath>
                  <m:r>
                    <a:rPr xmlns:a="http://schemas.openxmlformats.org/drawingml/2006/main" sz="4850" i="1">
                      <a:solidFill>
                        <a:srgbClr val="000000"/>
                      </a:solidFill>
                      <a:latin typeface="Cambria Math" panose="02040503050406030204" pitchFamily="18" charset="0"/>
                    </a:rPr>
                    <m:t>P</m:t>
                  </m:r>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X</m:t>
                      </m:r>
                    </m:e>
                    <m:sub>
                      <m:r>
                        <a:rPr xmlns:a="http://schemas.openxmlformats.org/drawingml/2006/main" sz="4850" i="1">
                          <a:solidFill>
                            <a:srgbClr val="000000"/>
                          </a:solidFill>
                          <a:latin typeface="Cambria Math" panose="02040503050406030204" pitchFamily="18" charset="0"/>
                        </a:rPr>
                        <m:t>n</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1</m:t>
                      </m:r>
                    </m:sub>
                  </m:sSub>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x</m:t>
                      </m:r>
                    </m:e>
                    <m:sub>
                      <m:r>
                        <a:rPr xmlns:a="http://schemas.openxmlformats.org/drawingml/2006/main" sz="4850" i="1">
                          <a:solidFill>
                            <a:srgbClr val="000000"/>
                          </a:solidFill>
                          <a:latin typeface="Cambria Math" panose="02040503050406030204" pitchFamily="18" charset="0"/>
                        </a:rPr>
                        <m:t>1</m:t>
                      </m:r>
                    </m:sub>
                  </m:sSub>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x</m:t>
                      </m:r>
                    </m:e>
                    <m:sub>
                      <m:r>
                        <a:rPr xmlns:a="http://schemas.openxmlformats.org/drawingml/2006/main" sz="4850" i="1">
                          <a:solidFill>
                            <a:srgbClr val="000000"/>
                          </a:solidFill>
                          <a:latin typeface="Cambria Math" panose="02040503050406030204" pitchFamily="18" charset="0"/>
                        </a:rPr>
                        <m:t>2</m:t>
                      </m:r>
                    </m:sub>
                  </m:sSub>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m:t>
                  </m:r>
                  <m:sSub>
                    <m:e>
                      <m:r>
                        <a:rPr xmlns:a="http://schemas.openxmlformats.org/drawingml/2006/main" sz="4850" i="1">
                          <a:solidFill>
                            <a:srgbClr val="000000"/>
                          </a:solidFill>
                          <a:latin typeface="Cambria Math" panose="02040503050406030204" pitchFamily="18" charset="0"/>
                        </a:rPr>
                        <m:t>x</m:t>
                      </m:r>
                    </m:e>
                    <m:sub>
                      <m:r>
                        <a:rPr xmlns:a="http://schemas.openxmlformats.org/drawingml/2006/main" sz="4850" i="1">
                          <a:solidFill>
                            <a:srgbClr val="000000"/>
                          </a:solidFill>
                          <a:latin typeface="Cambria Math" panose="02040503050406030204" pitchFamily="18" charset="0"/>
                        </a:rPr>
                        <m:t>n</m:t>
                      </m:r>
                    </m:sub>
                  </m:sSub>
                  <m:r>
                    <a:rPr xmlns:a="http://schemas.openxmlformats.org/drawingml/2006/main" sz="4850" i="1">
                      <a:solidFill>
                        <a:srgbClr val="000000"/>
                      </a:solidFill>
                      <a:latin typeface="Cambria Math" panose="02040503050406030204" pitchFamily="18" charset="0"/>
                    </a:rPr>
                    <m:t>)</m:t>
                  </m:r>
                </m:oMath>
              </m:oMathPara>
            </a14:m>
          </a:p>
        </p:txBody>
      </p:sp>
      <p:sp>
        <p:nvSpPr>
          <p:cNvPr id="290" name="Rectangle"/>
          <p:cNvSpPr txBox="1"/>
          <p:nvPr/>
        </p:nvSpPr>
        <p:spPr>
          <a:xfrm>
            <a:off x="3254989" y="6005393"/>
            <a:ext cx="3503648" cy="8654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5500"/>
            </a:lvl1pPr>
          </a:lstStyle>
          <a:p>
            <a:pPr/>
            <a14:m>
              <m:oMathPara>
                <m:oMathParaPr>
                  <m:jc m:val="left"/>
                </m:oMathParaPr>
                <m:oMath>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1</m:t>
                      </m:r>
                    </m:sub>
                  </m:sSub>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2</m:t>
                      </m:r>
                    </m:sub>
                  </m:sSub>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x</m:t>
                      </m:r>
                    </m:e>
                    <m:sub>
                      <m:r>
                        <a:rPr xmlns:a="http://schemas.openxmlformats.org/drawingml/2006/main" sz="4900" i="1">
                          <a:solidFill>
                            <a:srgbClr val="000000"/>
                          </a:solidFill>
                          <a:latin typeface="Cambria Math" panose="02040503050406030204" pitchFamily="18" charset="0"/>
                        </a:rPr>
                        <m:t>n</m:t>
                      </m:r>
                    </m:sub>
                  </m:sSub>
                  <m:r>
                    <a:rPr xmlns:a="http://schemas.openxmlformats.org/drawingml/2006/main" sz="4900" i="1">
                      <a:solidFill>
                        <a:srgbClr val="000000"/>
                      </a:solidFill>
                      <a:latin typeface="Cambria Math" panose="02040503050406030204" pitchFamily="18" charset="0"/>
                    </a:rPr>
                    <m:t>]</m:t>
                  </m:r>
                </m:oMath>
              </m:oMathPara>
            </a14:m>
          </a:p>
        </p:txBody>
      </p:sp>
      <p:sp>
        <p:nvSpPr>
          <p:cNvPr id="291" name="Line"/>
          <p:cNvSpPr/>
          <p:nvPr/>
        </p:nvSpPr>
        <p:spPr>
          <a:xfrm>
            <a:off x="320500" y="5332721"/>
            <a:ext cx="8578521" cy="524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48"/>
                </a:moveTo>
                <a:lnTo>
                  <a:pt x="350" y="10548"/>
                </a:lnTo>
                <a:lnTo>
                  <a:pt x="10387" y="10454"/>
                </a:lnTo>
                <a:lnTo>
                  <a:pt x="10806" y="21600"/>
                </a:lnTo>
                <a:lnTo>
                  <a:pt x="11226" y="10267"/>
                </a:lnTo>
                <a:lnTo>
                  <a:pt x="21263" y="10173"/>
                </a:lnTo>
                <a:lnTo>
                  <a:pt x="21600" y="0"/>
                </a:lnTo>
              </a:path>
            </a:pathLst>
          </a:custGeom>
          <a:ln w="88900">
            <a:solidFill>
              <a:srgbClr val="5E5E5E"/>
            </a:solidFill>
            <a:miter lim="400000"/>
          </a:ln>
        </p:spPr>
        <p:txBody>
          <a:bodyPr lIns="50800" tIns="50800" rIns="50800" bIns="50800" anchor="ctr"/>
          <a:lstStyle/>
          <a:p>
            <a:pPr>
              <a:lnSpc>
                <a:spcPct val="100000"/>
              </a:lnSpc>
              <a:spcBef>
                <a:spcPts val="0"/>
              </a:spcBef>
              <a:defRPr sz="1800">
                <a:solidFill>
                  <a:srgbClr val="5E5E5E"/>
                </a:solidFill>
              </a:defRPr>
            </a:pPr>
          </a:p>
        </p:txBody>
      </p:sp>
      <p:sp>
        <p:nvSpPr>
          <p:cNvPr id="292" name="Input:"/>
          <p:cNvSpPr txBox="1"/>
          <p:nvPr/>
        </p:nvSpPr>
        <p:spPr>
          <a:xfrm>
            <a:off x="491339" y="5715423"/>
            <a:ext cx="1956947" cy="14453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000"/>
            </a:lvl1pPr>
          </a:lstStyle>
          <a:p>
            <a:pPr/>
            <a:r>
              <a:t>Input:</a:t>
            </a:r>
          </a:p>
        </p:txBody>
      </p:sp>
      <p:sp>
        <p:nvSpPr>
          <p:cNvPr id="293" name="Language Model:"/>
          <p:cNvSpPr txBox="1"/>
          <p:nvPr/>
        </p:nvSpPr>
        <p:spPr>
          <a:xfrm>
            <a:off x="290116" y="8207640"/>
            <a:ext cx="2536842" cy="11892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000"/>
            </a:lvl1pPr>
          </a:lstStyle>
          <a:p>
            <a:pPr/>
            <a:r>
              <a:t>Language Model:</a:t>
            </a:r>
          </a:p>
        </p:txBody>
      </p:sp>
      <p:sp>
        <p:nvSpPr>
          <p:cNvPr id="294" name="Output:"/>
          <p:cNvSpPr txBox="1"/>
          <p:nvPr/>
        </p:nvSpPr>
        <p:spPr>
          <a:xfrm>
            <a:off x="9399316" y="6027659"/>
            <a:ext cx="2887943" cy="8208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500"/>
            </a:pPr>
            <a:r>
              <a:t>Output: </a:t>
            </a:r>
            <a14:m>
              <m:oMath>
                <m:sSub>
                  <m:e>
                    <m:r>
                      <a:rPr xmlns:a="http://schemas.openxmlformats.org/drawingml/2006/main" sz="4200" i="1">
                        <a:solidFill>
                          <a:srgbClr val="000000"/>
                        </a:solidFill>
                        <a:latin typeface="Cambria Math" panose="02040503050406030204" pitchFamily="18" charset="0"/>
                      </a:rPr>
                      <m:t>x</m:t>
                    </m:r>
                  </m:e>
                  <m:sub>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sub>
                </m:sSub>
              </m:oMath>
            </a14:m>
          </a:p>
        </p:txBody>
      </p:sp>
      <p:sp>
        <p:nvSpPr>
          <p:cNvPr id="295" name="“impressive”"/>
          <p:cNvSpPr txBox="1"/>
          <p:nvPr/>
        </p:nvSpPr>
        <p:spPr>
          <a:xfrm>
            <a:off x="9234704" y="4449228"/>
            <a:ext cx="3621516" cy="7785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b="1" sz="4000">
                <a:solidFill>
                  <a:srgbClr val="EE6556"/>
                </a:solidFill>
              </a:defRPr>
            </a:lvl1pPr>
          </a:lstStyle>
          <a:p>
            <a:pPr/>
            <a:r>
              <a:t>“impressive”</a:t>
            </a:r>
          </a:p>
        </p:txBody>
      </p:sp>
      <p:sp>
        <p:nvSpPr>
          <p:cNvPr id="296" name="Line"/>
          <p:cNvSpPr/>
          <p:nvPr/>
        </p:nvSpPr>
        <p:spPr>
          <a:xfrm flipV="1">
            <a:off x="11077002" y="5181090"/>
            <a:ext cx="1" cy="876796"/>
          </a:xfrm>
          <a:prstGeom prst="line">
            <a:avLst/>
          </a:prstGeom>
          <a:ln w="88900">
            <a:solidFill>
              <a:srgbClr val="5E5E5E"/>
            </a:solidFill>
            <a:miter lim="400000"/>
            <a:tailEnd type="triangle"/>
          </a:ln>
        </p:spPr>
        <p:txBody>
          <a:bodyPr lIns="50800" tIns="50800" rIns="50800" bIns="50800" anchor="ctr"/>
          <a:lstStyle/>
          <a:p>
            <a:pPr>
              <a:lnSpc>
                <a:spcPct val="100000"/>
              </a:lnSpc>
              <a:spcBef>
                <a:spcPts val="0"/>
              </a:spcBef>
              <a:defRPr sz="1800">
                <a:solidFill>
                  <a:srgbClr val="5E5E5E"/>
                </a:solidFill>
              </a:defRPr>
            </a:pPr>
          </a:p>
        </p:txBody>
      </p:sp>
      <p:sp>
        <p:nvSpPr>
          <p:cNvPr id="297" name="Line"/>
          <p:cNvSpPr/>
          <p:nvPr/>
        </p:nvSpPr>
        <p:spPr>
          <a:xfrm>
            <a:off x="4510321" y="6953696"/>
            <a:ext cx="6611644" cy="838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3169"/>
                  <a:pt x="21600" y="5705"/>
                  <a:pt x="21583" y="7765"/>
                </a:cubicBezTo>
                <a:cubicBezTo>
                  <a:pt x="21566" y="9825"/>
                  <a:pt x="21533" y="11409"/>
                  <a:pt x="21466" y="12677"/>
                </a:cubicBezTo>
                <a:cubicBezTo>
                  <a:pt x="21381" y="14505"/>
                  <a:pt x="21248" y="16138"/>
                  <a:pt x="21078" y="17481"/>
                </a:cubicBezTo>
                <a:cubicBezTo>
                  <a:pt x="20907" y="18824"/>
                  <a:pt x="20700" y="19876"/>
                  <a:pt x="20468" y="20542"/>
                </a:cubicBezTo>
                <a:cubicBezTo>
                  <a:pt x="20307" y="21071"/>
                  <a:pt x="20106" y="21335"/>
                  <a:pt x="19845" y="21468"/>
                </a:cubicBezTo>
                <a:cubicBezTo>
                  <a:pt x="19584" y="21600"/>
                  <a:pt x="19262" y="21600"/>
                  <a:pt x="18860" y="21600"/>
                </a:cubicBezTo>
                <a:lnTo>
                  <a:pt x="2740" y="21600"/>
                </a:lnTo>
                <a:cubicBezTo>
                  <a:pt x="2338" y="21600"/>
                  <a:pt x="2016" y="21600"/>
                  <a:pt x="1755" y="21468"/>
                </a:cubicBezTo>
                <a:cubicBezTo>
                  <a:pt x="1494" y="21335"/>
                  <a:pt x="1293" y="21071"/>
                  <a:pt x="1132" y="20542"/>
                </a:cubicBezTo>
                <a:cubicBezTo>
                  <a:pt x="900" y="19876"/>
                  <a:pt x="693" y="18824"/>
                  <a:pt x="522" y="17481"/>
                </a:cubicBezTo>
                <a:cubicBezTo>
                  <a:pt x="352" y="16138"/>
                  <a:pt x="219" y="14505"/>
                  <a:pt x="134" y="12677"/>
                </a:cubicBezTo>
                <a:cubicBezTo>
                  <a:pt x="67" y="11409"/>
                  <a:pt x="34" y="9825"/>
                  <a:pt x="17" y="7765"/>
                </a:cubicBezTo>
                <a:cubicBezTo>
                  <a:pt x="0" y="5705"/>
                  <a:pt x="0" y="3169"/>
                  <a:pt x="0" y="0"/>
                </a:cubicBezTo>
              </a:path>
            </a:pathLst>
          </a:custGeom>
          <a:ln w="88900">
            <a:solidFill>
              <a:srgbClr val="5E5E5E"/>
            </a:solidFill>
            <a:miter lim="400000"/>
            <a:headEnd type="triangle"/>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98" name="Image" descr="Image"/>
          <p:cNvPicPr>
            <a:picLocks noChangeAspect="1"/>
          </p:cNvPicPr>
          <p:nvPr/>
        </p:nvPicPr>
        <p:blipFill>
          <a:blip r:embed="rId2">
            <a:extLst/>
          </a:blip>
          <a:srcRect l="11139" t="9740" r="12484" b="9659"/>
          <a:stretch>
            <a:fillRect/>
          </a:stretch>
        </p:blipFill>
        <p:spPr>
          <a:xfrm>
            <a:off x="8897323" y="8468476"/>
            <a:ext cx="1033978" cy="1091164"/>
          </a:xfrm>
          <a:prstGeom prst="rect">
            <a:avLst/>
          </a:prstGeom>
          <a:ln w="12700">
            <a:miter lim="400000"/>
          </a:ln>
        </p:spPr>
      </p:pic>
      <p:sp>
        <p:nvSpPr>
          <p:cNvPr id="299" name="Language Modeling"/>
          <p:cNvSpPr txBox="1"/>
          <p:nvPr/>
        </p:nvSpPr>
        <p:spPr>
          <a:xfrm>
            <a:off x="2338683" y="12085924"/>
            <a:ext cx="7133928"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Language Modeling</a:t>
            </a:r>
          </a:p>
        </p:txBody>
      </p:sp>
      <p:sp>
        <p:nvSpPr>
          <p:cNvPr id="300" name="next-word probability"/>
          <p:cNvSpPr txBox="1"/>
          <p:nvPr/>
        </p:nvSpPr>
        <p:spPr>
          <a:xfrm>
            <a:off x="3757580" y="9786483"/>
            <a:ext cx="7133927"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sz="5500"/>
            </a:lvl1pPr>
          </a:lstStyle>
          <a:p>
            <a:pPr/>
            <a:r>
              <a:t>next-word probability</a:t>
            </a:r>
          </a:p>
        </p:txBody>
      </p:sp>
      <p:sp>
        <p:nvSpPr>
          <p:cNvPr id="301" name="A Transformer-Based Architecture"/>
          <p:cNvSpPr txBox="1"/>
          <p:nvPr/>
        </p:nvSpPr>
        <p:spPr>
          <a:xfrm>
            <a:off x="12510534" y="12396368"/>
            <a:ext cx="12978068" cy="9347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b="1" sz="5500"/>
            </a:lvl1pPr>
          </a:lstStyle>
          <a:p>
            <a:pPr/>
            <a:r>
              <a:t>A Transformer-Based Architecture</a:t>
            </a:r>
          </a:p>
        </p:txBody>
      </p:sp>
      <p:sp>
        <p:nvSpPr>
          <p:cNvPr id="302" name="Rounded Rectangle"/>
          <p:cNvSpPr/>
          <p:nvPr/>
        </p:nvSpPr>
        <p:spPr>
          <a:xfrm>
            <a:off x="14538289" y="3790005"/>
            <a:ext cx="8919104" cy="7064648"/>
          </a:xfrm>
          <a:prstGeom prst="roundRect">
            <a:avLst>
              <a:gd name="adj" fmla="val 12015"/>
            </a:avLst>
          </a:prstGeom>
          <a:ln w="101600">
            <a:solidFill>
              <a:srgbClr val="5E5E5E"/>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3" name="One Layer"/>
          <p:cNvSpPr txBox="1"/>
          <p:nvPr/>
        </p:nvSpPr>
        <p:spPr>
          <a:xfrm>
            <a:off x="15092987" y="4000524"/>
            <a:ext cx="2341779"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3600"/>
            </a:lvl1pPr>
          </a:lstStyle>
          <a:p>
            <a:pPr/>
            <a:r>
              <a:t>One Layer</a:t>
            </a:r>
          </a:p>
        </p:txBody>
      </p:sp>
      <p:sp>
        <p:nvSpPr>
          <p:cNvPr id="304" name="Rounded Rectangle"/>
          <p:cNvSpPr/>
          <p:nvPr/>
        </p:nvSpPr>
        <p:spPr>
          <a:xfrm>
            <a:off x="22233934" y="8574923"/>
            <a:ext cx="439337" cy="1650336"/>
          </a:xfrm>
          <a:prstGeom prst="roundRect">
            <a:avLst>
              <a:gd name="adj" fmla="val 50000"/>
            </a:avLst>
          </a:prstGeom>
          <a:solidFill>
            <a:srgbClr val="E7BD63"/>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05" name="Circle"/>
          <p:cNvSpPr/>
          <p:nvPr/>
        </p:nvSpPr>
        <p:spPr>
          <a:xfrm>
            <a:off x="22294422" y="9050752"/>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6" name="Circle"/>
          <p:cNvSpPr/>
          <p:nvPr/>
        </p:nvSpPr>
        <p:spPr>
          <a:xfrm>
            <a:off x="22294422" y="9425490"/>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7" name="Circle"/>
          <p:cNvSpPr/>
          <p:nvPr/>
        </p:nvSpPr>
        <p:spPr>
          <a:xfrm>
            <a:off x="22294422" y="9800325"/>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8" name="Circle"/>
          <p:cNvSpPr/>
          <p:nvPr/>
        </p:nvSpPr>
        <p:spPr>
          <a:xfrm>
            <a:off x="22294422" y="8675965"/>
            <a:ext cx="318363"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9" name="Rounded Rectangle"/>
          <p:cNvSpPr/>
          <p:nvPr/>
        </p:nvSpPr>
        <p:spPr>
          <a:xfrm>
            <a:off x="15421847" y="8598421"/>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10" name="Circle"/>
          <p:cNvSpPr/>
          <p:nvPr/>
        </p:nvSpPr>
        <p:spPr>
          <a:xfrm>
            <a:off x="15482334" y="9074249"/>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1" name="Circle"/>
          <p:cNvSpPr/>
          <p:nvPr/>
        </p:nvSpPr>
        <p:spPr>
          <a:xfrm>
            <a:off x="15482334" y="9448988"/>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2" name="Circle"/>
          <p:cNvSpPr/>
          <p:nvPr/>
        </p:nvSpPr>
        <p:spPr>
          <a:xfrm>
            <a:off x="15482334" y="9823823"/>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3" name="Circle"/>
          <p:cNvSpPr/>
          <p:nvPr/>
        </p:nvSpPr>
        <p:spPr>
          <a:xfrm>
            <a:off x="15482334" y="8699462"/>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4" name="Rounded Rectangle"/>
          <p:cNvSpPr/>
          <p:nvPr/>
        </p:nvSpPr>
        <p:spPr>
          <a:xfrm>
            <a:off x="16044208" y="8574923"/>
            <a:ext cx="439337" cy="1650336"/>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15" name="Circle"/>
          <p:cNvSpPr/>
          <p:nvPr/>
        </p:nvSpPr>
        <p:spPr>
          <a:xfrm>
            <a:off x="16104694" y="905075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6" name="Circle"/>
          <p:cNvSpPr/>
          <p:nvPr/>
        </p:nvSpPr>
        <p:spPr>
          <a:xfrm>
            <a:off x="16104694" y="942549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7" name="Circle"/>
          <p:cNvSpPr/>
          <p:nvPr/>
        </p:nvSpPr>
        <p:spPr>
          <a:xfrm>
            <a:off x="16104694" y="9800325"/>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8" name="Circle"/>
          <p:cNvSpPr/>
          <p:nvPr/>
        </p:nvSpPr>
        <p:spPr>
          <a:xfrm>
            <a:off x="16104694" y="8675965"/>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9" name="Rounded Rectangle"/>
          <p:cNvSpPr/>
          <p:nvPr/>
        </p:nvSpPr>
        <p:spPr>
          <a:xfrm>
            <a:off x="19428739" y="8574923"/>
            <a:ext cx="439337" cy="1650336"/>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20" name="Circle"/>
          <p:cNvSpPr/>
          <p:nvPr/>
        </p:nvSpPr>
        <p:spPr>
          <a:xfrm>
            <a:off x="19489225" y="905075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1" name="Circle"/>
          <p:cNvSpPr/>
          <p:nvPr/>
        </p:nvSpPr>
        <p:spPr>
          <a:xfrm>
            <a:off x="19489225" y="942549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2" name="Circle"/>
          <p:cNvSpPr/>
          <p:nvPr/>
        </p:nvSpPr>
        <p:spPr>
          <a:xfrm>
            <a:off x="19489225" y="9800325"/>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3" name="Circle"/>
          <p:cNvSpPr/>
          <p:nvPr/>
        </p:nvSpPr>
        <p:spPr>
          <a:xfrm>
            <a:off x="19489225" y="8675965"/>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4" name="Rounded Rectangle"/>
          <p:cNvSpPr/>
          <p:nvPr/>
        </p:nvSpPr>
        <p:spPr>
          <a:xfrm>
            <a:off x="20101900" y="8574923"/>
            <a:ext cx="439337" cy="1650336"/>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25" name="Circle"/>
          <p:cNvSpPr/>
          <p:nvPr/>
        </p:nvSpPr>
        <p:spPr>
          <a:xfrm>
            <a:off x="20162387" y="905075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6" name="Circle"/>
          <p:cNvSpPr/>
          <p:nvPr/>
        </p:nvSpPr>
        <p:spPr>
          <a:xfrm>
            <a:off x="20162387" y="942549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7" name="Circle"/>
          <p:cNvSpPr/>
          <p:nvPr/>
        </p:nvSpPr>
        <p:spPr>
          <a:xfrm>
            <a:off x="20162387" y="9800325"/>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8" name="Circle"/>
          <p:cNvSpPr/>
          <p:nvPr/>
        </p:nvSpPr>
        <p:spPr>
          <a:xfrm>
            <a:off x="20162387" y="8675965"/>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9" name="Rounded Rectangle"/>
          <p:cNvSpPr/>
          <p:nvPr/>
        </p:nvSpPr>
        <p:spPr>
          <a:xfrm>
            <a:off x="20852055" y="8583552"/>
            <a:ext cx="439338"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30" name="Circle"/>
          <p:cNvSpPr/>
          <p:nvPr/>
        </p:nvSpPr>
        <p:spPr>
          <a:xfrm>
            <a:off x="20912542" y="9059380"/>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1" name="Circle"/>
          <p:cNvSpPr/>
          <p:nvPr/>
        </p:nvSpPr>
        <p:spPr>
          <a:xfrm>
            <a:off x="20912542" y="9434118"/>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2" name="Circle"/>
          <p:cNvSpPr/>
          <p:nvPr/>
        </p:nvSpPr>
        <p:spPr>
          <a:xfrm>
            <a:off x="20912542" y="9808953"/>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3" name="Circle"/>
          <p:cNvSpPr/>
          <p:nvPr/>
        </p:nvSpPr>
        <p:spPr>
          <a:xfrm>
            <a:off x="20912542" y="8684593"/>
            <a:ext cx="318363"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4" name="Rounded Rectangle"/>
          <p:cNvSpPr/>
          <p:nvPr/>
        </p:nvSpPr>
        <p:spPr>
          <a:xfrm>
            <a:off x="21525216" y="8583552"/>
            <a:ext cx="439337" cy="1650335"/>
          </a:xfrm>
          <a:prstGeom prst="roundRect">
            <a:avLst>
              <a:gd name="adj" fmla="val 50000"/>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35" name="Circle"/>
          <p:cNvSpPr/>
          <p:nvPr/>
        </p:nvSpPr>
        <p:spPr>
          <a:xfrm>
            <a:off x="21585702" y="9059380"/>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6" name="Circle"/>
          <p:cNvSpPr/>
          <p:nvPr/>
        </p:nvSpPr>
        <p:spPr>
          <a:xfrm>
            <a:off x="21585702" y="9434118"/>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7" name="Circle"/>
          <p:cNvSpPr/>
          <p:nvPr/>
        </p:nvSpPr>
        <p:spPr>
          <a:xfrm>
            <a:off x="21585702" y="9808953"/>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8" name="Circle"/>
          <p:cNvSpPr/>
          <p:nvPr/>
        </p:nvSpPr>
        <p:spPr>
          <a:xfrm>
            <a:off x="21585702" y="8684593"/>
            <a:ext cx="318364" cy="318363"/>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9" name="Line"/>
          <p:cNvSpPr/>
          <p:nvPr/>
        </p:nvSpPr>
        <p:spPr>
          <a:xfrm>
            <a:off x="16388320" y="9530526"/>
            <a:ext cx="2734753" cy="1"/>
          </a:xfrm>
          <a:prstGeom prst="line">
            <a:avLst/>
          </a:prstGeom>
          <a:ln w="101600" cap="rnd">
            <a:solidFill>
              <a:srgbClr val="000000"/>
            </a:solidFill>
            <a:custDash>
              <a:ds d="100000" sp="200000"/>
            </a:custDash>
          </a:ln>
        </p:spPr>
        <p:txBody>
          <a:bodyPr lIns="50800" tIns="50800" rIns="50800" bIns="50800" anchor="ctr"/>
          <a:lstStyle/>
          <a:p>
            <a:pPr/>
          </a:p>
        </p:txBody>
      </p:sp>
      <p:sp>
        <p:nvSpPr>
          <p:cNvPr id="340" name="Shape"/>
          <p:cNvSpPr/>
          <p:nvPr/>
        </p:nvSpPr>
        <p:spPr>
          <a:xfrm>
            <a:off x="15406738" y="7765553"/>
            <a:ext cx="7266533" cy="767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08" y="0"/>
                </a:moveTo>
                <a:lnTo>
                  <a:pt x="21600" y="0"/>
                </a:lnTo>
                <a:lnTo>
                  <a:pt x="21600" y="21600"/>
                </a:lnTo>
                <a:lnTo>
                  <a:pt x="0" y="21600"/>
                </a:lnTo>
                <a:lnTo>
                  <a:pt x="20008" y="0"/>
                </a:lnTo>
                <a:close/>
              </a:path>
            </a:pathLst>
          </a:custGeom>
          <a:solidFill>
            <a:srgbClr val="67C7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41" name="Causal Self-Attention"/>
          <p:cNvSpPr txBox="1"/>
          <p:nvPr/>
        </p:nvSpPr>
        <p:spPr>
          <a:xfrm>
            <a:off x="18909616" y="8010261"/>
            <a:ext cx="3722218"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2800">
                <a:solidFill>
                  <a:schemeClr val="accent1">
                    <a:hueOff val="114395"/>
                    <a:lumOff val="-24975"/>
                  </a:schemeClr>
                </a:solidFill>
              </a:defRPr>
            </a:lvl1pPr>
          </a:lstStyle>
          <a:p>
            <a:pPr/>
            <a:r>
              <a:t>Causal Self-Attention</a:t>
            </a:r>
          </a:p>
        </p:txBody>
      </p:sp>
      <p:sp>
        <p:nvSpPr>
          <p:cNvPr id="342" name="past tokens"/>
          <p:cNvSpPr txBox="1"/>
          <p:nvPr/>
        </p:nvSpPr>
        <p:spPr>
          <a:xfrm>
            <a:off x="18729579" y="10164594"/>
            <a:ext cx="1971955"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sz="2800"/>
            </a:lvl1pPr>
          </a:lstStyle>
          <a:p>
            <a:pPr/>
            <a:r>
              <a:t>past tokens</a:t>
            </a:r>
          </a:p>
        </p:txBody>
      </p:sp>
      <p:sp>
        <p:nvSpPr>
          <p:cNvPr id="343" name="last token"/>
          <p:cNvSpPr txBox="1"/>
          <p:nvPr/>
        </p:nvSpPr>
        <p:spPr>
          <a:xfrm>
            <a:off x="21596466" y="10161163"/>
            <a:ext cx="1701069" cy="52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z="2800"/>
            </a:lvl1pPr>
          </a:lstStyle>
          <a:p>
            <a:pPr/>
            <a:r>
              <a:t>last token</a:t>
            </a:r>
          </a:p>
        </p:txBody>
      </p:sp>
      <p:sp>
        <p:nvSpPr>
          <p:cNvPr id="344" name="Line"/>
          <p:cNvSpPr/>
          <p:nvPr/>
        </p:nvSpPr>
        <p:spPr>
          <a:xfrm flipV="1">
            <a:off x="22437960" y="5238445"/>
            <a:ext cx="1" cy="2028563"/>
          </a:xfrm>
          <a:prstGeom prst="line">
            <a:avLst/>
          </a:prstGeom>
          <a:ln w="50800">
            <a:solidFill>
              <a:srgbClr val="000000"/>
            </a:solidFill>
            <a:prstDash val="sysDot"/>
            <a:miter lim="400000"/>
            <a:tailEnd type="arrow"/>
          </a:ln>
        </p:spPr>
        <p:txBody>
          <a:bodyPr lIns="50800" tIns="50800" rIns="50800" bIns="50800" anchor="ctr"/>
          <a:lstStyle/>
          <a:p>
            <a:pPr/>
          </a:p>
        </p:txBody>
      </p:sp>
      <p:sp>
        <p:nvSpPr>
          <p:cNvPr id="345" name="output feature"/>
          <p:cNvSpPr txBox="1"/>
          <p:nvPr/>
        </p:nvSpPr>
        <p:spPr>
          <a:xfrm>
            <a:off x="20922632" y="3883892"/>
            <a:ext cx="2589014"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sz="2800"/>
            </a:lvl1pPr>
          </a:lstStyle>
          <a:p>
            <a:pPr/>
            <a:r>
              <a:t>output feature</a:t>
            </a:r>
          </a:p>
        </p:txBody>
      </p:sp>
      <p:sp>
        <p:nvSpPr>
          <p:cNvPr id="346" name="Line"/>
          <p:cNvSpPr/>
          <p:nvPr/>
        </p:nvSpPr>
        <p:spPr>
          <a:xfrm rot="16200000">
            <a:off x="22057706" y="8081570"/>
            <a:ext cx="1681935" cy="491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875"/>
                </a:moveTo>
                <a:lnTo>
                  <a:pt x="23" y="21600"/>
                </a:lnTo>
                <a:lnTo>
                  <a:pt x="21591" y="21338"/>
                </a:lnTo>
                <a:lnTo>
                  <a:pt x="21600" y="0"/>
                </a:lnTo>
              </a:path>
            </a:pathLst>
          </a:custGeom>
          <a:ln w="50800">
            <a:solidFill>
              <a:srgbClr val="000000"/>
            </a:solidFill>
            <a:prstDash val="sysDot"/>
            <a:miter lim="400000"/>
            <a:tailEnd type="arrow"/>
          </a:ln>
        </p:spPr>
        <p:txBody>
          <a:bodyPr lIns="50800" tIns="50800" rIns="50800" bIns="50800" anchor="ctr"/>
          <a:lstStyle/>
          <a:p>
            <a:pPr/>
          </a:p>
        </p:txBody>
      </p:sp>
      <p:sp>
        <p:nvSpPr>
          <p:cNvPr id="347" name="Add"/>
          <p:cNvSpPr/>
          <p:nvPr/>
        </p:nvSpPr>
        <p:spPr>
          <a:xfrm>
            <a:off x="22227331" y="7262694"/>
            <a:ext cx="439337" cy="43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9533" y="3765"/>
                </a:moveTo>
                <a:lnTo>
                  <a:pt x="12065" y="3765"/>
                </a:lnTo>
                <a:cubicBezTo>
                  <a:pt x="12100" y="3765"/>
                  <a:pt x="12129" y="3794"/>
                  <a:pt x="12129" y="3830"/>
                </a:cubicBezTo>
                <a:lnTo>
                  <a:pt x="12129" y="9407"/>
                </a:lnTo>
                <a:cubicBezTo>
                  <a:pt x="12129" y="9442"/>
                  <a:pt x="12157" y="9471"/>
                  <a:pt x="12192" y="9471"/>
                </a:cubicBezTo>
                <a:lnTo>
                  <a:pt x="17769" y="9471"/>
                </a:lnTo>
                <a:cubicBezTo>
                  <a:pt x="17804" y="9471"/>
                  <a:pt x="17833" y="9500"/>
                  <a:pt x="17833" y="9535"/>
                </a:cubicBezTo>
                <a:lnTo>
                  <a:pt x="17835" y="12067"/>
                </a:lnTo>
                <a:cubicBezTo>
                  <a:pt x="17835" y="12102"/>
                  <a:pt x="17806" y="12129"/>
                  <a:pt x="17770" y="12129"/>
                </a:cubicBezTo>
                <a:lnTo>
                  <a:pt x="12193" y="12129"/>
                </a:lnTo>
                <a:cubicBezTo>
                  <a:pt x="12158" y="12129"/>
                  <a:pt x="12129" y="12158"/>
                  <a:pt x="12129" y="12193"/>
                </a:cubicBezTo>
                <a:lnTo>
                  <a:pt x="12129" y="17770"/>
                </a:lnTo>
                <a:cubicBezTo>
                  <a:pt x="12129" y="17806"/>
                  <a:pt x="12100" y="17835"/>
                  <a:pt x="12065" y="17835"/>
                </a:cubicBezTo>
                <a:lnTo>
                  <a:pt x="9533" y="17835"/>
                </a:lnTo>
                <a:cubicBezTo>
                  <a:pt x="9498" y="17835"/>
                  <a:pt x="9471" y="17806"/>
                  <a:pt x="9471" y="17770"/>
                </a:cubicBezTo>
                <a:lnTo>
                  <a:pt x="9471" y="12193"/>
                </a:lnTo>
                <a:cubicBezTo>
                  <a:pt x="9471" y="12158"/>
                  <a:pt x="9442" y="12131"/>
                  <a:pt x="9407" y="12131"/>
                </a:cubicBezTo>
                <a:lnTo>
                  <a:pt x="3828" y="12131"/>
                </a:lnTo>
                <a:cubicBezTo>
                  <a:pt x="3793" y="12131"/>
                  <a:pt x="3765" y="12102"/>
                  <a:pt x="3765" y="12067"/>
                </a:cubicBezTo>
                <a:lnTo>
                  <a:pt x="3765" y="9535"/>
                </a:lnTo>
                <a:cubicBezTo>
                  <a:pt x="3765" y="9500"/>
                  <a:pt x="3793" y="9471"/>
                  <a:pt x="3828" y="9471"/>
                </a:cubicBezTo>
                <a:lnTo>
                  <a:pt x="9407" y="9471"/>
                </a:lnTo>
                <a:cubicBezTo>
                  <a:pt x="9442" y="9471"/>
                  <a:pt x="9469" y="9443"/>
                  <a:pt x="9469" y="9408"/>
                </a:cubicBezTo>
                <a:lnTo>
                  <a:pt x="9469" y="3830"/>
                </a:lnTo>
                <a:cubicBezTo>
                  <a:pt x="9469" y="3794"/>
                  <a:pt x="9498" y="3765"/>
                  <a:pt x="9533" y="3765"/>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48" name="Add"/>
          <p:cNvSpPr/>
          <p:nvPr/>
        </p:nvSpPr>
        <p:spPr>
          <a:xfrm>
            <a:off x="22214631" y="4807612"/>
            <a:ext cx="439337" cy="439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9533" y="3765"/>
                </a:moveTo>
                <a:lnTo>
                  <a:pt x="12065" y="3765"/>
                </a:lnTo>
                <a:cubicBezTo>
                  <a:pt x="12100" y="3765"/>
                  <a:pt x="12129" y="3794"/>
                  <a:pt x="12129" y="3830"/>
                </a:cubicBezTo>
                <a:lnTo>
                  <a:pt x="12129" y="9407"/>
                </a:lnTo>
                <a:cubicBezTo>
                  <a:pt x="12129" y="9442"/>
                  <a:pt x="12157" y="9471"/>
                  <a:pt x="12192" y="9471"/>
                </a:cubicBezTo>
                <a:lnTo>
                  <a:pt x="17769" y="9471"/>
                </a:lnTo>
                <a:cubicBezTo>
                  <a:pt x="17804" y="9471"/>
                  <a:pt x="17833" y="9500"/>
                  <a:pt x="17833" y="9535"/>
                </a:cubicBezTo>
                <a:lnTo>
                  <a:pt x="17835" y="12067"/>
                </a:lnTo>
                <a:cubicBezTo>
                  <a:pt x="17835" y="12102"/>
                  <a:pt x="17806" y="12129"/>
                  <a:pt x="17770" y="12129"/>
                </a:cubicBezTo>
                <a:lnTo>
                  <a:pt x="12193" y="12129"/>
                </a:lnTo>
                <a:cubicBezTo>
                  <a:pt x="12158" y="12129"/>
                  <a:pt x="12129" y="12158"/>
                  <a:pt x="12129" y="12193"/>
                </a:cubicBezTo>
                <a:lnTo>
                  <a:pt x="12129" y="17770"/>
                </a:lnTo>
                <a:cubicBezTo>
                  <a:pt x="12129" y="17806"/>
                  <a:pt x="12100" y="17835"/>
                  <a:pt x="12065" y="17835"/>
                </a:cubicBezTo>
                <a:lnTo>
                  <a:pt x="9533" y="17835"/>
                </a:lnTo>
                <a:cubicBezTo>
                  <a:pt x="9498" y="17835"/>
                  <a:pt x="9471" y="17806"/>
                  <a:pt x="9471" y="17770"/>
                </a:cubicBezTo>
                <a:lnTo>
                  <a:pt x="9471" y="12193"/>
                </a:lnTo>
                <a:cubicBezTo>
                  <a:pt x="9471" y="12158"/>
                  <a:pt x="9442" y="12131"/>
                  <a:pt x="9407" y="12131"/>
                </a:cubicBezTo>
                <a:lnTo>
                  <a:pt x="3828" y="12131"/>
                </a:lnTo>
                <a:cubicBezTo>
                  <a:pt x="3793" y="12131"/>
                  <a:pt x="3765" y="12102"/>
                  <a:pt x="3765" y="12067"/>
                </a:cubicBezTo>
                <a:lnTo>
                  <a:pt x="3765" y="9535"/>
                </a:lnTo>
                <a:cubicBezTo>
                  <a:pt x="3765" y="9500"/>
                  <a:pt x="3793" y="9471"/>
                  <a:pt x="3828" y="9471"/>
                </a:cubicBezTo>
                <a:lnTo>
                  <a:pt x="9407" y="9471"/>
                </a:lnTo>
                <a:cubicBezTo>
                  <a:pt x="9442" y="9471"/>
                  <a:pt x="9469" y="9443"/>
                  <a:pt x="9469" y="9408"/>
                </a:cubicBezTo>
                <a:lnTo>
                  <a:pt x="9469" y="3830"/>
                </a:lnTo>
                <a:cubicBezTo>
                  <a:pt x="9469" y="3794"/>
                  <a:pt x="9498" y="3765"/>
                  <a:pt x="9533" y="3765"/>
                </a:cubicBezTo>
                <a:close/>
              </a:path>
            </a:pathLst>
          </a:cu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49" name="Line"/>
          <p:cNvSpPr/>
          <p:nvPr/>
        </p:nvSpPr>
        <p:spPr>
          <a:xfrm rot="16200000">
            <a:off x="21302353" y="5964877"/>
            <a:ext cx="382948" cy="19474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3" y="86"/>
                </a:lnTo>
                <a:lnTo>
                  <a:pt x="21600" y="0"/>
                </a:lnTo>
              </a:path>
            </a:pathLst>
          </a:custGeom>
          <a:ln w="50800">
            <a:solidFill>
              <a:srgbClr val="000000"/>
            </a:solidFill>
            <a:prstDash val="sysDot"/>
            <a:miter lim="400000"/>
            <a:tailEnd type="arrow"/>
          </a:ln>
        </p:spPr>
        <p:txBody>
          <a:bodyPr lIns="50800" tIns="50800" rIns="50800" bIns="50800" anchor="ctr"/>
          <a:lstStyle/>
          <a:p>
            <a:pPr/>
          </a:p>
        </p:txBody>
      </p:sp>
      <p:sp>
        <p:nvSpPr>
          <p:cNvPr id="350" name="Multi-Layer Perceptron (MLP)"/>
          <p:cNvSpPr txBox="1"/>
          <p:nvPr/>
        </p:nvSpPr>
        <p:spPr>
          <a:xfrm>
            <a:off x="15379016" y="5435739"/>
            <a:ext cx="3235599" cy="954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spcBef>
                <a:spcPts val="0"/>
              </a:spcBef>
              <a:defRPr b="1" sz="2800">
                <a:solidFill>
                  <a:schemeClr val="accent5">
                    <a:lumOff val="-29866"/>
                  </a:schemeClr>
                </a:solidFill>
              </a:defRPr>
            </a:lvl1pPr>
          </a:lstStyle>
          <a:p>
            <a:pPr/>
            <a:r>
              <a:t>Multi-Layer Perceptron (MLP)</a:t>
            </a:r>
          </a:p>
        </p:txBody>
      </p:sp>
      <p:sp>
        <p:nvSpPr>
          <p:cNvPr id="351" name="Shape"/>
          <p:cNvSpPr/>
          <p:nvPr/>
        </p:nvSpPr>
        <p:spPr>
          <a:xfrm flipH="1" rot="10800000">
            <a:off x="19082301" y="5386295"/>
            <a:ext cx="2731208" cy="406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chemeClr val="accent5">
              <a:hueOff val="-152895"/>
              <a:lumOff val="123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2" name="Rounded Rectangle"/>
          <p:cNvSpPr/>
          <p:nvPr/>
        </p:nvSpPr>
        <p:spPr>
          <a:xfrm rot="16200000">
            <a:off x="20228238" y="4686710"/>
            <a:ext cx="439337" cy="2731208"/>
          </a:xfrm>
          <a:prstGeom prst="roundRect">
            <a:avLst>
              <a:gd name="adj" fmla="val 50000"/>
            </a:avLst>
          </a:prstGeom>
          <a:solidFill>
            <a:schemeClr val="accent5"/>
          </a:solidFill>
          <a:ln w="12700">
            <a:miter lim="400000"/>
          </a:ln>
        </p:spPr>
        <p:txBody>
          <a:bodyPr lIns="50800" tIns="50800" rIns="50800" bIns="50800" anchor="ctr"/>
          <a:lstStyle/>
          <a:p>
            <a:pPr algn="ctr" defTabSz="825500">
              <a:lnSpc>
                <a:spcPct val="100000"/>
              </a:lnSpc>
              <a:spcBef>
                <a:spcPts val="0"/>
              </a:spcBef>
              <a:defRPr sz="3200">
                <a:latin typeface="Helvetica Neue Medium"/>
                <a:ea typeface="Helvetica Neue Medium"/>
                <a:cs typeface="Helvetica Neue Medium"/>
                <a:sym typeface="Helvetica Neue Medium"/>
              </a:defRPr>
            </a:pPr>
          </a:p>
        </p:txBody>
      </p:sp>
      <p:sp>
        <p:nvSpPr>
          <p:cNvPr id="353" name="Circle"/>
          <p:cNvSpPr/>
          <p:nvPr/>
        </p:nvSpPr>
        <p:spPr>
          <a:xfrm rot="16200000">
            <a:off x="19558130"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4" name="Circle"/>
          <p:cNvSpPr/>
          <p:nvPr/>
        </p:nvSpPr>
        <p:spPr>
          <a:xfrm rot="16200000">
            <a:off x="19932868"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5" name="Circle"/>
          <p:cNvSpPr/>
          <p:nvPr/>
        </p:nvSpPr>
        <p:spPr>
          <a:xfrm rot="16200000">
            <a:off x="20307704"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6" name="Circle"/>
          <p:cNvSpPr/>
          <p:nvPr/>
        </p:nvSpPr>
        <p:spPr>
          <a:xfrm rot="16200000">
            <a:off x="19183343"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7" name="Circle"/>
          <p:cNvSpPr/>
          <p:nvPr/>
        </p:nvSpPr>
        <p:spPr>
          <a:xfrm rot="16200000">
            <a:off x="20682491" y="5893132"/>
            <a:ext cx="318363"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8" name="Circle"/>
          <p:cNvSpPr/>
          <p:nvPr/>
        </p:nvSpPr>
        <p:spPr>
          <a:xfrm rot="16200000">
            <a:off x="21057229" y="58931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9" name="Circle"/>
          <p:cNvSpPr/>
          <p:nvPr/>
        </p:nvSpPr>
        <p:spPr>
          <a:xfrm rot="16200000">
            <a:off x="21432065" y="5855032"/>
            <a:ext cx="318364" cy="318364"/>
          </a:xfrm>
          <a:prstGeom prst="ellipse">
            <a:avLst/>
          </a:prstGeom>
          <a:solidFill>
            <a:srgbClr val="EEEEEE"/>
          </a:solidFill>
          <a:ln w="38100">
            <a:solidFill>
              <a:srgbClr val="929292"/>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0" name="Shape"/>
          <p:cNvSpPr/>
          <p:nvPr/>
        </p:nvSpPr>
        <p:spPr>
          <a:xfrm>
            <a:off x="19101282" y="6330211"/>
            <a:ext cx="2731208" cy="406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chemeClr val="accent5">
              <a:hueOff val="-152895"/>
              <a:lumOff val="1236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1" name="Line"/>
          <p:cNvSpPr/>
          <p:nvPr/>
        </p:nvSpPr>
        <p:spPr>
          <a:xfrm rot="16200000">
            <a:off x="21192802" y="4346688"/>
            <a:ext cx="323926" cy="1669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577" y="86"/>
                </a:lnTo>
                <a:lnTo>
                  <a:pt x="0" y="0"/>
                </a:lnTo>
              </a:path>
            </a:pathLst>
          </a:custGeom>
          <a:ln w="50800">
            <a:solidFill>
              <a:srgbClr val="000000"/>
            </a:solidFill>
            <a:prstDash val="sysDot"/>
            <a:miter lim="400000"/>
            <a:headEnd type="arrow"/>
          </a:ln>
        </p:spPr>
        <p:txBody>
          <a:bodyPr lIns="50800" tIns="50800" rIns="50800" bIns="50800" anchor="ctr"/>
          <a:lstStyle/>
          <a:p>
            <a:pPr/>
          </a:p>
        </p:txBody>
      </p:sp>
      <p:sp>
        <p:nvSpPr>
          <p:cNvPr id="362" name="Line"/>
          <p:cNvSpPr/>
          <p:nvPr/>
        </p:nvSpPr>
        <p:spPr>
          <a:xfrm flipV="1">
            <a:off x="22434300" y="4296296"/>
            <a:ext cx="1" cy="481866"/>
          </a:xfrm>
          <a:prstGeom prst="line">
            <a:avLst/>
          </a:prstGeom>
          <a:ln w="50800">
            <a:solidFill>
              <a:srgbClr val="000000"/>
            </a:solidFill>
            <a:prstDash val="sysDot"/>
            <a:miter lim="400000"/>
            <a:tailEnd type="arrow"/>
          </a:ln>
        </p:spPr>
        <p:txBody>
          <a:bodyPr lIns="50800" tIns="50800" rIns="50800" bIns="50800" anchor="ctr"/>
          <a:lstStyle/>
          <a:p>
            <a:pPr/>
          </a:p>
        </p:txBody>
      </p:sp>
      <p:sp>
        <p:nvSpPr>
          <p:cNvPr id="363" name="Arrow"/>
          <p:cNvSpPr/>
          <p:nvPr/>
        </p:nvSpPr>
        <p:spPr>
          <a:xfrm rot="16200000">
            <a:off x="18294239" y="8895200"/>
            <a:ext cx="1022189" cy="5133133"/>
          </a:xfrm>
          <a:prstGeom prst="rightArrow">
            <a:avLst>
              <a:gd name="adj1" fmla="val 61097"/>
              <a:gd name="adj2" fmla="val 57616"/>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4" name="last layer"/>
          <p:cNvSpPr txBox="1"/>
          <p:nvPr/>
        </p:nvSpPr>
        <p:spPr>
          <a:xfrm>
            <a:off x="17724725" y="11243983"/>
            <a:ext cx="1956948"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b="1" sz="2800">
                <a:solidFill>
                  <a:srgbClr val="FFFFFF"/>
                </a:solidFill>
              </a:defRPr>
            </a:lvl1pPr>
          </a:lstStyle>
          <a:p>
            <a:pPr/>
            <a:r>
              <a:t>last layer</a:t>
            </a:r>
          </a:p>
        </p:txBody>
      </p:sp>
      <p:sp>
        <p:nvSpPr>
          <p:cNvPr id="365" name="Arrow"/>
          <p:cNvSpPr/>
          <p:nvPr/>
        </p:nvSpPr>
        <p:spPr>
          <a:xfrm rot="16200000">
            <a:off x="18192105" y="762184"/>
            <a:ext cx="1022188" cy="5133133"/>
          </a:xfrm>
          <a:prstGeom prst="rightArrow">
            <a:avLst>
              <a:gd name="adj1" fmla="val 61097"/>
              <a:gd name="adj2" fmla="val 57616"/>
            </a:avLst>
          </a:prstGeom>
          <a:solidFill>
            <a:srgbClr val="5E5E5E"/>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6" name="next layer"/>
          <p:cNvSpPr txBox="1"/>
          <p:nvPr/>
        </p:nvSpPr>
        <p:spPr>
          <a:xfrm>
            <a:off x="17724725" y="3126701"/>
            <a:ext cx="1956948"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100000"/>
              </a:lnSpc>
              <a:spcBef>
                <a:spcPts val="0"/>
              </a:spcBef>
              <a:defRPr b="1" sz="2800">
                <a:solidFill>
                  <a:srgbClr val="FFFFFF"/>
                </a:solidFill>
              </a:defRPr>
            </a:lvl1pPr>
          </a:lstStyle>
          <a:p>
            <a:pPr/>
            <a:r>
              <a:t>next layer</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9" name="Optimal Resource Allocation by Laws"/>
          <p:cNvSpPr txBox="1"/>
          <p:nvPr>
            <p:ph type="title"/>
          </p:nvPr>
        </p:nvSpPr>
        <p:spPr>
          <a:prstGeom prst="rect">
            <a:avLst/>
          </a:prstGeom>
        </p:spPr>
        <p:txBody>
          <a:bodyPr/>
          <a:lstStyle/>
          <a:p>
            <a:pPr/>
            <a:r>
              <a:t>Optimal Resource Allocation by Laws</a:t>
            </a:r>
          </a:p>
        </p:txBody>
      </p:sp>
      <p:sp>
        <p:nvSpPr>
          <p:cNvPr id="1630" name="Hoffmann, Jordan, et al. &quot;Training compute-optimal large language models.&quot; arXiv preprint arXiv:2203.15556 (2022)."/>
          <p:cNvSpPr txBox="1"/>
          <p:nvPr/>
        </p:nvSpPr>
        <p:spPr>
          <a:xfrm>
            <a:off x="5980291" y="13251298"/>
            <a:ext cx="1189383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Hoffmann, Jordan, et al. "Training compute-optimal large language models." arXiv preprint arXiv:2203.15556 (2022).</a:t>
            </a:r>
          </a:p>
        </p:txBody>
      </p:sp>
      <p:pic>
        <p:nvPicPr>
          <p:cNvPr id="1631" name="Image" descr="Image"/>
          <p:cNvPicPr>
            <a:picLocks noChangeAspect="1"/>
          </p:cNvPicPr>
          <p:nvPr/>
        </p:nvPicPr>
        <p:blipFill>
          <a:blip r:embed="rId2">
            <a:extLst/>
          </a:blip>
          <a:stretch>
            <a:fillRect/>
          </a:stretch>
        </p:blipFill>
        <p:spPr>
          <a:xfrm>
            <a:off x="1429726" y="2751542"/>
            <a:ext cx="12262786" cy="10149852"/>
          </a:xfrm>
          <a:prstGeom prst="rect">
            <a:avLst/>
          </a:prstGeom>
          <a:ln w="12700">
            <a:miter lim="400000"/>
          </a:ln>
        </p:spPr>
      </p:pic>
      <p:sp>
        <p:nvSpPr>
          <p:cNvPr id="1632" name="Rectangle"/>
          <p:cNvSpPr/>
          <p:nvPr/>
        </p:nvSpPr>
        <p:spPr>
          <a:xfrm>
            <a:off x="12137429" y="11480800"/>
            <a:ext cx="1476971" cy="1027510"/>
          </a:xfrm>
          <a:prstGeom prst="rect">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33" name="IsoLoss contour: lines where   is the same"/>
          <p:cNvSpPr txBox="1"/>
          <p:nvPr/>
        </p:nvSpPr>
        <p:spPr>
          <a:xfrm>
            <a:off x="14197032" y="3787906"/>
            <a:ext cx="8719735" cy="16241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b="1"/>
              <a:t>IsoLoss contour</a:t>
            </a:r>
            <a:r>
              <a:t>: lines where </a:t>
            </a:r>
            <a14:m>
              <m:oMath>
                <m:r>
                  <a:rPr xmlns:a="http://schemas.openxmlformats.org/drawingml/2006/main" sz="5750" i="1">
                    <a:solidFill>
                      <a:srgbClr val="000000"/>
                    </a:solidFill>
                    <a:latin typeface="Cambria Math" panose="02040503050406030204" pitchFamily="18" charset="0"/>
                  </a:rPr>
                  <m:t>L</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N</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D</m:t>
                </m:r>
                <m:r>
                  <a:rPr xmlns:a="http://schemas.openxmlformats.org/drawingml/2006/main" sz="5750" i="1">
                    <a:solidFill>
                      <a:srgbClr val="000000"/>
                    </a:solidFill>
                    <a:latin typeface="Cambria Math" panose="02040503050406030204" pitchFamily="18" charset="0"/>
                  </a:rPr>
                  <m:t>)</m:t>
                </m:r>
              </m:oMath>
            </a14:m>
            <a:r>
              <a:t> is the same</a:t>
            </a:r>
          </a:p>
        </p:txBody>
      </p:sp>
      <p:sp>
        <p:nvSpPr>
          <p:cNvPr id="1634" name="The contours enable us to find minimal FLOP for each loss value"/>
          <p:cNvSpPr txBox="1"/>
          <p:nvPr/>
        </p:nvSpPr>
        <p:spPr>
          <a:xfrm>
            <a:off x="14041549" y="11263730"/>
            <a:ext cx="10483953"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contours enable us to find minimal FLOP for each loss value</a:t>
            </a:r>
          </a:p>
        </p:txBody>
      </p:sp>
      <p:sp>
        <p:nvSpPr>
          <p:cNvPr id="1635"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7" name="Rectangle"/>
          <p:cNvSpPr/>
          <p:nvPr/>
        </p:nvSpPr>
        <p:spPr>
          <a:xfrm>
            <a:off x="2418838" y="5191503"/>
            <a:ext cx="8854431" cy="5188996"/>
          </a:xfrm>
          <a:prstGeom prst="rect">
            <a:avLst/>
          </a:prstGeom>
          <a:solidFill>
            <a:schemeClr val="accent5">
              <a:hueOff val="-152895"/>
              <a:lumOff val="12368"/>
              <a:alpha val="36017"/>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38" name="Rectangle"/>
          <p:cNvSpPr/>
          <p:nvPr/>
        </p:nvSpPr>
        <p:spPr>
          <a:xfrm>
            <a:off x="12646028" y="5191503"/>
            <a:ext cx="8854431" cy="5188996"/>
          </a:xfrm>
          <a:prstGeom prst="rect">
            <a:avLst/>
          </a:prstGeom>
          <a:solidFill>
            <a:srgbClr val="D5D5D5"/>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39" name="Chinchilla’s Law for Model and Data Size"/>
          <p:cNvSpPr txBox="1"/>
          <p:nvPr>
            <p:ph type="title"/>
          </p:nvPr>
        </p:nvSpPr>
        <p:spPr>
          <a:prstGeom prst="rect">
            <a:avLst/>
          </a:prstGeom>
        </p:spPr>
        <p:txBody>
          <a:bodyPr/>
          <a:lstStyle/>
          <a:p>
            <a:pPr/>
            <a:r>
              <a:t>Chinchilla’s Law for Model and Data Size</a:t>
            </a:r>
          </a:p>
        </p:txBody>
      </p:sp>
      <p:pic>
        <p:nvPicPr>
          <p:cNvPr id="1640" name="Image" descr="Image"/>
          <p:cNvPicPr>
            <a:picLocks noChangeAspect="1"/>
          </p:cNvPicPr>
          <p:nvPr/>
        </p:nvPicPr>
        <p:blipFill>
          <a:blip r:embed="rId2">
            <a:extLst/>
          </a:blip>
          <a:stretch>
            <a:fillRect/>
          </a:stretch>
        </p:blipFill>
        <p:spPr>
          <a:xfrm>
            <a:off x="2936392" y="6892352"/>
            <a:ext cx="6909710" cy="1787298"/>
          </a:xfrm>
          <a:prstGeom prst="rect">
            <a:avLst/>
          </a:prstGeom>
          <a:ln w="12700">
            <a:miter lim="400000"/>
          </a:ln>
        </p:spPr>
      </p:pic>
      <p:pic>
        <p:nvPicPr>
          <p:cNvPr id="1641" name="Image" descr="Image"/>
          <p:cNvPicPr>
            <a:picLocks noChangeAspect="1"/>
          </p:cNvPicPr>
          <p:nvPr/>
        </p:nvPicPr>
        <p:blipFill>
          <a:blip r:embed="rId3">
            <a:extLst/>
          </a:blip>
          <a:stretch>
            <a:fillRect/>
          </a:stretch>
        </p:blipFill>
        <p:spPr>
          <a:xfrm>
            <a:off x="13492728" y="6990390"/>
            <a:ext cx="7161031" cy="1705158"/>
          </a:xfrm>
          <a:prstGeom prst="rect">
            <a:avLst/>
          </a:prstGeom>
          <a:ln w="12700">
            <a:miter lim="400000"/>
          </a:ln>
        </p:spPr>
      </p:pic>
      <p:sp>
        <p:nvSpPr>
          <p:cNvPr id="1642" name="Chinchilla"/>
          <p:cNvSpPr txBox="1"/>
          <p:nvPr/>
        </p:nvSpPr>
        <p:spPr>
          <a:xfrm>
            <a:off x="5506600" y="5572509"/>
            <a:ext cx="2979421"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Chinchilla</a:t>
            </a:r>
          </a:p>
        </p:txBody>
      </p:sp>
      <p:sp>
        <p:nvSpPr>
          <p:cNvPr id="1643" name="Kaplan"/>
          <p:cNvSpPr txBox="1"/>
          <p:nvPr/>
        </p:nvSpPr>
        <p:spPr>
          <a:xfrm>
            <a:off x="16415044" y="5572509"/>
            <a:ext cx="2145488" cy="8205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Kaplan</a:t>
            </a:r>
          </a:p>
        </p:txBody>
      </p:sp>
      <p:sp>
        <p:nvSpPr>
          <p:cNvPr id="1644" name="Scaling ratio ="/>
          <p:cNvSpPr txBox="1"/>
          <p:nvPr/>
        </p:nvSpPr>
        <p:spPr>
          <a:xfrm>
            <a:off x="3786124" y="9157128"/>
            <a:ext cx="6893783" cy="81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Times New Roman"/>
                <a:ea typeface="Times New Roman"/>
                <a:cs typeface="Times New Roman"/>
                <a:sym typeface="Times New Roman"/>
              </a:defRPr>
            </a:pPr>
            <a:r>
              <a:t>Scaling ratio = </a:t>
            </a:r>
            <a14:m>
              <m:oMath>
                <m:r>
                  <a:rPr xmlns:a="http://schemas.openxmlformats.org/drawingml/2006/main" sz="5000" i="1">
                    <a:solidFill>
                      <a:srgbClr val="000000"/>
                    </a:solidFill>
                    <a:latin typeface="Cambria Math" panose="02040503050406030204" pitchFamily="18" charset="0"/>
                  </a:rPr>
                  <m:t>α</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β</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oMath>
            </a14:m>
            <a:r>
              <a:t> </a:t>
            </a:r>
          </a:p>
        </p:txBody>
      </p:sp>
      <p:sp>
        <p:nvSpPr>
          <p:cNvPr id="1645" name="Scaling ratio ="/>
          <p:cNvSpPr txBox="1"/>
          <p:nvPr/>
        </p:nvSpPr>
        <p:spPr>
          <a:xfrm>
            <a:off x="13787921" y="9139402"/>
            <a:ext cx="7399735" cy="848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Times New Roman"/>
                <a:ea typeface="Times New Roman"/>
                <a:cs typeface="Times New Roman"/>
                <a:sym typeface="Times New Roman"/>
              </a:defRPr>
            </a:pPr>
            <a:r>
              <a:t>Scaling ratio = </a:t>
            </a:r>
            <a14:m>
              <m:oMath>
                <m:sSub>
                  <m:e>
                    <m:r>
                      <a:rPr xmlns:a="http://schemas.openxmlformats.org/drawingml/2006/main" sz="5000" i="1">
                        <a:solidFill>
                          <a:srgbClr val="000000"/>
                        </a:solidFill>
                        <a:latin typeface="Cambria Math" panose="02040503050406030204" pitchFamily="18" charset="0"/>
                      </a:rPr>
                      <m:t>α</m:t>
                    </m:r>
                  </m:e>
                  <m:sub>
                    <m:r>
                      <a:rPr xmlns:a="http://schemas.openxmlformats.org/drawingml/2006/main" sz="5000" i="1">
                        <a:solidFill>
                          <a:srgbClr val="000000"/>
                        </a:solidFill>
                        <a:latin typeface="Cambria Math" panose="02040503050406030204" pitchFamily="18" charset="0"/>
                      </a:rPr>
                      <m:t>N</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α</m:t>
                    </m:r>
                  </m:e>
                  <m:sub>
                    <m:r>
                      <a:rPr xmlns:a="http://schemas.openxmlformats.org/drawingml/2006/main" sz="5000" i="1">
                        <a:solidFill>
                          <a:srgbClr val="000000"/>
                        </a:solidFill>
                        <a:latin typeface="Cambria Math" panose="02040503050406030204" pitchFamily="18" charset="0"/>
                      </a:rPr>
                      <m:t>D</m:t>
                    </m:r>
                  </m:sub>
                </m:sSub>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3</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oMath>
            </a14:m>
          </a:p>
        </p:txBody>
      </p:sp>
      <p:sp>
        <p:nvSpPr>
          <p:cNvPr id="1646" name="Hoffmann, Jordan, et al. &quot;Training compute-optimal large language models.&quot; arXiv preprint arXiv:2203.15556 (2022)."/>
          <p:cNvSpPr txBox="1"/>
          <p:nvPr/>
        </p:nvSpPr>
        <p:spPr>
          <a:xfrm>
            <a:off x="5980291" y="13251298"/>
            <a:ext cx="11893830"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Hoffmann, Jordan, et al. "Training compute-optimal large language models." arXiv preprint arXiv:2203.15556 (2022).</a:t>
            </a:r>
          </a:p>
        </p:txBody>
      </p:sp>
      <p:sp>
        <p:nvSpPr>
          <p:cNvPr id="1647"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9" name="The Knowledge Capacity Scaling Law"/>
          <p:cNvSpPr txBox="1"/>
          <p:nvPr>
            <p:ph type="title"/>
          </p:nvPr>
        </p:nvSpPr>
        <p:spPr>
          <a:prstGeom prst="rect">
            <a:avLst/>
          </a:prstGeom>
        </p:spPr>
        <p:txBody>
          <a:bodyPr/>
          <a:lstStyle/>
          <a:p>
            <a:pPr/>
            <a:r>
              <a:t>The Knowledge Capacity Scaling Law</a:t>
            </a:r>
          </a:p>
        </p:txBody>
      </p:sp>
      <p:pic>
        <p:nvPicPr>
          <p:cNvPr id="1650" name="Image" descr="Image"/>
          <p:cNvPicPr>
            <a:picLocks noChangeAspect="1"/>
          </p:cNvPicPr>
          <p:nvPr/>
        </p:nvPicPr>
        <p:blipFill>
          <a:blip r:embed="rId2">
            <a:extLst/>
          </a:blip>
          <a:srcRect l="0" t="0" r="50733" b="0"/>
          <a:stretch>
            <a:fillRect/>
          </a:stretch>
        </p:blipFill>
        <p:spPr>
          <a:xfrm>
            <a:off x="3651436" y="3210292"/>
            <a:ext cx="15818997" cy="9913784"/>
          </a:xfrm>
          <a:prstGeom prst="rect">
            <a:avLst/>
          </a:prstGeom>
          <a:ln w="12700">
            <a:miter lim="400000"/>
          </a:ln>
        </p:spPr>
      </p:pic>
      <p:sp>
        <p:nvSpPr>
          <p:cNvPr id="1651" name="Under ideal conditions, LMs store 2 bits of knowledge / parameter."/>
          <p:cNvSpPr txBox="1"/>
          <p:nvPr/>
        </p:nvSpPr>
        <p:spPr>
          <a:xfrm>
            <a:off x="2057552" y="2418359"/>
            <a:ext cx="1814505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vl1pPr>
          </a:lstStyle>
          <a:p>
            <a:pPr/>
            <a:r>
              <a:t>Under ideal conditions, LMs store 2 bits of knowledge / parameter.</a:t>
            </a:r>
          </a:p>
        </p:txBody>
      </p:sp>
      <p:sp>
        <p:nvSpPr>
          <p:cNvPr id="1652" name="Allen-Zhu, Zeyuan, and Yuanzhi Li. &quot;Physics of Language Models: Part 3.3, Knowledge Capacity Scaling Laws.&quot; The Thirteenth International Conference on Learning Representations."/>
          <p:cNvSpPr txBox="1"/>
          <p:nvPr/>
        </p:nvSpPr>
        <p:spPr>
          <a:xfrm>
            <a:off x="2803207" y="13328675"/>
            <a:ext cx="1866359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3.3, Knowledge Capacity Scaling Laws." </a:t>
            </a:r>
            <a:r>
              <a:rPr i="1"/>
              <a:t>The Thirteenth International Conference on Learning Representations</a:t>
            </a:r>
            <a:r>
              <a:t>.</a:t>
            </a:r>
          </a:p>
        </p:txBody>
      </p:sp>
      <p:sp>
        <p:nvSpPr>
          <p:cNvPr id="1653" name="Rounded Rectangle"/>
          <p:cNvSpPr/>
          <p:nvPr/>
        </p:nvSpPr>
        <p:spPr>
          <a:xfrm>
            <a:off x="5138233" y="3581400"/>
            <a:ext cx="3446464" cy="573746"/>
          </a:xfrm>
          <a:prstGeom prst="roundRect">
            <a:avLst>
              <a:gd name="adj" fmla="val 29004"/>
            </a:avLst>
          </a:prstGeom>
          <a:ln w="889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54" name="Rounded Rectangle"/>
          <p:cNvSpPr/>
          <p:nvPr/>
        </p:nvSpPr>
        <p:spPr>
          <a:xfrm rot="19784066">
            <a:off x="2280043" y="6710352"/>
            <a:ext cx="18139398" cy="1088379"/>
          </a:xfrm>
          <a:prstGeom prst="roundRect">
            <a:avLst>
              <a:gd name="adj" fmla="val 29004"/>
            </a:avLst>
          </a:prstGeom>
          <a:solidFill>
            <a:schemeClr val="accent5">
              <a:hueOff val="-152895"/>
              <a:lumOff val="12368"/>
              <a:alpha val="40658"/>
            </a:schemeClr>
          </a:solidFill>
          <a:ln w="177800">
            <a:solidFill>
              <a:schemeClr val="accent5">
                <a:alpha val="40658"/>
              </a:schemeClr>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1655"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7" name="Factors in Knowledge Storage"/>
          <p:cNvSpPr txBox="1"/>
          <p:nvPr>
            <p:ph type="title"/>
          </p:nvPr>
        </p:nvSpPr>
        <p:spPr>
          <a:prstGeom prst="rect">
            <a:avLst/>
          </a:prstGeom>
        </p:spPr>
        <p:txBody>
          <a:bodyPr/>
          <a:lstStyle/>
          <a:p>
            <a:pPr/>
            <a:r>
              <a:t>Factors in Knowledge Storage</a:t>
            </a:r>
          </a:p>
        </p:txBody>
      </p:sp>
      <p:sp>
        <p:nvSpPr>
          <p:cNvPr id="1658" name="More exposure in training helps…"/>
          <p:cNvSpPr txBox="1"/>
          <p:nvPr>
            <p:ph type="body" idx="1"/>
          </p:nvPr>
        </p:nvSpPr>
        <p:spPr>
          <a:prstGeom prst="rect">
            <a:avLst/>
          </a:prstGeom>
        </p:spPr>
        <p:txBody>
          <a:bodyPr/>
          <a:lstStyle/>
          <a:p>
            <a:pPr marL="698500" indent="-698500">
              <a:buSzPct val="123000"/>
              <a:buChar char="•"/>
            </a:pPr>
            <a:r>
              <a:t>More exposure in training helps</a:t>
            </a:r>
          </a:p>
          <a:p>
            <a:pPr marL="698500" indent="-698500">
              <a:buSzPct val="123000"/>
              <a:buChar char="•"/>
            </a:pPr>
            <a:r>
              <a:t>MLP improves capacity</a:t>
            </a:r>
          </a:p>
          <a:p>
            <a:pPr marL="698500" indent="-698500">
              <a:buSzPct val="123000"/>
              <a:buChar char="•"/>
            </a:pPr>
            <a:r>
              <a:t>Mild quantization is okay</a:t>
            </a:r>
          </a:p>
          <a:p>
            <a:pPr marL="698500" indent="-698500">
              <a:buSzPct val="123000"/>
              <a:buChar char="•"/>
            </a:pPr>
            <a:r>
              <a:t>Low-quality data hurts storage ratio</a:t>
            </a:r>
          </a:p>
        </p:txBody>
      </p:sp>
      <p:sp>
        <p:nvSpPr>
          <p:cNvPr id="1659" name="Allen-Zhu, Zeyuan, and Yuanzhi Li. &quot;Physics of Language Models: Part 3.3, Knowledge Capacity Scaling Laws.&quot; The Thirteenth International Conference on Learning Representations."/>
          <p:cNvSpPr txBox="1"/>
          <p:nvPr/>
        </p:nvSpPr>
        <p:spPr>
          <a:xfrm>
            <a:off x="2803207" y="13328675"/>
            <a:ext cx="18663591"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Allen-Zhu, Zeyuan, and Yuanzhi Li. "Physics of Language Models: Part 3.3, Knowledge Capacity Scaling Laws." </a:t>
            </a:r>
            <a:r>
              <a:rPr i="1"/>
              <a:t>The Thirteenth International Conference on Learning Representations</a:t>
            </a:r>
            <a:r>
              <a:t>.</a:t>
            </a:r>
          </a:p>
        </p:txBody>
      </p:sp>
      <p:sp>
        <p:nvSpPr>
          <p:cNvPr id="1660"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2" name="Downstream Performance Scales with Training Compute"/>
          <p:cNvSpPr txBox="1"/>
          <p:nvPr>
            <p:ph type="title"/>
          </p:nvPr>
        </p:nvSpPr>
        <p:spPr>
          <a:prstGeom prst="rect">
            <a:avLst/>
          </a:prstGeom>
        </p:spPr>
        <p:txBody>
          <a:bodyPr/>
          <a:lstStyle>
            <a:lvl1pPr defTabSz="1877520">
              <a:defRPr spc="-130" sz="6544"/>
            </a:lvl1pPr>
          </a:lstStyle>
          <a:p>
            <a:pPr/>
            <a:r>
              <a:t>Downstream Performance Scales with Training Compute</a:t>
            </a:r>
          </a:p>
        </p:txBody>
      </p:sp>
      <p:sp>
        <p:nvSpPr>
          <p:cNvPr id="1663" name="Chen, Yangyi, et al. &quot;Scaling laws for predicting downstream performance in LLMs.&quot; arXiv preprint arXiv:2410.08527 (2024).…"/>
          <p:cNvSpPr txBox="1"/>
          <p:nvPr/>
        </p:nvSpPr>
        <p:spPr>
          <a:xfrm>
            <a:off x="2100351" y="13160400"/>
            <a:ext cx="19792189"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Chen, Yangyi, et al. "Scaling laws for predicting downstream performance in LLMs." </a:t>
            </a:r>
            <a:r>
              <a:rPr i="1"/>
              <a:t>arXiv preprint arXiv:2410.08527</a:t>
            </a:r>
            <a:r>
              <a:t> (2024).</a:t>
            </a:r>
          </a:p>
          <a:p>
            <a:pPr>
              <a:lnSpc>
                <a:spcPct val="100000"/>
              </a:lnSpc>
              <a:spcBef>
                <a:spcPts val="0"/>
              </a:spcBef>
              <a:defRPr sz="1800">
                <a:solidFill>
                  <a:srgbClr val="5E5E5E"/>
                </a:solidFill>
              </a:defRPr>
            </a:pPr>
            <a:r>
              <a:t>Schaeffer, Rylan, Brando Miranda, and Sanmi Koyejo. "Are emergent abilities of large language models a mirage?." Advances in Neural Information Processing Systems 36 (2023): 55565-55581.</a:t>
            </a:r>
          </a:p>
        </p:txBody>
      </p:sp>
      <p:sp>
        <p:nvSpPr>
          <p:cNvPr id="1664" name="Observation: scaling law contains more parameters…"/>
          <p:cNvSpPr txBox="1"/>
          <p:nvPr/>
        </p:nvSpPr>
        <p:spPr>
          <a:xfrm>
            <a:off x="1997813" y="11243650"/>
            <a:ext cx="18499634" cy="15571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pPr>
            <a:r>
              <a:rPr b="1"/>
              <a:t>Observation</a:t>
            </a:r>
            <a:r>
              <a:t>: scaling law contains more parameters</a:t>
            </a:r>
          </a:p>
          <a:p>
            <a:pPr>
              <a:lnSpc>
                <a:spcPct val="100000"/>
              </a:lnSpc>
              <a:spcBef>
                <a:spcPts val="0"/>
              </a:spcBef>
            </a:pPr>
            <a:r>
              <a:rPr b="1"/>
              <a:t>Potential Cause</a:t>
            </a:r>
            <a:r>
              <a:t>: </a:t>
            </a:r>
            <a:r>
              <a:rPr i="1"/>
              <a:t>non-linearity nature of metric functions</a:t>
            </a:r>
            <a:r>
              <a:rPr baseline="31999" i="1"/>
              <a:t>[Schaeffer, et al.]</a:t>
            </a:r>
          </a:p>
        </p:txBody>
      </p:sp>
      <p:sp>
        <p:nvSpPr>
          <p:cNvPr id="1665" name="Equation"/>
          <p:cNvSpPr txBox="1"/>
          <p:nvPr/>
        </p:nvSpPr>
        <p:spPr>
          <a:xfrm>
            <a:off x="12619815" y="5803246"/>
            <a:ext cx="10958892" cy="1435000"/>
          </a:xfrm>
          <a:prstGeom prst="rect">
            <a:avLst/>
          </a:prstGeom>
          <a:ln w="12700">
            <a:miter lim="400000"/>
          </a:ln>
        </p:spPr>
        <p:txBody>
          <a:bodyPr wrap="none" lIns="0" tIns="0" rIns="0" bIns="0">
            <a:spAutoFit/>
          </a:bodyPr>
          <a:lstStyle/>
          <a:p>
            <a:pPr defTabSz="914400" latinLnBrk="1">
              <a:lnSpc>
                <a:spcPct val="100000"/>
              </a:lnSpc>
              <a:spcBef>
                <a:spcPts val="0"/>
              </a:spcBef>
              <a:defRPr sz="1800"/>
            </a:pPr>
            <a14:m>
              <m:oMathPara>
                <m:oMathParaPr>
                  <m:jc m:val="centerGroup"/>
                </m:oMathParaPr>
                <m:oMath>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c</m:t>
                  </m:r>
                  <m:r>
                    <a:rPr xmlns:a="http://schemas.openxmlformats.org/drawingml/2006/main" sz="4800" i="1">
                      <a:solidFill>
                        <a:srgbClr val="000000"/>
                      </a:solidFill>
                      <a:latin typeface="Cambria Math" panose="02040503050406030204" pitchFamily="18" charset="0"/>
                    </a:rPr>
                    <m:t>=</m:t>
                  </m:r>
                  <m:f>
                    <m:fPr>
                      <m:ctrlPr>
                        <a:rPr xmlns:a="http://schemas.openxmlformats.org/drawingml/2006/main" sz="4800" i="1">
                          <a:solidFill>
                            <a:srgbClr val="000000"/>
                          </a:solidFill>
                          <a:latin typeface="Cambria Math" panose="02040503050406030204" pitchFamily="18" charset="0"/>
                        </a:rPr>
                      </m:ctrlPr>
                      <m:type m:val="bar"/>
                    </m:fPr>
                    <m:num>
                      <m:r>
                        <a:rPr xmlns:a="http://schemas.openxmlformats.org/drawingml/2006/main" sz="4800" i="1">
                          <a:solidFill>
                            <a:srgbClr val="000000"/>
                          </a:solidFill>
                          <a:latin typeface="Cambria Math" panose="02040503050406030204" pitchFamily="18" charset="0"/>
                        </a:rPr>
                        <m:t>a</m:t>
                      </m:r>
                    </m:num>
                    <m:den>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exp</m:t>
                      </m:r>
                      <m:d>
                        <m:dPr>
                          <m:ctrlPr>
                            <a:rPr xmlns:a="http://schemas.openxmlformats.org/drawingml/2006/main" sz="4800" i="1">
                              <a:solidFill>
                                <a:srgbClr val="000000"/>
                              </a:solidFill>
                              <a:latin typeface="Cambria Math" panose="02040503050406030204" pitchFamily="18" charset="0"/>
                            </a:rPr>
                          </m:ctrlPr>
                        </m:dPr>
                        <m:e>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k</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sSup>
                            <m:e>
                              <m:r>
                                <a:rPr xmlns:a="http://schemas.openxmlformats.org/drawingml/2006/main" sz="4800" i="1">
                                  <a:solidFill>
                                    <a:srgbClr val="000000"/>
                                  </a:solidFill>
                                  <a:latin typeface="Cambria Math" panose="02040503050406030204" pitchFamily="18" charset="0"/>
                                </a:rPr>
                                <m:t>N</m:t>
                              </m:r>
                            </m:e>
                            <m: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α</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B</m:t>
                          </m:r>
                          <m:sSup>
                            <m:e>
                              <m:r>
                                <a:rPr xmlns:a="http://schemas.openxmlformats.org/drawingml/2006/main" sz="4800" i="1">
                                  <a:solidFill>
                                    <a:srgbClr val="000000"/>
                                  </a:solidFill>
                                  <a:latin typeface="Cambria Math" panose="02040503050406030204" pitchFamily="18" charset="0"/>
                                </a:rPr>
                                <m:t>D</m:t>
                              </m:r>
                            </m:e>
                            <m: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β</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m:t>
                          </m:r>
                        </m:e>
                      </m:d>
                    </m:den>
                  </m:f>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b</m:t>
                  </m:r>
                </m:oMath>
              </m:oMathPara>
            </a14:m>
            <a:endParaRPr sz="4800"/>
          </a:p>
        </p:txBody>
      </p:sp>
      <p:grpSp>
        <p:nvGrpSpPr>
          <p:cNvPr id="1670" name="Group"/>
          <p:cNvGrpSpPr/>
          <p:nvPr/>
        </p:nvGrpSpPr>
        <p:grpSpPr>
          <a:xfrm>
            <a:off x="1370954" y="2157473"/>
            <a:ext cx="10902147" cy="8726546"/>
            <a:chOff x="0" y="0"/>
            <a:chExt cx="10902145" cy="8726544"/>
          </a:xfrm>
        </p:grpSpPr>
        <p:pic>
          <p:nvPicPr>
            <p:cNvPr id="1666" name="Image" descr="Image"/>
            <p:cNvPicPr>
              <a:picLocks noChangeAspect="1"/>
            </p:cNvPicPr>
            <p:nvPr/>
          </p:nvPicPr>
          <p:blipFill>
            <a:blip r:embed="rId3">
              <a:extLst/>
            </a:blip>
            <a:srcRect l="2132" t="2055" r="2688" b="3600"/>
            <a:stretch>
              <a:fillRect/>
            </a:stretch>
          </p:blipFill>
          <p:spPr>
            <a:xfrm>
              <a:off x="0" y="0"/>
              <a:ext cx="10902146" cy="8726545"/>
            </a:xfrm>
            <a:prstGeom prst="rect">
              <a:avLst/>
            </a:prstGeom>
            <a:ln w="12700" cap="flat">
              <a:noFill/>
              <a:miter lim="400000"/>
            </a:ln>
            <a:effectLst/>
          </p:spPr>
        </p:pic>
        <p:sp>
          <p:nvSpPr>
            <p:cNvPr id="1667" name="Line"/>
            <p:cNvSpPr/>
            <p:nvPr/>
          </p:nvSpPr>
          <p:spPr>
            <a:xfrm rot="14492348">
              <a:off x="6063920" y="3565171"/>
              <a:ext cx="4292383" cy="547295"/>
            </a:xfrm>
            <a:custGeom>
              <a:avLst/>
              <a:gdLst/>
              <a:ahLst/>
              <a:cxnLst>
                <a:cxn ang="0">
                  <a:pos x="wd2" y="hd2"/>
                </a:cxn>
                <a:cxn ang="5400000">
                  <a:pos x="wd2" y="hd2"/>
                </a:cxn>
                <a:cxn ang="10800000">
                  <a:pos x="wd2" y="hd2"/>
                </a:cxn>
                <a:cxn ang="16200000">
                  <a:pos x="wd2" y="hd2"/>
                </a:cxn>
              </a:cxnLst>
              <a:rect l="0" t="0" r="r" b="b"/>
              <a:pathLst>
                <a:path w="21600" h="20923" fill="norm" stroke="1" extrusionOk="0">
                  <a:moveTo>
                    <a:pt x="0" y="1684"/>
                  </a:moveTo>
                  <a:cubicBezTo>
                    <a:pt x="3457" y="15008"/>
                    <a:pt x="7296" y="21600"/>
                    <a:pt x="11172" y="20868"/>
                  </a:cubicBezTo>
                  <a:cubicBezTo>
                    <a:pt x="14815" y="20180"/>
                    <a:pt x="18385" y="13034"/>
                    <a:pt x="21600" y="0"/>
                  </a:cubicBezTo>
                </a:path>
              </a:pathLst>
            </a:custGeom>
            <a:noFill/>
            <a:ln w="127000" cap="flat">
              <a:solidFill>
                <a:srgbClr val="5E5E5E"/>
              </a:solidFill>
              <a:prstDash val="solid"/>
              <a:miter lim="400000"/>
              <a:headEnd type="triangle" w="med" len="med"/>
              <a:tailEnd type="triangle" w="med" len="med"/>
            </a:ln>
            <a:effectLst/>
          </p:spPr>
          <p:txBody>
            <a:bodyPr wrap="square" lIns="50800" tIns="50800" rIns="50800" bIns="50800" numCol="1" anchor="ctr">
              <a:noAutofit/>
            </a:bodyPr>
            <a:lstStyle/>
            <a:p>
              <a:pPr/>
            </a:p>
          </p:txBody>
        </p:sp>
        <p:sp>
          <p:nvSpPr>
            <p:cNvPr id="1668" name="different model sizes (N)"/>
            <p:cNvSpPr txBox="1"/>
            <p:nvPr/>
          </p:nvSpPr>
          <p:spPr>
            <a:xfrm rot="45883">
              <a:off x="2411095" y="1235506"/>
              <a:ext cx="4293159" cy="1461649"/>
            </a:xfrm>
            <a:prstGeom prst="rect">
              <a:avLst/>
            </a:prstGeom>
            <a:solidFill>
              <a:srgbClr val="FFFFFF">
                <a:alpha val="77112"/>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different model sizes (N)</a:t>
              </a:r>
            </a:p>
          </p:txBody>
        </p:sp>
        <p:sp>
          <p:nvSpPr>
            <p:cNvPr id="1669" name="Rectangle"/>
            <p:cNvSpPr/>
            <p:nvPr/>
          </p:nvSpPr>
          <p:spPr>
            <a:xfrm>
              <a:off x="4623445" y="137605"/>
              <a:ext cx="3599657" cy="654001"/>
            </a:xfrm>
            <a:prstGeom prst="rect">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1671"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5" name="Future &amp; Active Areas for Exploration"/>
          <p:cNvSpPr txBox="1"/>
          <p:nvPr>
            <p:ph type="title"/>
          </p:nvPr>
        </p:nvSpPr>
        <p:spPr>
          <a:prstGeom prst="rect">
            <a:avLst/>
          </a:prstGeom>
        </p:spPr>
        <p:txBody>
          <a:bodyPr/>
          <a:lstStyle/>
          <a:p>
            <a:pPr/>
            <a:r>
              <a:t>Future &amp; Active Areas for Exploration</a:t>
            </a:r>
          </a:p>
        </p:txBody>
      </p:sp>
      <p:sp>
        <p:nvSpPr>
          <p:cNvPr id="1676" name="Does a unified law exist for all factors (i.e., how they interact )?…"/>
          <p:cNvSpPr txBox="1"/>
          <p:nvPr>
            <p:ph type="body" idx="1"/>
          </p:nvPr>
        </p:nvSpPr>
        <p:spPr>
          <a:prstGeom prst="rect">
            <a:avLst/>
          </a:prstGeom>
        </p:spPr>
        <p:txBody>
          <a:bodyPr/>
          <a:lstStyle/>
          <a:p>
            <a:pPr marL="889000" indent="-889000">
              <a:lnSpc>
                <a:spcPct val="100000"/>
              </a:lnSpc>
              <a:spcBef>
                <a:spcPts val="7200"/>
              </a:spcBef>
              <a:buSzPct val="100000"/>
              <a:buAutoNum type="arabicPeriod" startAt="1"/>
            </a:pPr>
            <a:r>
              <a:t>Does a unified law exist for all factors (i.e., how they interact )?</a:t>
            </a:r>
          </a:p>
          <a:p>
            <a:pPr marL="889000" indent="-889000">
              <a:lnSpc>
                <a:spcPct val="100000"/>
              </a:lnSpc>
              <a:spcBef>
                <a:spcPts val="7200"/>
              </a:spcBef>
              <a:buSzPct val="100000"/>
              <a:buAutoNum type="arabicPeriod" startAt="1"/>
            </a:pPr>
            <a:r>
              <a:t>What causes these laws and the constants?</a:t>
            </a:r>
          </a:p>
          <a:p>
            <a:pPr marL="889000" indent="-889000">
              <a:lnSpc>
                <a:spcPct val="100000"/>
              </a:lnSpc>
              <a:spcBef>
                <a:spcPts val="7200"/>
              </a:spcBef>
              <a:buSzPct val="100000"/>
              <a:buAutoNum type="arabicPeriod" startAt="1"/>
            </a:pPr>
            <a:r>
              <a:t>Scaling laws for/including other </a:t>
            </a:r>
            <a:r>
              <a:rPr u="sng"/>
              <a:t>factors</a:t>
            </a:r>
            <a:r>
              <a:t>, like tokenizer, training precision, context length, data quality, composition, and diversity?</a:t>
            </a:r>
          </a:p>
          <a:p>
            <a:pPr marL="889000" indent="-889000">
              <a:lnSpc>
                <a:spcPct val="100000"/>
              </a:lnSpc>
              <a:spcBef>
                <a:spcPts val="7200"/>
              </a:spcBef>
              <a:buSzPct val="100000"/>
              <a:buAutoNum type="arabicPeriod" startAt="1"/>
            </a:pPr>
            <a:r>
              <a:t>Scaling law for different </a:t>
            </a:r>
            <a:r>
              <a:rPr u="sng"/>
              <a:t>model architectures (e.g., MoE, non-Transformer models, etc.)</a:t>
            </a:r>
          </a:p>
        </p:txBody>
      </p:sp>
      <p:sp>
        <p:nvSpPr>
          <p:cNvPr id="1677" name="Part 3: Physics - Topic 1: Scaling Laws"/>
          <p:cNvSpPr txBox="1"/>
          <p:nvPr/>
        </p:nvSpPr>
        <p:spPr>
          <a:xfrm>
            <a:off x="1199023" y="125570"/>
            <a:ext cx="1032748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1: Scaling Laws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9" name="What LMs Cannot Do Fundamentally"/>
          <p:cNvSpPr txBox="1"/>
          <p:nvPr>
            <p:ph type="title"/>
          </p:nvPr>
        </p:nvSpPr>
        <p:spPr>
          <a:prstGeom prst="rect">
            <a:avLst/>
          </a:prstGeom>
        </p:spPr>
        <p:txBody>
          <a:bodyPr/>
          <a:lstStyle/>
          <a:p>
            <a:pPr/>
            <a:r>
              <a:t>What LMs Cannot Do Fundamentally</a:t>
            </a:r>
          </a:p>
        </p:txBody>
      </p:sp>
      <p:sp>
        <p:nvSpPr>
          <p:cNvPr id="1680"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2" name="Wolf, Yotam, et al. &quot;Fundamental Limitations of Alignment in Large Language Models.&quot; Forty-first International Conference on Machine Learning."/>
          <p:cNvSpPr txBox="1"/>
          <p:nvPr/>
        </p:nvSpPr>
        <p:spPr>
          <a:xfrm>
            <a:off x="4795875" y="13145529"/>
            <a:ext cx="1479225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Wolf, Yotam, et al. "Fundamental Limitations of Alignment in Large Language Models." </a:t>
            </a:r>
            <a:r>
              <a:rPr i="1"/>
              <a:t>Forty-first International Conference on Machine Learning</a:t>
            </a:r>
            <a:r>
              <a:t>.</a:t>
            </a:r>
          </a:p>
        </p:txBody>
      </p:sp>
      <p:sp>
        <p:nvSpPr>
          <p:cNvPr id="1683" name="Realistic Alignment Is Always Attackable"/>
          <p:cNvSpPr txBox="1"/>
          <p:nvPr>
            <p:ph type="title"/>
          </p:nvPr>
        </p:nvSpPr>
        <p:spPr>
          <a:prstGeom prst="rect">
            <a:avLst/>
          </a:prstGeom>
        </p:spPr>
        <p:txBody>
          <a:bodyPr/>
          <a:lstStyle/>
          <a:p>
            <a:pPr/>
            <a:r>
              <a:t>Realistic Alignment Is Always Attackable</a:t>
            </a:r>
          </a:p>
        </p:txBody>
      </p:sp>
      <p:sp>
        <p:nvSpPr>
          <p:cNvPr id="1684" name="Assumption: LM models a mixture of ill- and well-behaved components, and they are distinguishable"/>
          <p:cNvSpPr txBox="1"/>
          <p:nvPr>
            <p:ph type="body" sz="quarter" idx="1"/>
          </p:nvPr>
        </p:nvSpPr>
        <p:spPr>
          <a:xfrm>
            <a:off x="1206500" y="3305809"/>
            <a:ext cx="21971000" cy="2027999"/>
          </a:xfrm>
          <a:prstGeom prst="rect">
            <a:avLst/>
          </a:prstGeom>
        </p:spPr>
        <p:txBody>
          <a:bodyPr/>
          <a:lstStyle/>
          <a:p>
            <a:pPr/>
            <a:r>
              <a:rPr b="1"/>
              <a:t>Assumption</a:t>
            </a:r>
            <a:r>
              <a:t>: LM models a mixture of ill- and well-behaved components</a:t>
            </a:r>
            <a:r>
              <a:rPr>
                <a:solidFill>
                  <a:srgbClr val="929292"/>
                </a:solidFill>
              </a:rPr>
              <a:t>, and they are distinguishable</a:t>
            </a:r>
          </a:p>
        </p:txBody>
      </p:sp>
      <p:sp>
        <p:nvSpPr>
          <p:cNvPr id="1685" name="Theorem 1: With a long enough adversarial prompt, the ill behavior can be prompted from the LM."/>
          <p:cNvSpPr txBox="1"/>
          <p:nvPr/>
        </p:nvSpPr>
        <p:spPr>
          <a:xfrm>
            <a:off x="1206500" y="5749034"/>
            <a:ext cx="21971000" cy="2217932"/>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rPr b="1"/>
              <a:t>Theorem 1</a:t>
            </a:r>
            <a:r>
              <a:t>: With a long enough adversarial prompt, the ill behavior can be prompted from the LM.</a:t>
            </a:r>
          </a:p>
        </p:txBody>
      </p:sp>
      <p:sp>
        <p:nvSpPr>
          <p:cNvPr id="1686" name="(disclaimer: simplified claims)"/>
          <p:cNvSpPr txBox="1"/>
          <p:nvPr/>
        </p:nvSpPr>
        <p:spPr>
          <a:xfrm>
            <a:off x="8070951" y="12252761"/>
            <a:ext cx="824209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solidFill>
                  <a:srgbClr val="5E5E5E"/>
                </a:solidFill>
              </a:defRPr>
            </a:pPr>
            <a:r>
              <a:t>(</a:t>
            </a:r>
            <a:r>
              <a:rPr b="1"/>
              <a:t>disclaimer</a:t>
            </a:r>
            <a:r>
              <a:t>: simplified claims)</a:t>
            </a:r>
          </a:p>
        </p:txBody>
      </p:sp>
      <p:sp>
        <p:nvSpPr>
          <p:cNvPr id="1687"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
        <p:nvSpPr>
          <p:cNvPr id="1688" name="Theorem 2: Even in the presence of a safety system prompt, it is possible to prompt the LLM into the ill behavior with a long enough appending prompt."/>
          <p:cNvSpPr txBox="1"/>
          <p:nvPr/>
        </p:nvSpPr>
        <p:spPr>
          <a:xfrm>
            <a:off x="1206500" y="8608181"/>
            <a:ext cx="21971000" cy="3003365"/>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spcBef>
                <a:spcPts val="1800"/>
              </a:spcBef>
              <a:defRPr spc="-55" sz="5500"/>
            </a:pPr>
            <a:r>
              <a:rPr b="1"/>
              <a:t>Theorem 2:</a:t>
            </a:r>
            <a:r>
              <a:t> Even in the presence of a safety system prompt, it is possible to prompt the LLM into the ill behavior with a long enough appending prompt.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8" grpId="1"/>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0" name="Wolf, Yotam, et al. &quot;Fundamental Limitations of Alignment in Large Language Models.&quot; Forty-first International Conference on Machine Learning."/>
          <p:cNvSpPr txBox="1"/>
          <p:nvPr/>
        </p:nvSpPr>
        <p:spPr>
          <a:xfrm>
            <a:off x="4795875" y="13145529"/>
            <a:ext cx="1479225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spcBef>
                <a:spcPts val="0"/>
              </a:spcBef>
              <a:defRPr sz="1800">
                <a:solidFill>
                  <a:srgbClr val="5E5E5E"/>
                </a:solidFill>
              </a:defRPr>
            </a:pPr>
            <a:r>
              <a:t>Wolf, Yotam, et al. "Fundamental Limitations of Alignment in Large Language Models." </a:t>
            </a:r>
            <a:r>
              <a:rPr i="1"/>
              <a:t>Forty-first International Conference on Machine Learning</a:t>
            </a:r>
            <a:r>
              <a:t>.</a:t>
            </a:r>
          </a:p>
        </p:txBody>
      </p:sp>
      <p:sp>
        <p:nvSpPr>
          <p:cNvPr id="1691" name="Realistic Alignment Is Always Attackable"/>
          <p:cNvSpPr txBox="1"/>
          <p:nvPr>
            <p:ph type="title"/>
          </p:nvPr>
        </p:nvSpPr>
        <p:spPr>
          <a:prstGeom prst="rect">
            <a:avLst/>
          </a:prstGeom>
        </p:spPr>
        <p:txBody>
          <a:bodyPr/>
          <a:lstStyle/>
          <a:p>
            <a:pPr/>
            <a:r>
              <a:t>Realistic Alignment Is Always Attackable</a:t>
            </a:r>
          </a:p>
        </p:txBody>
      </p:sp>
      <p:pic>
        <p:nvPicPr>
          <p:cNvPr id="1692" name="Image" descr="Image"/>
          <p:cNvPicPr>
            <a:picLocks noChangeAspect="1"/>
          </p:cNvPicPr>
          <p:nvPr/>
        </p:nvPicPr>
        <p:blipFill>
          <a:blip r:embed="rId2">
            <a:extLst/>
          </a:blip>
          <a:stretch>
            <a:fillRect/>
          </a:stretch>
        </p:blipFill>
        <p:spPr>
          <a:xfrm>
            <a:off x="1781084" y="3290385"/>
            <a:ext cx="19864706" cy="9188073"/>
          </a:xfrm>
          <a:prstGeom prst="rect">
            <a:avLst/>
          </a:prstGeom>
          <a:ln w="12700">
            <a:miter lim="400000"/>
          </a:ln>
        </p:spPr>
      </p:pic>
      <p:sp>
        <p:nvSpPr>
          <p:cNvPr id="1693"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5" name="Calibrated Language Models Must Hallucinate"/>
          <p:cNvSpPr txBox="1"/>
          <p:nvPr>
            <p:ph type="title"/>
          </p:nvPr>
        </p:nvSpPr>
        <p:spPr>
          <a:xfrm>
            <a:off x="1206500" y="1079500"/>
            <a:ext cx="21971000" cy="1831444"/>
          </a:xfrm>
          <a:prstGeom prst="rect">
            <a:avLst/>
          </a:prstGeom>
        </p:spPr>
        <p:txBody>
          <a:bodyPr/>
          <a:lstStyle>
            <a:lvl1pPr defTabSz="2316421">
              <a:defRPr spc="-161" sz="8075"/>
            </a:lvl1pPr>
          </a:lstStyle>
          <a:p>
            <a:pPr/>
            <a:r>
              <a:t>Calibrated Language Models Must Hallucinate</a:t>
            </a:r>
          </a:p>
        </p:txBody>
      </p:sp>
      <p:sp>
        <p:nvSpPr>
          <p:cNvPr id="1696" name="Kalai, Adam Tauman, and Santosh S. Vempala. &quot;Calibrated language models must hallucinate.&quot; Proceedings of the 56th Annual ACM Symposium on Theory of Computing. 2024."/>
          <p:cNvSpPr txBox="1"/>
          <p:nvPr/>
        </p:nvSpPr>
        <p:spPr>
          <a:xfrm>
            <a:off x="3093605" y="13145529"/>
            <a:ext cx="18196790"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0"/>
              </a:spcBef>
              <a:defRPr sz="1800">
                <a:solidFill>
                  <a:srgbClr val="5E5E5E"/>
                </a:solidFill>
              </a:defRPr>
            </a:lvl1pPr>
          </a:lstStyle>
          <a:p>
            <a:pPr/>
            <a:r>
              <a:t>Kalai, Adam Tauman, and Santosh S. Vempala. "Calibrated language models must hallucinate." Proceedings of the 56th Annual ACM Symposium on Theory of Computing. 2024.</a:t>
            </a:r>
          </a:p>
        </p:txBody>
      </p:sp>
      <p:sp>
        <p:nvSpPr>
          <p:cNvPr id="1697" name="(disclaimer: simplified claims)"/>
          <p:cNvSpPr txBox="1"/>
          <p:nvPr/>
        </p:nvSpPr>
        <p:spPr>
          <a:xfrm>
            <a:off x="8070951" y="12252761"/>
            <a:ext cx="8242098"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solidFill>
                  <a:srgbClr val="5E5E5E"/>
                </a:solidFill>
              </a:defRPr>
            </a:pPr>
            <a:r>
              <a:t>(</a:t>
            </a:r>
            <a:r>
              <a:rPr b="1"/>
              <a:t>disclaimer</a:t>
            </a:r>
            <a:r>
              <a:t>: simplified claims)</a:t>
            </a:r>
          </a:p>
        </p:txBody>
      </p:sp>
      <p:sp>
        <p:nvSpPr>
          <p:cNvPr id="1698" name="Assumption: LM is well-calibrated on a finite training corpus, and sufficiently large training data, and if number of possible hallucinations greatly outweigh facts"/>
          <p:cNvSpPr txBox="1"/>
          <p:nvPr>
            <p:ph type="body" sz="quarter" idx="1"/>
          </p:nvPr>
        </p:nvSpPr>
        <p:spPr>
          <a:xfrm>
            <a:off x="1206500" y="3305809"/>
            <a:ext cx="21971000" cy="2933785"/>
          </a:xfrm>
          <a:prstGeom prst="rect">
            <a:avLst/>
          </a:prstGeom>
        </p:spPr>
        <p:txBody>
          <a:bodyPr/>
          <a:lstStyle/>
          <a:p>
            <a:pPr/>
            <a:r>
              <a:rPr b="1"/>
              <a:t>Assumption</a:t>
            </a:r>
            <a:r>
              <a:t>: LM is well-calibrated on a finite training corpus, and sufficiently large training data, and if number of possible hallucinations greatly outweigh facts</a:t>
            </a:r>
          </a:p>
        </p:txBody>
      </p:sp>
      <p:sp>
        <p:nvSpPr>
          <p:cNvPr id="1699" name="Theorem: when the assumptions above hold, the LM is doomed to hallucinate."/>
          <p:cNvSpPr txBox="1"/>
          <p:nvPr/>
        </p:nvSpPr>
        <p:spPr>
          <a:xfrm>
            <a:off x="2789352" y="7643661"/>
            <a:ext cx="18805296" cy="4097802"/>
          </a:xfrm>
          <a:prstGeom prst="rect">
            <a:avLst/>
          </a:prstGeom>
          <a:solidFill>
            <a:srgbClr val="DEDEDE"/>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825500">
              <a:lnSpc>
                <a:spcPct val="100000"/>
              </a:lnSpc>
              <a:spcBef>
                <a:spcPts val="1800"/>
              </a:spcBef>
              <a:defRPr spc="-55" sz="5500"/>
            </a:pPr>
            <a:r>
              <a:rPr b="1"/>
              <a:t>Theorem</a:t>
            </a:r>
            <a:r>
              <a:t>: when the assumptions above hold, the LM is doomed to hallucinate.</a:t>
            </a:r>
          </a:p>
        </p:txBody>
      </p:sp>
      <p:sp>
        <p:nvSpPr>
          <p:cNvPr id="1700" name="Part 3: Physics - Topic 2: Impossibilities"/>
          <p:cNvSpPr txBox="1"/>
          <p:nvPr/>
        </p:nvSpPr>
        <p:spPr>
          <a:xfrm>
            <a:off x="1199023" y="125570"/>
            <a:ext cx="10633711"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spcBef>
                <a:spcPts val="0"/>
              </a:spcBef>
              <a:defRPr b="1" sz="4400">
                <a:solidFill>
                  <a:schemeClr val="accent1">
                    <a:lumOff val="-13575"/>
                  </a:schemeClr>
                </a:solidFill>
              </a:defRPr>
            </a:lvl1pPr>
          </a:lstStyle>
          <a:p>
            <a:pPr/>
            <a:r>
              <a:t>Part 3: Physics - Topic 2: Impossibilities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